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66" r:id="rId9"/>
    <p:sldId id="264" r:id="rId10"/>
    <p:sldId id="268" r:id="rId11"/>
    <p:sldId id="267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FF99"/>
    <a:srgbClr val="C0C0C0"/>
    <a:srgbClr val="CCCCFF"/>
    <a:srgbClr val="CC99FF"/>
    <a:srgbClr val="CC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4AA1E-9D41-4B96-B480-0C1E0436801B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CD63F-C52A-4CDD-A44B-FB040D07F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568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CD63F-C52A-4CDD-A44B-FB040D07F20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381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CD63F-C52A-4CDD-A44B-FB040D07F20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813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87FE23-041C-4970-9ED9-35A38C15058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41D16F-25B0-4B08-9741-8AD4D1BC6B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human@iro.yar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848872" cy="2088232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Формирование гражданской идентичности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ярославских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школьников 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социально-образовательной среде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средствами гуманитарных дисциплин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www.playing-field.ru/img/2015/052210/11157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645024"/>
            <a:ext cx="2867025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79712" y="436022"/>
            <a:ext cx="5282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ГАУ ДПО ЯО «Институт развития образования»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Кафедра гуманитарных дисциплин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83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95736" y="24208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17198" y="188640"/>
            <a:ext cx="6552728" cy="1049845"/>
          </a:xfrm>
          <a:prstGeom prst="round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 формирования  гражданской идентичности обучающихся  через изучение краеведческого содержания Ярославской области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0372" y="2234557"/>
            <a:ext cx="2664296" cy="1152128"/>
          </a:xfrm>
          <a:prstGeom prst="roundRect">
            <a:avLst/>
          </a:prstGeom>
          <a:solidFill>
            <a:srgbClr val="C0C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Урочная деятельность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81736" y="4581128"/>
            <a:ext cx="4482752" cy="2088232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Курсы внеурочной деятельности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Предметные кружки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Факультативы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ченические 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научные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недели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Школьные 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олимпиады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т.д.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97123" y="2284859"/>
            <a:ext cx="2950814" cy="914101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Самостоятельные краеведческие модули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67169" y="3183603"/>
            <a:ext cx="4482752" cy="1025281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аспределенное краеведческое содержание на предметах гуманитарного цикла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50963" y="1427623"/>
            <a:ext cx="3276364" cy="851631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нтегрированный предмет 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«Краеведение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9797" y="5049180"/>
            <a:ext cx="2664296" cy="1152128"/>
          </a:xfrm>
          <a:prstGeom prst="roundRect">
            <a:avLst/>
          </a:prstGeom>
          <a:solidFill>
            <a:srgbClr val="C0C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Выгнутая влево стрелка 1"/>
          <p:cNvSpPr/>
          <p:nvPr/>
        </p:nvSpPr>
        <p:spPr>
          <a:xfrm>
            <a:off x="431540" y="620689"/>
            <a:ext cx="1332148" cy="1613868"/>
          </a:xfrm>
          <a:prstGeom prst="curvedRightArrow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люс 3"/>
          <p:cNvSpPr/>
          <p:nvPr/>
        </p:nvSpPr>
        <p:spPr>
          <a:xfrm>
            <a:off x="1225320" y="3956190"/>
            <a:ext cx="914400" cy="914400"/>
          </a:xfrm>
          <a:prstGeom prst="mathPlus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520129" y="1821853"/>
            <a:ext cx="737586" cy="166019"/>
          </a:xfrm>
          <a:prstGeom prst="rightArrow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251509" y="2680605"/>
            <a:ext cx="737586" cy="166019"/>
          </a:xfrm>
          <a:prstGeom prst="rightArrow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574850" y="3613233"/>
            <a:ext cx="737586" cy="166019"/>
          </a:xfrm>
          <a:prstGeom prst="rightArrow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486219" y="5542234"/>
            <a:ext cx="737586" cy="166019"/>
          </a:xfrm>
          <a:prstGeom prst="rightArrow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>
            <a:off x="6370127" y="3956190"/>
            <a:ext cx="914400" cy="914400"/>
          </a:xfrm>
          <a:prstGeom prst="mathPlus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1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94240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Образовательные организации – соисполнители проекта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988840"/>
            <a:ext cx="792088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МОУ СШ № 69 г. Ярославля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МОУ СОШ 88 г. Ярославля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МОУ СОШ 48 г. Ярославля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МОУ СШ № 70 г. Ярославля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Красноткацкая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средняя школа» Ярославского МР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МОУ СОШ №28 имени А.А. Суркова г. Рыбинска </a:t>
            </a:r>
          </a:p>
        </p:txBody>
      </p:sp>
    </p:spTree>
    <p:extLst>
      <p:ext uri="{BB962C8B-B14F-4D97-AF65-F5344CB8AC3E}">
        <p14:creationId xmlns:p14="http://schemas.microsoft.com/office/powerpoint/2010/main" val="18963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95736" y="24208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05372" y="144100"/>
            <a:ext cx="6552728" cy="1049845"/>
          </a:xfrm>
          <a:prstGeom prst="round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ru-RU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Механизм реализации </a:t>
            </a:r>
            <a:r>
              <a:rPr lang="ru-RU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проекта</a:t>
            </a:r>
          </a:p>
          <a:p>
            <a:pPr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 этап, аналитико-проектировочный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3" y="1708795"/>
            <a:ext cx="2448271" cy="1152128"/>
          </a:xfrm>
          <a:prstGeom prst="roundRect">
            <a:avLst/>
          </a:prstGeom>
          <a:solidFill>
            <a:srgbClr val="C0C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правленческий </a:t>
            </a: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аспект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5856" y="4676544"/>
            <a:ext cx="5760639" cy="1992816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разработческих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 по предметным направлениям («Литература», «История», «Обществознание», «География», «Музыка», «Изобразительное искусство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») под руководством сотрудников КГД,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корректировка рабочих программ учителей,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модулей краеведческой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направленности,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 внеурочной деятельности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5856" y="2972976"/>
            <a:ext cx="5760639" cy="1703567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объединений учителей внутри ОО, проектировочная деятельность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объединений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определению единых подходов к формированию гражданской идентичности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школьников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основе содержания краеведческой направленности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75856" y="1388800"/>
            <a:ext cx="5760640" cy="1584176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школьных команд в 6 ОО ЯО, разработка различных моделей формирования гражданской идентичности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школьников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основе содержания краеведческой направленности в урочной и внеурочной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деятельности, корректировка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ООП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3" y="3372327"/>
            <a:ext cx="2448271" cy="1152128"/>
          </a:xfrm>
          <a:prstGeom prst="roundRect">
            <a:avLst/>
          </a:prstGeom>
          <a:solidFill>
            <a:srgbClr val="C0C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етапредметный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аспект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730199" y="2180888"/>
            <a:ext cx="377535" cy="153306"/>
          </a:xfrm>
          <a:prstGeom prst="rightArrow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78025" y="5132189"/>
            <a:ext cx="2449759" cy="1152128"/>
          </a:xfrm>
          <a:prstGeom prst="roundRect">
            <a:avLst/>
          </a:prstGeom>
          <a:solidFill>
            <a:srgbClr val="C0C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Предметно-методический </a:t>
            </a: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аспект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2739709" y="3795085"/>
            <a:ext cx="377535" cy="153306"/>
          </a:xfrm>
          <a:prstGeom prst="rightArrow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2739709" y="5631600"/>
            <a:ext cx="377535" cy="153306"/>
          </a:xfrm>
          <a:prstGeom prst="rightArrow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5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95736" y="24208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72401" y="476672"/>
            <a:ext cx="6552728" cy="1049845"/>
          </a:xfrm>
          <a:prstGeom prst="round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ru-RU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Механизм реализации </a:t>
            </a:r>
            <a:r>
              <a:rPr lang="ru-RU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проекта</a:t>
            </a:r>
          </a:p>
          <a:p>
            <a:pPr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en-US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этап, </a:t>
            </a:r>
            <a:r>
              <a:rPr lang="ru-RU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разработческо-</a:t>
            </a:r>
            <a:r>
              <a:rPr lang="ru-RU" sz="24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endParaRPr lang="ru-RU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6606" y="4509120"/>
            <a:ext cx="8127924" cy="2073474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методических рекомендаций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внедрению различных моделей в образовательный процесс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(скорректированные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ООП ОО школ-участников РИП; скорректированные программы учебных предметов («Литература», «История», «Обществознание», «География», «Музыка», «Изобразительное искусство»),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 модулей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краеведческой направленности,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внеурочной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проекты социально-образовательной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направленности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4804" y="3227030"/>
            <a:ext cx="8127923" cy="1247632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Проектирование социально-образовательной среды по формированию гражданской идентичности школьников (ученические научные общества,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недели, клубы по интересам, подростковые и юношеские сообщества и т.д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8401" y="1855715"/>
            <a:ext cx="8127923" cy="1336794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Апробация различных моделей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единых подходов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формированию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гражданской идентичности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школьников на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основе содержания краеведческой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направленности, апробация программ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учебных предметов, модулей краеведческой направленности, программ внеурочной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17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95736" y="24208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4204" y="548680"/>
            <a:ext cx="6552728" cy="1049845"/>
          </a:xfrm>
          <a:prstGeom prst="round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ru-RU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Механизм реализации </a:t>
            </a:r>
            <a:r>
              <a:rPr lang="ru-RU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проекта</a:t>
            </a:r>
          </a:p>
          <a:p>
            <a:pPr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en-US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этап, </a:t>
            </a:r>
            <a:r>
              <a:rPr lang="ru-RU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обобщающий</a:t>
            </a:r>
            <a:endParaRPr lang="ru-RU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81351" y="3861049"/>
            <a:ext cx="7358399" cy="1584176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программ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стажировочных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площадок по формированию гражданской идентичности школьников в социально-образовательной среде на основе содержания краеведческой направленности для дальнейшего распространения опыта в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РСО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98654" y="2345665"/>
            <a:ext cx="7263828" cy="1362329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Публичная презентация и распространение результатов проекта на региональном и федеральном уровнях, представление опыта на научно-практических конференциях различного уровня и в научных изданиях, проведение межрегиональной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конференции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412776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результате реализации проекта система развития образования в Ярославской области получит: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апробированные модели по формированию гражданской идентичности ярославских школьников в социально-образовательной среде на основе содержания краеведческой направленности;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методические рекомендации по формированию гражданской идентичности ярославских школьников в социально-образовательной среде на основе содержания краеведческой направленности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(скорректированные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ООП ОО школ-участников РИП; скорректированные программы учебных предметов («Литература», «История», «Обществознание», «География», «Музыка», «Изобразительное искусство»), модулей краеведческой направленности, программ внеурочной деятельности,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социально-образовательной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направленности);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стажировочные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площадки, готовые к распространению опыта на уровне региона и России.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620687"/>
            <a:ext cx="74168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Ожидаемые результаты реализации проекта</a:t>
            </a:r>
            <a:endParaRPr lang="ru-RU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31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3152" y="1916832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85151" y="292494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Адрес: 150014, 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Ярославль, </a:t>
            </a:r>
            <a:b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ул. Богдановича, 16</a:t>
            </a:r>
            <a:b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306, 308</a:t>
            </a:r>
            <a:b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Тел.:(8-4852) 45-77-79</a:t>
            </a:r>
            <a:b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human@iro.yar.ru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Заведующий кафедрой</a:t>
            </a:r>
          </a:p>
          <a:p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Томчук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Светлана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Алексеевна,</a:t>
            </a:r>
            <a:b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 психологических наук</a:t>
            </a:r>
          </a:p>
        </p:txBody>
      </p:sp>
    </p:spTree>
    <p:extLst>
      <p:ext uri="{BB962C8B-B14F-4D97-AF65-F5344CB8AC3E}">
        <p14:creationId xmlns:p14="http://schemas.microsoft.com/office/powerpoint/2010/main" val="356458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067944" y="1052736"/>
            <a:ext cx="4176464" cy="3474720"/>
          </a:xfrm>
        </p:spPr>
        <p:txBody>
          <a:bodyPr>
            <a:normAutofit/>
          </a:bodyPr>
          <a:lstStyle/>
          <a:p>
            <a:pPr marL="4572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«…Мы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должны не просто уверенно развиваться,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сохранить свою национальную и духовную идентичность,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растерять себя как нация, быть и оставаться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Россией…»</a:t>
            </a:r>
          </a:p>
          <a:p>
            <a:pPr marL="45720" indent="0" algn="r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Президент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РФ Путин В.В.</a:t>
            </a:r>
          </a:p>
        </p:txBody>
      </p:sp>
      <p:pic>
        <p:nvPicPr>
          <p:cNvPr id="2050" name="Picture 2" descr="http://mkrf.ru/upload/iblock/439/4392b584e6772dd607325355830c9c4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7" r="20180"/>
          <a:stretch/>
        </p:blipFill>
        <p:spPr bwMode="auto">
          <a:xfrm>
            <a:off x="395536" y="1052736"/>
            <a:ext cx="3380509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1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16732" y="980728"/>
            <a:ext cx="8208912" cy="4032448"/>
          </a:xfrm>
        </p:spPr>
        <p:txBody>
          <a:bodyPr>
            <a:noAutofit/>
          </a:bodyPr>
          <a:lstStyle/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Гражданин</a:t>
            </a:r>
            <a:r>
              <a:rPr lang="ru-RU" sz="2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лицо, принадлежащее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правовой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определённому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государству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наделён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правами, свободами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обременён обязанностями.</a:t>
            </a:r>
          </a:p>
          <a:p>
            <a:pPr marL="45720" indent="0">
              <a:spcAft>
                <a:spcPts val="600"/>
              </a:spcAft>
              <a:buNone/>
            </a:pPr>
            <a:r>
              <a:rPr lang="ru-RU" sz="2000" b="1" u="sng" dirty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Гражданственность </a:t>
            </a:r>
            <a:r>
              <a:rPr lang="ru-RU" sz="20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свойство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личности человека, гражданина, проявляющееся в его готовности и способности активно участвовать в делах общества и государства, сознательно пользоваться своими правами, свободами и выполнять свои обязанности. </a:t>
            </a:r>
          </a:p>
          <a:p>
            <a:pPr marL="45720" indent="0">
              <a:spcAft>
                <a:spcPts val="600"/>
              </a:spcAft>
              <a:buNone/>
            </a:pPr>
            <a:r>
              <a:rPr lang="ru-RU" sz="2000" b="1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Гражданская идентичность –</a:t>
            </a: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осознание принадлежности к сообществу граждан того или иного государства, имеющее для индивида значимый смысл, основанное на признаке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гражданской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общности, характеризующем ее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коллективного субъекта. </a:t>
            </a:r>
          </a:p>
          <a:p>
            <a:pPr marL="4572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://onkavkaz.com/upload/000/u1/006/b5ac86c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15082"/>
            <a:ext cx="2641476" cy="187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0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83829483"/>
              </p:ext>
            </p:extLst>
          </p:nvPr>
        </p:nvGraphicFramePr>
        <p:xfrm>
          <a:off x="467544" y="260648"/>
          <a:ext cx="8208912" cy="596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304256"/>
                <a:gridCol w="2052228"/>
                <a:gridCol w="2052228"/>
              </a:tblGrid>
              <a:tr h="936104">
                <a:tc gridSpan="4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Структура гражданской идентичности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6573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Когнитивный компонент</a:t>
                      </a:r>
                      <a:endParaRPr lang="ru-RU" sz="16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Ценностно-ориентировочный компонент</a:t>
                      </a:r>
                      <a:endParaRPr lang="ru-RU" sz="16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Эмоционально-оценочный  компонент</a:t>
                      </a:r>
                      <a:endParaRPr lang="ru-RU" sz="16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Деятельностный</a:t>
                      </a:r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компонент</a:t>
                      </a:r>
                      <a:endParaRPr lang="ru-RU" sz="16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417264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Знание о принадлежности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данной социальной общности,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правовой основе организации общества, государственной символике, общественно-политических событиях страны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Наличие позитивного или негативного отношения к факту принадлежности,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рефлексивность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наличие собственного отношения 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общественно-политическим событиям, способность четко выражать и аргументировать свою точку зрения и суждения</a:t>
                      </a:r>
                    </a:p>
                    <a:p>
                      <a:pPr algn="ctr"/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Принятие или непринятие гражданской общности в качестве группы членства, умение определять влияние общественной жизни на свою собственную, готовность к принятию и анализу явлений общественной жизни</a:t>
                      </a:r>
                    </a:p>
                    <a:p>
                      <a:pPr algn="ctr"/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общественной жизни образовательного учреждения; желание и готовность участвовать в общественно-политической жизни страны; реализация гражданской позиции в деятельности и поведении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2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836712"/>
            <a:ext cx="712879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Ценностные нормативные характеристики </a:t>
            </a:r>
          </a:p>
          <a:p>
            <a:r>
              <a:rPr lang="ru-RU" sz="22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личности 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идеального представителя </a:t>
            </a:r>
          </a:p>
          <a:p>
            <a:r>
              <a:rPr lang="ru-RU" sz="22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гражданского общества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осознание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человеком себя как гражданина российского общества, уважающего историю своей Родины и несущего ответственность за ее судьбу в современном мире;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гражданский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патриотизм;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установка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принятие ведущих ценностей своей национальной культуры, культуры «малой родины»;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готовность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диалогу и сотрудничеству с людьми разных убеждений, национальных культур и религий;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толерантность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иному мнению, иной позиции, иному взгляду на мир; великодушие;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осознание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своей сопричастности к судьбам человечества.</a:t>
            </a:r>
          </a:p>
        </p:txBody>
      </p:sp>
      <p:pic>
        <p:nvPicPr>
          <p:cNvPr id="4098" name="Picture 2" descr="http://nord-news.ru/img/newsimages/20130410/1_45d4e898d5dc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21" r="16217"/>
          <a:stretch/>
        </p:blipFill>
        <p:spPr bwMode="auto">
          <a:xfrm>
            <a:off x="6863141" y="253639"/>
            <a:ext cx="1921327" cy="166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07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95736" y="24208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63688" y="362931"/>
            <a:ext cx="5400600" cy="16561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 гражданской идентичности обучающихся  через изучение краеведческого содержания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Ярославской области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2214156"/>
            <a:ext cx="1554623" cy="1152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Общество-знание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1268760"/>
            <a:ext cx="1296144" cy="1152128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История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23728" y="2900865"/>
            <a:ext cx="1764196" cy="1152128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47665" y="2605554"/>
            <a:ext cx="1655676" cy="115212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География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72200" y="3029584"/>
            <a:ext cx="1944216" cy="1152128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Краеведение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436684" y="2034961"/>
            <a:ext cx="1296144" cy="11521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491880" y="2189369"/>
            <a:ext cx="1511660" cy="1152128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Изобрази-тельное искусство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http://finugor.ru/sites/finugor.ru/files/img_info_2000_2000_481d76b821e9016208762526b97aa880d5d4c9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215" y="4181712"/>
            <a:ext cx="3118002" cy="2492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4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96669273"/>
              </p:ext>
            </p:extLst>
          </p:nvPr>
        </p:nvGraphicFramePr>
        <p:xfrm>
          <a:off x="618252" y="843219"/>
          <a:ext cx="8130211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495"/>
                <a:gridCol w="2610618"/>
                <a:gridCol w="34310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Часть БУП</a:t>
                      </a:r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Изучение содержания краеведческой направленности 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 час в неделю)</a:t>
                      </a:r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Модули предметно-краеведческой направленности</a:t>
                      </a:r>
                    </a:p>
                    <a:p>
                      <a:pPr algn="ctr"/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C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Федеральный компонент</a:t>
                      </a:r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Региональный компонент</a:t>
                      </a:r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 классе – «География»</a:t>
                      </a:r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«География Ярославского края» </a:t>
                      </a:r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VIII класс - «Искусство»  «Технология» </a:t>
                      </a:r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«Музыкальные традиции Ярославского края» «Художественные традиции Ярославского края». </a:t>
                      </a:r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IX класс - «История»</a:t>
                      </a:r>
                      <a:endParaRPr lang="ru-RU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«История Ярославского края» </a:t>
                      </a:r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Школьный компонент</a:t>
                      </a:r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260648"/>
            <a:ext cx="49819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Базисный учебный план 2004 года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65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89786861"/>
              </p:ext>
            </p:extLst>
          </p:nvPr>
        </p:nvGraphicFramePr>
        <p:xfrm>
          <a:off x="618252" y="836713"/>
          <a:ext cx="8130211" cy="4212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588"/>
                <a:gridCol w="2592288"/>
                <a:gridCol w="3024335"/>
              </a:tblGrid>
              <a:tr h="1469547"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Часть БУП</a:t>
                      </a:r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Изучение содержания краеведческой направленности  </a:t>
                      </a:r>
                    </a:p>
                  </a:txBody>
                  <a:tcP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Модули предметно-краеведческой направленности</a:t>
                      </a:r>
                    </a:p>
                    <a:p>
                      <a:pPr algn="ctr"/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C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Федеральная обязательная часть</a:t>
                      </a:r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i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Часть, формируемая участниками образовательных отношений </a:t>
                      </a:r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260648"/>
            <a:ext cx="49819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Базисный учебный план 2010 года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13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3399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>
                <a:effectLst/>
              </a:rPr>
              <a:t>Цель </a:t>
            </a:r>
            <a:r>
              <a:rPr lang="ru-RU" i="1" dirty="0" smtClean="0">
                <a:effectLst/>
              </a:rPr>
              <a:t>проекта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196875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Разработка и апробация системы </a:t>
            </a:r>
          </a:p>
          <a:p>
            <a:pPr algn="ctr"/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 формированию гражданской идентичности ярославских школьников </a:t>
            </a:r>
          </a:p>
          <a:p>
            <a:pPr algn="ctr"/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социально-образовательной среде </a:t>
            </a:r>
          </a:p>
          <a:p>
            <a:pPr algn="ctr"/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на основе содержания краеведческой направленности </a:t>
            </a:r>
          </a:p>
          <a:p>
            <a:pPr algn="ctr"/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соответствии с требованиями ФГОС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www.gazpromschool.ru/old/small_school/creaty/2011-2012/grajdanin/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0" t="17097" r="12545"/>
          <a:stretch/>
        </p:blipFill>
        <p:spPr bwMode="auto">
          <a:xfrm>
            <a:off x="2987824" y="3645024"/>
            <a:ext cx="3429931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7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276</TotalTime>
  <Words>911</Words>
  <Application>Microsoft Office PowerPoint</Application>
  <PresentationFormat>Экран (4:3)</PresentationFormat>
  <Paragraphs>118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Формирование гражданской идентичности  ярославских школьников  в социально-образовательной среде средствами гуманитарных дисциплин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 проекта </vt:lpstr>
      <vt:lpstr>Презентация PowerPoint</vt:lpstr>
      <vt:lpstr>Образовательные организации – соисполнители проекта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Светлана Алексеевна Томчук</cp:lastModifiedBy>
  <cp:revision>37</cp:revision>
  <dcterms:created xsi:type="dcterms:W3CDTF">2016-02-22T19:00:06Z</dcterms:created>
  <dcterms:modified xsi:type="dcterms:W3CDTF">2016-02-24T05:41:18Z</dcterms:modified>
</cp:coreProperties>
</file>