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308" r:id="rId2"/>
    <p:sldId id="318" r:id="rId3"/>
    <p:sldId id="329" r:id="rId4"/>
    <p:sldId id="338" r:id="rId5"/>
    <p:sldId id="257" r:id="rId6"/>
    <p:sldId id="330" r:id="rId7"/>
    <p:sldId id="283" r:id="rId8"/>
    <p:sldId id="258" r:id="rId9"/>
    <p:sldId id="284" r:id="rId10"/>
    <p:sldId id="259" r:id="rId11"/>
    <p:sldId id="260" r:id="rId12"/>
    <p:sldId id="263" r:id="rId13"/>
    <p:sldId id="264" r:id="rId14"/>
    <p:sldId id="265" r:id="rId15"/>
    <p:sldId id="285" r:id="rId16"/>
    <p:sldId id="266" r:id="rId17"/>
    <p:sldId id="267" r:id="rId18"/>
    <p:sldId id="268" r:id="rId19"/>
    <p:sldId id="270" r:id="rId20"/>
    <p:sldId id="269" r:id="rId21"/>
    <p:sldId id="286" r:id="rId22"/>
    <p:sldId id="271" r:id="rId23"/>
    <p:sldId id="287" r:id="rId24"/>
    <p:sldId id="272" r:id="rId25"/>
    <p:sldId id="273" r:id="rId26"/>
    <p:sldId id="274" r:id="rId27"/>
    <p:sldId id="275" r:id="rId28"/>
    <p:sldId id="276" r:id="rId29"/>
    <p:sldId id="278" r:id="rId30"/>
    <p:sldId id="292" r:id="rId31"/>
    <p:sldId id="279" r:id="rId32"/>
    <p:sldId id="280" r:id="rId33"/>
    <p:sldId id="288" r:id="rId34"/>
    <p:sldId id="290" r:id="rId35"/>
    <p:sldId id="281" r:id="rId36"/>
    <p:sldId id="277" r:id="rId37"/>
    <p:sldId id="331" r:id="rId38"/>
    <p:sldId id="332" r:id="rId39"/>
    <p:sldId id="334" r:id="rId40"/>
    <p:sldId id="337" r:id="rId41"/>
    <p:sldId id="291" r:id="rId42"/>
    <p:sldId id="344" r:id="rId43"/>
    <p:sldId id="339" r:id="rId44"/>
    <p:sldId id="341" r:id="rId45"/>
    <p:sldId id="342" r:id="rId46"/>
    <p:sldId id="328" r:id="rId47"/>
    <p:sldId id="323" r:id="rId48"/>
    <p:sldId id="326" r:id="rId49"/>
    <p:sldId id="345" r:id="rId50"/>
    <p:sldId id="335" r:id="rId51"/>
    <p:sldId id="307" r:id="rId52"/>
    <p:sldId id="282" r:id="rId53"/>
    <p:sldId id="319" r:id="rId54"/>
    <p:sldId id="343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>
      <p:cViewPr varScale="1">
        <p:scale>
          <a:sx n="85" d="100"/>
          <a:sy n="85" d="100"/>
        </p:scale>
        <p:origin x="-7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59A30B-F441-436A-9C3F-6BBEFBE59C49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370EA9-0D3D-417E-9594-BE3B24921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31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AF1BD6-7DB5-4BB6-BD0E-096EF7FFD992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7206-E3A5-41AD-82C1-2023052D297A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0E96-2017-4C05-A727-6B24AAAD4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7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335C-340F-4F27-8975-F2AC26FB71D8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9ECB-0796-4FC2-877F-E8FDB0407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9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D2A0-F538-4861-A448-672282FE4E20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ED05C-1619-4CDF-BC49-A3E882165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9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09960-7DDC-4F57-99D3-1C709B0C1906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4AFB-36A4-48C0-9ABC-D5A074D6F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2A5F-3099-4C8A-98A3-42E556F1BF6C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3BAD-6B0C-49E7-AE5B-C65AD582A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8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4F3D-3CD3-49F0-A69E-AE5FEBD69B94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28B1-C632-4E1E-9855-8164F4FA3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2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570B-2479-4D9F-829D-672E55ECDFFB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1E76-162E-4432-8DE8-26B48FBFF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98D9-F198-4CE1-A5CC-A43C39820C66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65DE-19BF-407F-90FC-957C92E8A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6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AA6C-5A59-4E24-A569-397CF4F2542B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ADED-A3DD-4955-A8D3-8335D748D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3E3E-6673-4E34-994C-8BB635107866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99FF-2091-45D5-B150-DEA27A7B2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0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35F1-9F8B-414F-8E24-2D16AC0E1FE6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34AC-85B4-422B-AA9C-8B31A8DA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AC19CD-C0B7-41E8-AEF9-D094239B84A0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02E18-9EB5-4C2E-970E-AB5B29F2B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05" r:id="rId4"/>
    <p:sldLayoutId id="2147483714" r:id="rId5"/>
    <p:sldLayoutId id="2147483706" r:id="rId6"/>
    <p:sldLayoutId id="2147483707" r:id="rId7"/>
    <p:sldLayoutId id="2147483715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45.emf"/><Relationship Id="rId4" Type="http://schemas.openxmlformats.org/officeDocument/2006/relationships/image" Target="../media/image47.jpeg"/><Relationship Id="rId9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1.inet21.com/05/26/42/filestore/%D0%A1%D0%BE%D0%B2%D1%80%D0%B5%D0%BC%D0%B5%D0%BD%D0%BD%D1%8B%D0%B5%20%D0%BD%D0%B0%D0%BF%D1%80%D0%B0%D0%B2%D0%BB%D0%B5%D0%BD%D0%B8%D1%8F%20%D0%BD%D0%B0%D1%83%D1%87%D0%BD%D1%8B%D1%85%20%D0%B8%D1%81%D1%81%D0%BB%D0%B5%D0%B4%D0%BE%D0%B2%D0%B0%D0%BD%D0%B8%D0%B9_%D0%92%D1%8B%D0%BF%D1%83%D1%81%D0%BA%201_%D1%81%D0%B1%D0%BE%D1%80%D0%BD%D0%B8%D0%BA.pdf" TargetMode="External"/><Relationship Id="rId2" Type="http://schemas.openxmlformats.org/officeDocument/2006/relationships/hyperlink" Target="http://www.zavuch.ru/methodlib/401/105119/#sthash.HaBgpVa7.dpb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ile1.inet21.com/05/26/42/filestore/&#1057;&#1086;&#1074;&#1088;&#1077;&#1084;&#1077;&#1085;&#1085;&#1099;&#1077;%20&#1085;&#1072;&#1087;&#1088;&#1072;&#1074;&#1083;&#1077;&#1085;&#1080;&#1103;%20&#1085;&#1072;&#1091;&#1095;&#1085;&#1099;&#1093;%20&#1080;&#1089;&#1089;&#1083;&#1077;&#1076;&#1086;&#1074;&#1072;&#1085;&#1080;&#1081;_&#1042;&#1099;&#1087;&#1091;&#1089;&#1082;%201_&#1089;&#1073;&#1086;&#1088;&#1085;&#1080;&#1082;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itrus2015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wp-content/uploads/2015/09/primernaja-osnovnaja-obrazovatelnaja-programma-osnovogo-obshchego-obrazovanija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8992" cy="158417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latin typeface="Arial" charset="0"/>
              </a:rPr>
              <a:t>Областной этап Всероссийского конкурса </a:t>
            </a:r>
            <a:r>
              <a:rPr lang="ru-RU" sz="2700" b="1" dirty="0" smtClean="0">
                <a:latin typeface="Arial" charset="0"/>
              </a:rPr>
              <a:t/>
            </a:r>
            <a:br>
              <a:rPr lang="ru-RU" sz="2700" b="1" dirty="0" smtClean="0">
                <a:latin typeface="Arial" charset="0"/>
              </a:rPr>
            </a:br>
            <a:r>
              <a:rPr lang="ru-RU" sz="2700" b="1" dirty="0">
                <a:latin typeface="Arial" charset="0"/>
              </a:rPr>
              <a:t/>
            </a:r>
            <a:br>
              <a:rPr lang="ru-RU" sz="2700" b="1" dirty="0">
                <a:latin typeface="Arial" charset="0"/>
              </a:rPr>
            </a:br>
            <a:r>
              <a:rPr lang="ru-RU" sz="2700" b="1" dirty="0" smtClean="0">
                <a:latin typeface="Arial" charset="0"/>
              </a:rPr>
              <a:t>«</a:t>
            </a:r>
            <a:r>
              <a:rPr lang="ru-RU" sz="2700" b="1" dirty="0">
                <a:latin typeface="Arial" charset="0"/>
              </a:rPr>
              <a:t>Учитель года России» </a:t>
            </a:r>
            <a:r>
              <a:rPr lang="ru-RU" sz="2700" b="1" dirty="0" smtClean="0">
                <a:latin typeface="Arial" charset="0"/>
              </a:rPr>
              <a:t> в 2016 году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2205038"/>
            <a:ext cx="5203825" cy="24479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/>
              <a:t>Кругликова Ольга </a:t>
            </a:r>
            <a:r>
              <a:rPr lang="ru-RU" sz="2800" b="1" i="1" dirty="0" smtClean="0"/>
              <a:t>Викторовна,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учитель </a:t>
            </a:r>
            <a:r>
              <a:rPr lang="ru-RU" dirty="0"/>
              <a:t>русского языка и литературы  средней школы №1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</a:t>
            </a:r>
            <a:r>
              <a:rPr lang="ru-RU" dirty="0"/>
              <a:t>. Данилова Ярославской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2411413" y="264477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/>
            </a:r>
            <a:br>
              <a:rPr lang="ru-RU" altLang="ru-RU" sz="1800">
                <a:solidFill>
                  <a:schemeClr val="tx1"/>
                </a:solidFill>
              </a:rPr>
            </a:br>
            <a:r>
              <a:rPr lang="ru-RU" altLang="ru-RU" sz="1800">
                <a:solidFill>
                  <a:schemeClr val="tx1"/>
                </a:solidFill>
              </a:rPr>
              <a:t/>
            </a:r>
            <a:br>
              <a:rPr lang="ru-RU" altLang="ru-RU" sz="1800">
                <a:solidFill>
                  <a:schemeClr val="tx1"/>
                </a:solidFill>
              </a:rPr>
            </a:b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7173" name="Picture 2" descr="E:\2016 учитель года\Учитель года 2016\P71600666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08768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1521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err="1" smtClean="0"/>
              <a:t>Дотекстовый</a:t>
            </a:r>
            <a:r>
              <a:rPr lang="ru-RU" sz="2700" dirty="0" smtClean="0"/>
              <a:t> этап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мотивация </a:t>
            </a:r>
            <a:r>
              <a:rPr lang="ru-RU" sz="2000" dirty="0"/>
              <a:t>на адекватное восприятие </a:t>
            </a:r>
            <a:r>
              <a:rPr lang="ru-RU" sz="2000" dirty="0" smtClean="0"/>
              <a:t>текста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686800" cy="4968875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i="1" dirty="0" smtClean="0"/>
              <a:t>Приёмы</a:t>
            </a:r>
            <a:r>
              <a:rPr lang="ru-RU" sz="3400" b="1" i="1" dirty="0"/>
              <a:t>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анализа </a:t>
            </a:r>
            <a:r>
              <a:rPr lang="ru-RU" b="1" i="1" dirty="0"/>
              <a:t>заглавия текста </a:t>
            </a:r>
            <a:r>
              <a:rPr lang="ru-RU" dirty="0"/>
              <a:t>( анализ ключевых слов «Малые жанры фольклора», «Официально-деловой стиль речи»)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выдвижение </a:t>
            </a:r>
            <a:r>
              <a:rPr lang="ru-RU" b="1" i="1" dirty="0"/>
              <a:t>гипотезы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«диалог»  с авторами учебника  </a:t>
            </a:r>
            <a:r>
              <a:rPr lang="ru-RU" dirty="0"/>
              <a:t>(Почему авторы предлагают ответить на вопросы до знакомства с текстом? Как можно по-другому сформулировать определение? 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400" b="1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i="1" dirty="0" smtClean="0"/>
              <a:t>Задания</a:t>
            </a:r>
            <a:r>
              <a:rPr lang="ru-RU" sz="3400" b="1" i="1" dirty="0"/>
              <a:t>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выделить в заглавии знакомые  и незнакомые  термины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определить, какой теоретический материал надо повторить для усвоения нового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предположить, о чём пойдёт речь в тексте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/>
              <a:t>Текстовый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аналитическое чтение текста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341438"/>
            <a:ext cx="8686800" cy="5516562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i="1" dirty="0" smtClean="0"/>
              <a:t>Приёмы</a:t>
            </a:r>
            <a:r>
              <a:rPr lang="ru-RU" sz="3400" b="1" i="1" dirty="0"/>
              <a:t>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«Чтение с остановками» </a:t>
            </a:r>
            <a:endParaRPr lang="ru-RU" b="1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«</a:t>
            </a:r>
            <a:r>
              <a:rPr lang="ru-RU" b="1" i="1" dirty="0"/>
              <a:t>Задай вопрос к тексту» </a:t>
            </a:r>
            <a:endParaRPr lang="ru-RU" b="1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Ранжирование понятий</a:t>
            </a:r>
            <a:endParaRPr lang="ru-RU" b="1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«Толстые и тонкие вопросы» </a:t>
            </a:r>
            <a:r>
              <a:rPr lang="ru-RU" dirty="0"/>
              <a:t>( Удачно составленный вопрос – это уже наполовину полученный ответ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«</a:t>
            </a:r>
            <a:r>
              <a:rPr lang="ru-RU" b="1" dirty="0" err="1" smtClean="0"/>
              <a:t>Инсёрт</a:t>
            </a:r>
            <a:r>
              <a:rPr lang="ru-RU" b="1" dirty="0" smtClean="0"/>
              <a:t>»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400" b="1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i="1" dirty="0" smtClean="0"/>
              <a:t>Задания</a:t>
            </a:r>
            <a:r>
              <a:rPr lang="ru-RU" sz="3400" b="1" i="1" dirty="0"/>
              <a:t>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найти </a:t>
            </a:r>
            <a:r>
              <a:rPr lang="ru-RU" dirty="0" smtClean="0"/>
              <a:t>непонятные </a:t>
            </a:r>
            <a:r>
              <a:rPr lang="ru-RU" dirty="0"/>
              <a:t>слова и определить их значение по словарю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выделить новые термины и определения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отделить теоретическую информацию от иллюстративной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определить </a:t>
            </a:r>
            <a:r>
              <a:rPr lang="ru-RU" dirty="0" err="1"/>
              <a:t>микротемы</a:t>
            </a:r>
            <a:r>
              <a:rPr lang="ru-RU" dirty="0"/>
              <a:t> текста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сформулировать общую тему текста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effectLst/>
              </a:rPr>
              <a:t>Прием «</a:t>
            </a:r>
            <a:r>
              <a:rPr lang="ru-RU" sz="2000" dirty="0" err="1" smtClean="0">
                <a:effectLst/>
              </a:rPr>
              <a:t>Инсёрт</a:t>
            </a:r>
            <a:r>
              <a:rPr lang="ru-RU" sz="2000" dirty="0">
                <a:effectLst/>
              </a:rPr>
              <a:t>» - маркировка процесса  восприятия информации </a:t>
            </a:r>
            <a:endParaRPr lang="ru-RU" sz="2000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z="2400" smtClean="0"/>
              <a:t>Учащиеся работают с текстом и делают пометки на полях: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800" b="1" smtClean="0"/>
              <a:t>«+»</a:t>
            </a:r>
            <a:r>
              <a:rPr lang="ru-RU" altLang="ru-RU" sz="2400" smtClean="0"/>
              <a:t> - </a:t>
            </a:r>
            <a:r>
              <a:rPr lang="ru-RU" altLang="ru-RU" sz="2000" i="1" smtClean="0"/>
              <a:t>если считают, что это им известно;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800" b="1" smtClean="0"/>
              <a:t>«-»</a:t>
            </a:r>
            <a:r>
              <a:rPr lang="ru-RU" altLang="ru-RU" sz="2400" smtClean="0"/>
              <a:t> - </a:t>
            </a:r>
            <a:r>
              <a:rPr lang="ru-RU" altLang="ru-RU" sz="2000" i="1" smtClean="0"/>
              <a:t>если считают, что это противоречит тем знаниям, которые у них есть;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800" b="1" smtClean="0"/>
              <a:t>«v» </a:t>
            </a:r>
            <a:r>
              <a:rPr lang="ru-RU" altLang="ru-RU" sz="2400" smtClean="0"/>
              <a:t>- </a:t>
            </a:r>
            <a:r>
              <a:rPr lang="ru-RU" altLang="ru-RU" sz="2000" i="1" smtClean="0"/>
              <a:t>если то, что прочитали, является новым;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800" b="1" smtClean="0"/>
              <a:t>«?»</a:t>
            </a:r>
            <a:r>
              <a:rPr lang="ru-RU" altLang="ru-RU" sz="2400" smtClean="0"/>
              <a:t> - </a:t>
            </a:r>
            <a:r>
              <a:rPr lang="ru-RU" altLang="ru-RU" sz="2000" i="1" smtClean="0"/>
              <a:t>если то, что прочитали, оказалось непонятным.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1800" smtClean="0"/>
          </a:p>
          <a:p>
            <a:pPr marL="0" indent="0">
              <a:buFont typeface="Wingdings 2" pitchFamily="18" charset="2"/>
              <a:buNone/>
            </a:pPr>
            <a:endParaRPr lang="ru-RU" alt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4437112"/>
          <a:ext cx="6096000" cy="136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V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-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+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?</a:t>
                      </a:r>
                      <a:endParaRPr lang="ru-RU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Послетекстовый</a:t>
            </a:r>
            <a:r>
              <a:rPr lang="ru-RU" dirty="0" smtClean="0"/>
              <a:t> этап</a:t>
            </a:r>
            <a:br>
              <a:rPr lang="ru-RU" dirty="0" smtClean="0"/>
            </a:br>
            <a:r>
              <a:rPr lang="ru-RU" sz="2700" dirty="0" smtClean="0"/>
              <a:t> </a:t>
            </a:r>
            <a:r>
              <a:rPr lang="ru-RU" sz="2200" dirty="0"/>
              <a:t>рефлексия собственной аналитической деятельности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133600"/>
            <a:ext cx="8686800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Задания: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поставить вопросы к тексту и ответить на них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привести свои примеры и прокомментировать их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составить вопросный план  текста и пересказать его  по </a:t>
            </a:r>
            <a:r>
              <a:rPr lang="ru-RU" sz="2400" dirty="0" smtClean="0"/>
              <a:t>плану</a:t>
            </a:r>
            <a:endParaRPr lang="ru-RU" sz="2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представить текст в другой </a:t>
            </a:r>
            <a:r>
              <a:rPr lang="ru-RU" sz="2400" dirty="0" smtClean="0"/>
              <a:t>форме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/>
              </a:rPr>
              <a:t>Реконструкция учебного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/>
              <a:t>Приемы: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составление </a:t>
            </a:r>
            <a:r>
              <a:rPr lang="ru-RU" dirty="0"/>
              <a:t>плана</a:t>
            </a:r>
            <a:endParaRPr lang="ru-RU" sz="28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составление таблицы</a:t>
            </a:r>
            <a:endParaRPr lang="ru-RU" sz="28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составление инструкции</a:t>
            </a:r>
            <a:endParaRPr lang="ru-RU" sz="28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составление алгоритма</a:t>
            </a:r>
            <a:endParaRPr lang="ru-RU" sz="28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составление </a:t>
            </a:r>
            <a:r>
              <a:rPr lang="ru-RU" dirty="0" smtClean="0"/>
              <a:t>схемы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</a:t>
            </a:r>
            <a:r>
              <a:rPr lang="ru-RU" dirty="0" smtClean="0"/>
              <a:t>оставление кластера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создание рисунка-ассоциации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ru-RU" sz="28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/>
              </a:rPr>
              <a:t>Реконструкция учебного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/>
              <a:t>ПРИЁМ «Составление плана»</a:t>
            </a:r>
            <a:endParaRPr lang="ru-RU" sz="2800" b="1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/>
              <a:t>Задания: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 smtClean="0"/>
              <a:t>Дополнить </a:t>
            </a:r>
            <a:r>
              <a:rPr lang="ru-RU" sz="2600" dirty="0"/>
              <a:t>данный учителем план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/>
              <a:t>Реконструировать готовый план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/>
              <a:t>Сравнить данные планы, выбрать лучший, обосновать свой </a:t>
            </a:r>
            <a:r>
              <a:rPr lang="ru-RU" sz="2600" dirty="0" smtClean="0"/>
              <a:t>выбор</a:t>
            </a:r>
            <a:endParaRPr lang="ru-RU" sz="26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/>
              <a:t>Составить план прочитанного параграфа ( используя памятку)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/>
              <a:t>Составить сложный план нескольких параграфов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600" dirty="0"/>
              <a:t>Воссоздание учебно-научного текста по предложенному </a:t>
            </a:r>
            <a:r>
              <a:rPr lang="ru-RU" sz="2600" dirty="0" smtClean="0"/>
              <a:t>плану</a:t>
            </a:r>
            <a:endParaRPr lang="ru-RU" sz="2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/>
              </a:rPr>
              <a:t>Реконструкция учебного текста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ПРИЁМ «Составление таблицы»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i="1" dirty="0"/>
              <a:t>Задания: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Сопоставление </a:t>
            </a:r>
            <a:r>
              <a:rPr lang="ru-RU" dirty="0"/>
              <a:t>таблицы и текста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Дополнение </a:t>
            </a:r>
            <a:r>
              <a:rPr lang="ru-RU" dirty="0"/>
              <a:t>таблицы с опорой на текст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Составление </a:t>
            </a:r>
            <a:r>
              <a:rPr lang="ru-RU" dirty="0"/>
              <a:t>таблицы по одному тексту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Составление </a:t>
            </a:r>
            <a:r>
              <a:rPr lang="ru-RU" dirty="0"/>
              <a:t>таблицы по двум и более текстам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Обоснование </a:t>
            </a:r>
            <a:r>
              <a:rPr lang="ru-RU" dirty="0"/>
              <a:t>количества столбцов, строк и их названий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Воссоздание учебного </a:t>
            </a:r>
            <a:r>
              <a:rPr lang="ru-RU" dirty="0"/>
              <a:t>текста по предложенной таблице.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2532" name="Picture 2" descr="I:\табл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484313"/>
            <a:ext cx="4186237" cy="4613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/>
              </a:rPr>
              <a:t>Реконструкция учебного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ПРИЁМ «Составление инструкции»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400" b="1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i="1" dirty="0" smtClean="0"/>
              <a:t>Задания: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Сопоставление </a:t>
            </a:r>
            <a:r>
              <a:rPr lang="ru-RU" dirty="0"/>
              <a:t>инструкции и текста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Дополнение </a:t>
            </a:r>
            <a:r>
              <a:rPr lang="ru-RU" dirty="0"/>
              <a:t>инструкции с опорой на текст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Составление </a:t>
            </a:r>
            <a:r>
              <a:rPr lang="ru-RU" dirty="0"/>
              <a:t>инструкции по одному тексту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Составление </a:t>
            </a:r>
            <a:r>
              <a:rPr lang="ru-RU" dirty="0"/>
              <a:t>инструкции по двум и более текстам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Воссоздание </a:t>
            </a:r>
            <a:r>
              <a:rPr lang="ru-RU" dirty="0"/>
              <a:t>учебно-научного текста по предложенной </a:t>
            </a:r>
            <a:r>
              <a:rPr lang="ru-RU" dirty="0" smtClean="0"/>
              <a:t>инструкции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3556" name="Picture 2" descr="I:\инструкц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43402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алгоритм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413" y="4487863"/>
            <a:ext cx="390207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/>
              </a:rPr>
              <a:t>Реконструкция учебного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/>
              <a:t>ПРИЁМ «Составление алгоритма»</a:t>
            </a:r>
            <a:endParaRPr lang="ru-RU" sz="3400" b="1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400" b="1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i="1" dirty="0" smtClean="0"/>
              <a:t>Задания: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</a:t>
            </a:r>
            <a:r>
              <a:rPr lang="ru-RU" dirty="0" smtClean="0"/>
              <a:t>опоставление </a:t>
            </a:r>
            <a:r>
              <a:rPr lang="ru-RU" dirty="0"/>
              <a:t>алгоритма и текста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д</a:t>
            </a:r>
            <a:r>
              <a:rPr lang="ru-RU" dirty="0" smtClean="0"/>
              <a:t>ополнение </a:t>
            </a:r>
            <a:r>
              <a:rPr lang="ru-RU" dirty="0"/>
              <a:t>алгоритма с опорой на текст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</a:t>
            </a:r>
            <a:r>
              <a:rPr lang="ru-RU" dirty="0" smtClean="0"/>
              <a:t>оставление </a:t>
            </a:r>
            <a:r>
              <a:rPr lang="ru-RU" dirty="0"/>
              <a:t>алгоритма по одному тексту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</a:t>
            </a:r>
            <a:r>
              <a:rPr lang="ru-RU" dirty="0" smtClean="0"/>
              <a:t>оставление </a:t>
            </a:r>
            <a:r>
              <a:rPr lang="ru-RU" dirty="0"/>
              <a:t>алгоритма по двум и более текстам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</a:t>
            </a:r>
            <a:r>
              <a:rPr lang="ru-RU" dirty="0" smtClean="0"/>
              <a:t>оссоздание учебного </a:t>
            </a:r>
            <a:r>
              <a:rPr lang="ru-RU" dirty="0"/>
              <a:t>текста по предложенному </a:t>
            </a:r>
            <a:r>
              <a:rPr lang="ru-RU" dirty="0" smtClean="0"/>
              <a:t>алгоритму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4582" name="Picture 3" descr="I:\алгорит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64"/>
          <a:stretch>
            <a:fillRect/>
          </a:stretch>
        </p:blipFill>
        <p:spPr bwMode="auto">
          <a:xfrm>
            <a:off x="4500563" y="1412875"/>
            <a:ext cx="4159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/>
              </a:rPr>
              <a:t>Реконструкция учебного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ПРИЁМ «Составление схемы»</a:t>
            </a:r>
            <a:endParaRPr lang="ru-RU" sz="2400" b="1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Задания</a:t>
            </a:r>
            <a:r>
              <a:rPr lang="ru-RU" sz="2400" b="1" i="1" dirty="0"/>
              <a:t>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с</a:t>
            </a:r>
            <a:r>
              <a:rPr lang="ru-RU" sz="2400" dirty="0" smtClean="0"/>
              <a:t>опоставление </a:t>
            </a:r>
            <a:r>
              <a:rPr lang="ru-RU" sz="2400" dirty="0"/>
              <a:t>схемы и текста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д</a:t>
            </a:r>
            <a:r>
              <a:rPr lang="ru-RU" sz="2400" dirty="0" smtClean="0"/>
              <a:t>ополнение </a:t>
            </a:r>
            <a:r>
              <a:rPr lang="ru-RU" sz="2400" dirty="0"/>
              <a:t>схемы с опорой на текст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с</a:t>
            </a:r>
            <a:r>
              <a:rPr lang="ru-RU" sz="2400" dirty="0" smtClean="0"/>
              <a:t>оставление </a:t>
            </a:r>
            <a:r>
              <a:rPr lang="ru-RU" sz="2400" dirty="0"/>
              <a:t>схемы по одному тексту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с</a:t>
            </a:r>
            <a:r>
              <a:rPr lang="ru-RU" sz="2400" dirty="0" smtClean="0"/>
              <a:t>оставление </a:t>
            </a:r>
            <a:r>
              <a:rPr lang="ru-RU" sz="2400" dirty="0"/>
              <a:t>схемы по двум и более текстам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в</a:t>
            </a:r>
            <a:r>
              <a:rPr lang="ru-RU" sz="2400" dirty="0" smtClean="0"/>
              <a:t>оссоздание учебного </a:t>
            </a:r>
            <a:r>
              <a:rPr lang="ru-RU" sz="2400" dirty="0"/>
              <a:t>текста по предложенной </a:t>
            </a:r>
            <a:r>
              <a:rPr lang="ru-RU" sz="2400" dirty="0" smtClean="0"/>
              <a:t>схеме</a:t>
            </a:r>
            <a:endParaRPr lang="ru-RU" sz="2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87680" cy="5955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Страница первая.     </a:t>
            </a:r>
            <a:r>
              <a:rPr lang="ru-RU" i="1" dirty="0" smtClean="0"/>
              <a:t>«Я – учитель»</a:t>
            </a:r>
            <a:endParaRPr lang="ru-RU" i="1" dirty="0"/>
          </a:p>
        </p:txBody>
      </p:sp>
      <p:pic>
        <p:nvPicPr>
          <p:cNvPr id="8195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114425"/>
            <a:ext cx="3546475" cy="2225675"/>
          </a:xfrm>
        </p:spPr>
      </p:pic>
      <p:pic>
        <p:nvPicPr>
          <p:cNvPr id="8196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644900"/>
            <a:ext cx="438308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225" y="1125538"/>
            <a:ext cx="186531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F:\юбилей 2015\фото оля телефон\фото00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40259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/>
              </a:rPr>
              <a:t>Реконструкция учебного текста</a:t>
            </a:r>
            <a:endParaRPr lang="ru-RU" dirty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z="2800" b="1" smtClean="0"/>
              <a:t>ПРИЁМ «Составление кластера»</a:t>
            </a:r>
            <a:endParaRPr lang="ru-RU" altLang="ru-RU" sz="2800" smtClean="0"/>
          </a:p>
        </p:txBody>
      </p:sp>
      <p:pic>
        <p:nvPicPr>
          <p:cNvPr id="26628" name="Picture 2" descr="I:\класт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2852738"/>
            <a:ext cx="41084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I:\кластер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2852738"/>
            <a:ext cx="4249737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/>
              </a:rPr>
              <a:t>Реконструкция </a:t>
            </a:r>
            <a:r>
              <a:rPr lang="ru-RU" b="1" dirty="0" smtClean="0">
                <a:effectLst/>
              </a:rPr>
              <a:t>учебного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ПРИЁМ </a:t>
            </a:r>
            <a:r>
              <a:rPr lang="ru-RU" sz="2800" b="1" dirty="0"/>
              <a:t>«рисунок-ассоциация»</a:t>
            </a:r>
            <a:endParaRPr lang="ru-RU" sz="28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/>
          </a:p>
        </p:txBody>
      </p:sp>
      <p:pic>
        <p:nvPicPr>
          <p:cNvPr id="27652" name="Picture 7" descr="I: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8260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I: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950" y="2295525"/>
            <a:ext cx="32178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продуктивная 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i="1" dirty="0"/>
              <a:t>приёмы</a:t>
            </a:r>
            <a:r>
              <a:rPr lang="ru-RU" sz="3800" b="1" i="1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800" b="1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конструирование </a:t>
            </a:r>
            <a:r>
              <a:rPr lang="ru-RU" b="1" i="1" dirty="0"/>
              <a:t>памятки </a:t>
            </a:r>
            <a:r>
              <a:rPr lang="ru-RU" dirty="0"/>
              <a:t>на основе материала статьи учебника (Памятка для первоклассника «Как вести беседу</a:t>
            </a:r>
            <a:r>
              <a:rPr lang="ru-RU" dirty="0" smtClean="0"/>
              <a:t>»)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использование </a:t>
            </a:r>
            <a:r>
              <a:rPr lang="ru-RU" b="1" i="1" dirty="0"/>
              <a:t>речевой опоры высказывания</a:t>
            </a:r>
            <a:r>
              <a:rPr lang="ru-RU" dirty="0"/>
              <a:t>, ( Чтобы определить…Рассуждайте так…)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составление </a:t>
            </a:r>
            <a:r>
              <a:rPr lang="ru-RU" b="1" i="1" dirty="0"/>
              <a:t>схемы </a:t>
            </a:r>
            <a:r>
              <a:rPr lang="ru-RU" dirty="0"/>
              <a:t>(рисунка), отражающей интерпретацию обучающимся какого-либо понятия ( «Домик Сказки», «Портрет Причастия», «Морфологический маршрутный лист Наречия»)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создание </a:t>
            </a:r>
            <a:r>
              <a:rPr lang="ru-RU" b="1" i="1" dirty="0"/>
              <a:t>текстов лингвистических сказок </a:t>
            </a:r>
            <a:r>
              <a:rPr lang="ru-RU" dirty="0"/>
              <a:t>(«Сказка о бедных служебных частях речи», «Монолог частицы НЕ», «Биография Глагола»)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I: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26988"/>
            <a:ext cx="28543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I:\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3338"/>
            <a:ext cx="3094038" cy="4195763"/>
          </a:xfrm>
          <a:noFill/>
        </p:spPr>
      </p:pic>
      <p:pic>
        <p:nvPicPr>
          <p:cNvPr id="29700" name="Picture 3" descr="I:\сказ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2589213"/>
            <a:ext cx="302895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I:\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60350"/>
            <a:ext cx="28829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I:\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738" y="4273550"/>
            <a:ext cx="36242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Уроки актуализации новых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«Текст в контексте урока»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Варианты предъявления текста: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 err="1"/>
              <a:t>п</a:t>
            </a:r>
            <a:r>
              <a:rPr lang="ru-RU" i="1" dirty="0" err="1" smtClean="0"/>
              <a:t>редтекстовая</a:t>
            </a:r>
            <a:r>
              <a:rPr lang="ru-RU" i="1" dirty="0" smtClean="0"/>
              <a:t> работа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 smtClean="0"/>
              <a:t>«погружение» в текст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/>
              <a:t>п</a:t>
            </a:r>
            <a:r>
              <a:rPr lang="ru-RU" i="1" dirty="0" smtClean="0"/>
              <a:t>оэтапная работа – «вслед за текстом»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322388"/>
            <a:ext cx="59753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12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Предтекстовая</a:t>
            </a:r>
            <a:r>
              <a:rPr lang="ru-RU" dirty="0" smtClean="0"/>
              <a:t>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71882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06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«погружение в текст 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756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33" y="260648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«вслед за текстом»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Примеры Заданий для творческой работы</a:t>
            </a:r>
            <a:br>
              <a:rPr lang="ru-RU" sz="2800" dirty="0" smtClean="0"/>
            </a:br>
            <a:r>
              <a:rPr lang="ru-RU" sz="2800" dirty="0" smtClean="0"/>
              <a:t> на уроках актуализации новых знаний</a:t>
            </a:r>
            <a:endParaRPr lang="ru-RU" sz="2800" dirty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250825" y="2333625"/>
            <a:ext cx="8686800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z="2400" smtClean="0"/>
              <a:t>1) Написать  небольшое сочинение-рассуждение  по проблеме текста Д.С.Лихачёва. 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400" smtClean="0"/>
          </a:p>
          <a:p>
            <a:pPr marL="0" indent="0">
              <a:buFont typeface="Wingdings 2" pitchFamily="18" charset="2"/>
              <a:buNone/>
            </a:pPr>
            <a:r>
              <a:rPr lang="ru-RU" altLang="ru-RU" sz="2400" smtClean="0"/>
              <a:t>2) Написать сочинение-размышление  на тему: «Какие мысли и чувства вызвал текст И.С. Соколова-Микитова?»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Уроки развития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анализ текстов-образцов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создание обучающимися собственных высказываний в письменной форме с их последующей редакцией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3100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z="4800" b="1" smtClean="0">
                <a:latin typeface="Monotype Corsiva" pitchFamily="66" charset="0"/>
              </a:rPr>
              <a:t>Всё начинается с любви…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4800" b="1" smtClean="0">
                <a:latin typeface="Monotype Corsiva" pitchFamily="66" charset="0"/>
              </a:rPr>
              <a:t>Твердят: «Вначале было слово…»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4800" b="1" smtClean="0">
                <a:latin typeface="Monotype Corsiva" pitchFamily="66" charset="0"/>
              </a:rPr>
              <a:t>А я провозглашаю снова: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4800" b="1" smtClean="0">
                <a:latin typeface="Monotype Corsiva" pitchFamily="66" charset="0"/>
              </a:rPr>
              <a:t>Все начинается с любви!..</a:t>
            </a:r>
          </a:p>
          <a:p>
            <a:pPr marL="0" indent="0" algn="r">
              <a:buFont typeface="Wingdings 2" pitchFamily="18" charset="2"/>
              <a:buNone/>
            </a:pPr>
            <a:r>
              <a:rPr lang="ru-RU" altLang="ru-RU" sz="2800" b="1" smtClean="0">
                <a:latin typeface="Monotype Corsiva" pitchFamily="66" charset="0"/>
              </a:rPr>
              <a:t>Р. Рождественский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342900">
              <a:buFont typeface="Arial" charset="0"/>
              <a:buChar char="•"/>
            </a:pPr>
            <a:r>
              <a:rPr lang="ru-RU" altLang="ru-RU" sz="2400" b="1" smtClean="0"/>
              <a:t>Какие ассоциации возникают?</a:t>
            </a:r>
          </a:p>
          <a:p>
            <a:pPr lvl="1" indent="-342900">
              <a:buFont typeface="Arial" charset="0"/>
              <a:buChar char="•"/>
            </a:pPr>
            <a:r>
              <a:rPr lang="ru-RU" altLang="ru-RU" sz="2400" b="1" smtClean="0"/>
              <a:t>Что необычного?</a:t>
            </a:r>
          </a:p>
          <a:p>
            <a:pPr lvl="1" indent="-342900">
              <a:buFont typeface="Arial" charset="0"/>
              <a:buChar char="•"/>
            </a:pPr>
            <a:r>
              <a:rPr lang="ru-RU" altLang="ru-RU" sz="2400" b="1" smtClean="0"/>
              <a:t>О чем он говорит?</a:t>
            </a:r>
          </a:p>
          <a:p>
            <a:pPr lvl="1" indent="-342900">
              <a:buFont typeface="Arial" charset="0"/>
              <a:buChar char="•"/>
            </a:pPr>
            <a:r>
              <a:rPr lang="ru-RU" altLang="ru-RU" sz="2400" b="1" smtClean="0"/>
              <a:t>Что можно сказать о тексте ?</a:t>
            </a:r>
          </a:p>
          <a:p>
            <a:pPr lvl="1" indent="-342900">
              <a:buFont typeface="Arial" charset="0"/>
              <a:buChar char="•"/>
            </a:pPr>
            <a:r>
              <a:rPr lang="ru-RU" altLang="ru-RU" sz="2400" b="1" smtClean="0"/>
              <a:t>Какова его тема?</a:t>
            </a:r>
          </a:p>
          <a:p>
            <a:pPr lvl="1" indent="-342900">
              <a:buFont typeface="Arial" charset="0"/>
              <a:buChar char="•"/>
            </a:pPr>
            <a:r>
              <a:rPr lang="ru-RU" altLang="ru-RU" sz="2400" b="1" smtClean="0"/>
              <a:t>Кто герои?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Стадия «вызов»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Приемы: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/>
              <a:t> </a:t>
            </a:r>
            <a:r>
              <a:rPr lang="ru-RU" sz="2400" i="1" dirty="0"/>
              <a:t>а</a:t>
            </a:r>
            <a:r>
              <a:rPr lang="ru-RU" sz="2400" i="1" dirty="0" smtClean="0"/>
              <a:t>нализ заголовка</a:t>
            </a:r>
            <a:endParaRPr lang="ru-RU" sz="2000" dirty="0" smtClean="0"/>
          </a:p>
          <a:p>
            <a:pPr marL="685800"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sz="1600" dirty="0" smtClean="0"/>
              <a:t>Какой </a:t>
            </a:r>
            <a:r>
              <a:rPr lang="ru-RU" sz="1600" dirty="0"/>
              <a:t>заголовок</a:t>
            </a:r>
            <a:r>
              <a:rPr lang="ru-RU" sz="1600" dirty="0" smtClean="0"/>
              <a:t>?</a:t>
            </a:r>
          </a:p>
          <a:p>
            <a:pPr marL="685800"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sz="1600" dirty="0" smtClean="0"/>
              <a:t>Какие ассоциации возникают?</a:t>
            </a:r>
          </a:p>
          <a:p>
            <a:pPr marL="685800"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sz="1600" dirty="0" smtClean="0"/>
              <a:t>Что </a:t>
            </a:r>
            <a:r>
              <a:rPr lang="ru-RU" sz="1600" dirty="0"/>
              <a:t>необычного</a:t>
            </a:r>
            <a:r>
              <a:rPr lang="ru-RU" sz="1600" dirty="0" smtClean="0"/>
              <a:t>?</a:t>
            </a:r>
          </a:p>
          <a:p>
            <a:pPr marL="685800"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sz="1600" dirty="0" smtClean="0"/>
              <a:t>О </a:t>
            </a:r>
            <a:r>
              <a:rPr lang="ru-RU" sz="1600" dirty="0"/>
              <a:t>чем он говорит</a:t>
            </a:r>
            <a:r>
              <a:rPr lang="ru-RU" sz="1600" dirty="0" smtClean="0"/>
              <a:t>?</a:t>
            </a:r>
          </a:p>
          <a:p>
            <a:pPr marL="685800"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sz="1600" dirty="0" smtClean="0"/>
              <a:t>Что </a:t>
            </a:r>
            <a:r>
              <a:rPr lang="ru-RU" sz="1600" dirty="0"/>
              <a:t>можно сказать о тексте по заголовку</a:t>
            </a:r>
            <a:r>
              <a:rPr lang="ru-RU" sz="1600" dirty="0" smtClean="0"/>
              <a:t>?</a:t>
            </a:r>
          </a:p>
          <a:p>
            <a:pPr marL="685800"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sz="1600" dirty="0" smtClean="0"/>
              <a:t>Какова </a:t>
            </a:r>
            <a:r>
              <a:rPr lang="ru-RU" sz="1600" dirty="0"/>
              <a:t>его тема</a:t>
            </a:r>
            <a:r>
              <a:rPr lang="ru-RU" sz="1600" dirty="0" smtClean="0"/>
              <a:t>?</a:t>
            </a:r>
          </a:p>
          <a:p>
            <a:pPr marL="685800"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sz="1600" dirty="0" smtClean="0"/>
              <a:t>Кто </a:t>
            </a:r>
            <a:r>
              <a:rPr lang="ru-RU" sz="1600" dirty="0"/>
              <a:t>его герои</a:t>
            </a:r>
            <a:r>
              <a:rPr lang="ru-RU" sz="1600" dirty="0" smtClean="0"/>
              <a:t>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рассказ-предположение </a:t>
            </a:r>
            <a:r>
              <a:rPr lang="ru-RU" sz="2400" dirty="0"/>
              <a:t>на основе ключевых </a:t>
            </a:r>
            <a:r>
              <a:rPr lang="ru-RU" sz="2400" dirty="0" smtClean="0"/>
              <a:t>слов</a:t>
            </a:r>
          </a:p>
          <a:p>
            <a:pPr marL="400050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решили избавиться</a:t>
            </a:r>
          </a:p>
          <a:p>
            <a:pPr marL="400050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бедное животное</a:t>
            </a:r>
          </a:p>
          <a:p>
            <a:pPr marL="400050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злой</a:t>
            </a:r>
            <a:r>
              <a:rPr lang="ru-RU" sz="1600" dirty="0"/>
              <a:t>, </a:t>
            </a:r>
            <a:r>
              <a:rPr lang="ru-RU" sz="1600" dirty="0" smtClean="0"/>
              <a:t>похудевший</a:t>
            </a:r>
          </a:p>
          <a:p>
            <a:pPr marL="400050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капитан </a:t>
            </a:r>
            <a:r>
              <a:rPr lang="ru-RU" sz="1600" dirty="0"/>
              <a:t>сухогруза заберёт кота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стадия «</a:t>
            </a:r>
            <a:r>
              <a:rPr lang="ru-RU" dirty="0"/>
              <a:t>Чтение и осмысление текста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133600"/>
            <a:ext cx="8686800" cy="45259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/>
              <a:t>П</a:t>
            </a:r>
            <a:r>
              <a:rPr lang="ru-RU" sz="2400" b="1" i="1" dirty="0" smtClean="0"/>
              <a:t>риемы: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200" b="1" i="1" dirty="0" smtClean="0"/>
              <a:t>«глоссарий</a:t>
            </a:r>
            <a:r>
              <a:rPr lang="ru-RU" sz="2200" b="1" i="1" dirty="0"/>
              <a:t>» </a:t>
            </a:r>
            <a:r>
              <a:rPr lang="ru-RU" sz="2200" dirty="0"/>
              <a:t>- словарная </a:t>
            </a:r>
            <a:r>
              <a:rPr lang="ru-RU" sz="2200" dirty="0" smtClean="0"/>
              <a:t>работа </a:t>
            </a:r>
            <a:endParaRPr lang="ru-RU" sz="22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200" b="1" i="1" dirty="0" smtClean="0"/>
              <a:t>«чтение </a:t>
            </a:r>
            <a:r>
              <a:rPr lang="ru-RU" sz="2200" b="1" i="1" dirty="0"/>
              <a:t>текста с </a:t>
            </a:r>
            <a:r>
              <a:rPr lang="ru-RU" sz="2200" b="1" i="1" dirty="0" smtClean="0"/>
              <a:t>остановками»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200" b="1" i="1" dirty="0"/>
              <a:t>с</a:t>
            </a:r>
            <a:r>
              <a:rPr lang="ru-RU" sz="2200" b="1" i="1" dirty="0" smtClean="0"/>
              <a:t>оставление вопросов </a:t>
            </a:r>
            <a:r>
              <a:rPr lang="ru-RU" sz="2200" dirty="0"/>
              <a:t>к каждой </a:t>
            </a:r>
            <a:r>
              <a:rPr lang="ru-RU" sz="2200" dirty="0" smtClean="0"/>
              <a:t>части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200" b="1" dirty="0" smtClean="0"/>
              <a:t>«толстые» и «тонкие» вопросы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200" b="1" i="1" dirty="0" smtClean="0"/>
              <a:t>составление плана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200" b="1" i="1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225" y="1219200"/>
            <a:ext cx="3578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225" y="4221163"/>
            <a:ext cx="3657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343400" cy="4724400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«Толстые» </a:t>
            </a:r>
            <a:r>
              <a:rPr lang="ru-RU" sz="3600" b="1" dirty="0"/>
              <a:t>вопросы</a:t>
            </a:r>
            <a:endParaRPr lang="ru-RU" sz="36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Вопросы</a:t>
            </a:r>
            <a:r>
              <a:rPr lang="ru-RU" sz="3200" dirty="0"/>
              <a:t>, требующие размышления, привлечения дополнительных знаний, умения анализировать.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Дайте </a:t>
            </a:r>
            <a:r>
              <a:rPr lang="ru-RU" sz="3200" dirty="0"/>
              <a:t>три объяснения, почему...?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Объясните, почему...?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Почему, вы думаете 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Почему вы считаете 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В чём различие 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Что, если 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Может 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Будет 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Мог ли 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Согласны ли вы 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Верно ли 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Предположите, что будет, если ...?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91000" cy="4724400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«Тонкие» вопросы</a:t>
            </a:r>
            <a:endParaRPr lang="ru-RU" sz="36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Вопросы</a:t>
            </a:r>
            <a:r>
              <a:rPr lang="ru-RU" sz="3200" dirty="0"/>
              <a:t>, требующие однословного ответа, вопросы репродуктивного плана.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Что</a:t>
            </a:r>
            <a:r>
              <a:rPr lang="ru-RU" sz="3200" dirty="0"/>
              <a:t>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Кто?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Когда?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Как звать ...?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Было ли ...?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Прием «шесть шляп мышления»</a:t>
            </a:r>
            <a:endParaRPr lang="ru-RU" dirty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1412875"/>
            <a:ext cx="6397625" cy="516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стадия «Рефлексия» 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ответы на вопросы:</a:t>
            </a:r>
          </a:p>
          <a:p>
            <a:pPr marL="857250" lvl="1" indent="-457200"/>
            <a:r>
              <a:rPr lang="ru-RU" altLang="ru-RU" smtClean="0"/>
              <a:t>Насколько я готов написать текст изложения?</a:t>
            </a:r>
          </a:p>
          <a:p>
            <a:pPr marL="857250" lvl="1" indent="-457200"/>
            <a:r>
              <a:rPr lang="ru-RU" altLang="ru-RU" smtClean="0"/>
              <a:t>Что осталось непонятным?</a:t>
            </a:r>
          </a:p>
          <a:p>
            <a:pPr marL="857250" lvl="1" indent="-457200"/>
            <a:r>
              <a:rPr lang="ru-RU" altLang="ru-RU" smtClean="0"/>
              <a:t>Какие вопросы для меня открыты?</a:t>
            </a:r>
          </a:p>
          <a:p>
            <a:endParaRPr lang="ru-RU" altLang="ru-RU" smtClean="0"/>
          </a:p>
          <a:p>
            <a:r>
              <a:rPr lang="ru-RU" altLang="ru-RU" smtClean="0"/>
              <a:t>придумать своё творческое задание к тексту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Приемы технологии  </a:t>
            </a:r>
            <a:r>
              <a:rPr lang="ru-RU" sz="2700" dirty="0"/>
              <a:t>развития критического мышления </a:t>
            </a:r>
            <a:r>
              <a:rPr lang="ru-RU" sz="2700" dirty="0" smtClean="0"/>
              <a:t>позволяют достичь следующих  </a:t>
            </a:r>
            <a:r>
              <a:rPr lang="ru-RU" sz="2700" smtClean="0"/>
              <a:t>образовательных результатов: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850" y="1989138"/>
            <a:ext cx="8686800" cy="4525962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умение  </a:t>
            </a:r>
            <a:r>
              <a:rPr lang="ru-RU" dirty="0"/>
              <a:t>выражать свои мысли (устно и письменно) ясно, уверенно и корректно по отношению к окружающим;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умение </a:t>
            </a:r>
            <a:r>
              <a:rPr lang="ru-RU" dirty="0"/>
              <a:t>аргументировать свою точку зрения и учитывать точки зрения других;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способность </a:t>
            </a:r>
            <a:r>
              <a:rPr lang="ru-RU" dirty="0"/>
              <a:t>самостоятельно заниматься своим </a:t>
            </a:r>
            <a:r>
              <a:rPr lang="ru-RU" dirty="0" smtClean="0"/>
              <a:t>обучением;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способность </a:t>
            </a:r>
            <a:r>
              <a:rPr lang="ru-RU" dirty="0"/>
              <a:t>брать на себя ответственность;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способность </a:t>
            </a:r>
            <a:r>
              <a:rPr lang="ru-RU" dirty="0"/>
              <a:t>участвовать в совместном принятии решения;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способность </a:t>
            </a:r>
            <a:r>
              <a:rPr lang="ru-RU" dirty="0"/>
              <a:t>выстраивать конструктивные взаимоотношения с другими людьми;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умение </a:t>
            </a:r>
            <a:r>
              <a:rPr lang="ru-RU" dirty="0"/>
              <a:t>сотрудничать и работать в группе 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9361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Страница третья. </a:t>
            </a:r>
            <a:r>
              <a:rPr lang="ru-RU" sz="3100" i="1" dirty="0" smtClean="0">
                <a:solidFill>
                  <a:schemeClr val="tx1"/>
                </a:solidFill>
              </a:rPr>
              <a:t>«Читаем. Пробуем. Творим»</a:t>
            </a:r>
            <a:br>
              <a:rPr lang="ru-RU" sz="3100" i="1" dirty="0" smtClean="0">
                <a:solidFill>
                  <a:schemeClr val="tx1"/>
                </a:solidFill>
              </a:rPr>
            </a:br>
            <a:endParaRPr lang="ru-RU" sz="2700" i="1" dirty="0">
              <a:solidFill>
                <a:schemeClr val="tx1"/>
              </a:solidFill>
            </a:endParaRP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mtClean="0"/>
              <a:t>«Диалог с поэтическим текстом»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b="1" smtClean="0">
                <a:latin typeface="Monotype Corsiva" pitchFamily="66" charset="0"/>
              </a:rPr>
              <a:t>		Ты не притча и не причуда, 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b="1" smtClean="0">
                <a:latin typeface="Monotype Corsiva" pitchFamily="66" charset="0"/>
              </a:rPr>
              <a:t>		Не прибежище и не профессия, 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b="1" smtClean="0">
                <a:latin typeface="Monotype Corsiva" pitchFamily="66" charset="0"/>
              </a:rPr>
              <a:t>		Ты всегда ожидание чуда,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b="1" smtClean="0">
                <a:latin typeface="Monotype Corsiva" pitchFamily="66" charset="0"/>
              </a:rPr>
              <a:t>		Потому-то ты и поэзия. 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					Надпись на книге Б. Пастернака.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					Н. Рыленков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512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ФАКУЛЬТАТИВНЫЙ КУРС</a:t>
            </a:r>
            <a:br>
              <a:rPr lang="ru-RU" dirty="0" smtClean="0"/>
            </a:br>
            <a:r>
              <a:rPr lang="ru-RU" sz="2700" i="1" dirty="0" smtClean="0"/>
              <a:t>« тайны поэтического текста»</a:t>
            </a:r>
            <a:endParaRPr lang="ru-RU" sz="27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2133600"/>
            <a:ext cx="7704137" cy="4248150"/>
          </a:xfrm>
        </p:spPr>
        <p:txBody>
          <a:bodyPr>
            <a:normAutofit/>
          </a:bodyPr>
          <a:lstStyle/>
          <a:p>
            <a:pPr marL="857250" lvl="1" indent="-457200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dirty="0"/>
              <a:t>филологический комментарий</a:t>
            </a:r>
          </a:p>
          <a:p>
            <a:pPr marL="857250" lvl="1" indent="-457200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dirty="0"/>
              <a:t>методика ключевых слов </a:t>
            </a:r>
          </a:p>
          <a:p>
            <a:pPr marL="857250" lvl="1" indent="-457200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dirty="0"/>
              <a:t>стилистический эксперимент</a:t>
            </a:r>
          </a:p>
          <a:p>
            <a:pPr marL="857250" lvl="1" indent="-457200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ru-RU" dirty="0"/>
              <a:t>синонимические, антонимические </a:t>
            </a:r>
            <a:r>
              <a:rPr lang="ru-RU" dirty="0" smtClean="0"/>
              <a:t>цепочки</a:t>
            </a:r>
          </a:p>
          <a:p>
            <a:pPr marL="400050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40005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24056" cy="1440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«</a:t>
            </a:r>
            <a:r>
              <a:rPr lang="ru-RU" b="1" i="1" dirty="0"/>
              <a:t>Комплексная работа с текстом –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				начало </a:t>
            </a:r>
            <a:r>
              <a:rPr lang="ru-RU" b="1" i="1" dirty="0"/>
              <a:t>творчества»</a:t>
            </a:r>
            <a:br>
              <a:rPr lang="ru-RU" b="1" i="1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/>
              <a:t>Тематический дидактический материал: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/>
              <a:t>«</a:t>
            </a:r>
            <a:r>
              <a:rPr lang="ru-RU" sz="2200" b="1" dirty="0"/>
              <a:t>Зима. Метель».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b="1" dirty="0"/>
              <a:t>«Весна, совсем весна...»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b="1" dirty="0"/>
              <a:t>«Что за чудо этот лес! Полон сказок и чудес…"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b="1" dirty="0"/>
              <a:t> «Как приходит осень. «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b="1" dirty="0" smtClean="0"/>
              <a:t>«</a:t>
            </a:r>
            <a:r>
              <a:rPr lang="ru-RU" sz="2200" b="1" dirty="0"/>
              <a:t>А дожди бывают разные…»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/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i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Ольга Викторовна Кругликова - Муниципальное бюджетное образовательное учреждение средняя общеобразовательная школа №1 г.Данилова Ярославской област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525463"/>
            <a:ext cx="2232025" cy="2974975"/>
          </a:xfrm>
          <a:noFill/>
        </p:spPr>
      </p:pic>
      <p:pic>
        <p:nvPicPr>
          <p:cNvPr id="1024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925" y="476250"/>
            <a:ext cx="456088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3835400"/>
            <a:ext cx="388778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013" y="3898900"/>
            <a:ext cx="34004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Примеры Творческих заданий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667750" cy="5329237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300" b="1" dirty="0" smtClean="0">
              <a:solidFill>
                <a:srgbClr val="4E3B3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b="1" dirty="0" smtClean="0">
                <a:solidFill>
                  <a:srgbClr val="4E3B30"/>
                </a:solidFill>
              </a:rPr>
              <a:t>Сочинение-описание </a:t>
            </a:r>
            <a:r>
              <a:rPr lang="ru-RU" sz="7200" b="1" dirty="0">
                <a:solidFill>
                  <a:srgbClr val="4E3B30"/>
                </a:solidFill>
              </a:rPr>
              <a:t>по данному началу. </a:t>
            </a:r>
            <a:r>
              <a:rPr lang="ru-RU" sz="7200" b="1" dirty="0" smtClean="0">
                <a:solidFill>
                  <a:srgbClr val="4E3B30"/>
                </a:solidFill>
              </a:rPr>
              <a:t>Ответьте </a:t>
            </a:r>
            <a:r>
              <a:rPr lang="ru-RU" sz="7200" b="1" dirty="0">
                <a:solidFill>
                  <a:srgbClr val="4E3B30"/>
                </a:solidFill>
              </a:rPr>
              <a:t>на вопросы: как меняется мир в лучах закатного солнца? Что происходит с красками, запахами? Как меняется поведение птиц? </a:t>
            </a:r>
          </a:p>
          <a:p>
            <a:pPr marL="0" indent="0" fontAlgn="auto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r>
              <a:rPr lang="ru-RU" sz="7200" dirty="0" smtClean="0"/>
              <a:t>    </a:t>
            </a:r>
          </a:p>
          <a:p>
            <a:pPr marL="0" indent="0" fontAlgn="auto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r>
              <a:rPr lang="ru-RU" sz="6400" i="1" dirty="0" smtClean="0">
                <a:solidFill>
                  <a:srgbClr val="4E3B30"/>
                </a:solidFill>
              </a:rPr>
              <a:t>Закат </a:t>
            </a:r>
            <a:r>
              <a:rPr lang="ru-RU" sz="6400" i="1" dirty="0">
                <a:solidFill>
                  <a:srgbClr val="4E3B30"/>
                </a:solidFill>
              </a:rPr>
              <a:t>тяжело пылает на кронах деревьев, золотит их старинной позолотой. На     западе еще тлеет заря…</a:t>
            </a:r>
          </a:p>
          <a:p>
            <a:pPr marL="0" indent="0" fontAlgn="auto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r>
              <a:rPr lang="ru-RU" sz="6400" b="1" dirty="0" smtClean="0">
                <a:solidFill>
                  <a:srgbClr val="4E3B30"/>
                </a:solidFill>
              </a:rPr>
              <a:t>  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b="1" dirty="0" smtClean="0">
                <a:solidFill>
                  <a:srgbClr val="4E3B30"/>
                </a:solidFill>
              </a:rPr>
              <a:t>Много </a:t>
            </a:r>
            <a:r>
              <a:rPr lang="ru-RU" sz="7200" b="1" dirty="0">
                <a:solidFill>
                  <a:srgbClr val="4E3B30"/>
                </a:solidFill>
              </a:rPr>
              <a:t>ли вы можете назвать «лесных» слов ? Прочитайте  отрывок из книги </a:t>
            </a:r>
            <a:r>
              <a:rPr lang="ru-RU" sz="7200" b="1" dirty="0" smtClean="0">
                <a:solidFill>
                  <a:srgbClr val="4E3B30"/>
                </a:solidFill>
              </a:rPr>
              <a:t> </a:t>
            </a:r>
            <a:r>
              <a:rPr lang="ru-RU" sz="7200" b="1" dirty="0" err="1" smtClean="0">
                <a:solidFill>
                  <a:srgbClr val="4E3B30"/>
                </a:solidFill>
              </a:rPr>
              <a:t>К.Паустовского</a:t>
            </a:r>
            <a:r>
              <a:rPr lang="ru-RU" sz="7200" b="1" dirty="0" smtClean="0">
                <a:solidFill>
                  <a:srgbClr val="4E3B30"/>
                </a:solidFill>
              </a:rPr>
              <a:t> </a:t>
            </a:r>
            <a:r>
              <a:rPr lang="ru-RU" sz="7200" b="1" dirty="0">
                <a:solidFill>
                  <a:srgbClr val="4E3B30"/>
                </a:solidFill>
              </a:rPr>
              <a:t>«Золотая роза» и составьте  словарный диктант из таких слов, дополнив его другими.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7200" b="1" dirty="0">
              <a:solidFill>
                <a:srgbClr val="4E3B30"/>
              </a:solidFill>
            </a:endParaRPr>
          </a:p>
          <a:p>
            <a:pPr marL="0" indent="0" algn="just" fontAlgn="auto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r>
              <a:rPr lang="ru-RU" sz="6400" i="1" dirty="0">
                <a:solidFill>
                  <a:srgbClr val="4E3B30"/>
                </a:solidFill>
              </a:rPr>
              <a:t>    Первое «лесное» слово, какое меня совершенно заворожило, было – глухомань… Я впервые услышал его (так же как и слово «глушняк») от лесников. С тех пор оно </a:t>
            </a:r>
            <a:r>
              <a:rPr lang="ru-RU" sz="6400" i="1" dirty="0" smtClean="0">
                <a:solidFill>
                  <a:srgbClr val="4E3B30"/>
                </a:solidFill>
              </a:rPr>
              <a:t>связано </a:t>
            </a:r>
            <a:r>
              <a:rPr lang="ru-RU" sz="6400" i="1" dirty="0">
                <a:solidFill>
                  <a:srgbClr val="4E3B30"/>
                </a:solidFill>
              </a:rPr>
              <a:t>в моем представлении с дремучим, замшелым лесом, сырыми чащами, </a:t>
            </a:r>
            <a:r>
              <a:rPr lang="ru-RU" sz="6400" i="1" dirty="0" smtClean="0">
                <a:solidFill>
                  <a:srgbClr val="4E3B30"/>
                </a:solidFill>
              </a:rPr>
              <a:t>заваленными </a:t>
            </a:r>
            <a:r>
              <a:rPr lang="ru-RU" sz="6400" i="1" dirty="0">
                <a:solidFill>
                  <a:srgbClr val="4E3B30"/>
                </a:solidFill>
              </a:rPr>
              <a:t>буреломом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6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400" dirty="0"/>
              <a:t> </a:t>
            </a:r>
            <a:r>
              <a:rPr lang="ru-RU" sz="7200" b="1" dirty="0">
                <a:solidFill>
                  <a:srgbClr val="4E3B30"/>
                </a:solidFill>
              </a:rPr>
              <a:t>Лингвистический эксперимент. К выделенным словам подберите синонимичные определения.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>
                <a:solidFill>
                  <a:srgbClr val="4E3B30"/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/>
              <a:t>    Ночь </a:t>
            </a:r>
            <a:r>
              <a:rPr lang="ru-RU" sz="6400" dirty="0"/>
              <a:t>полновластно царит над миром. Свет льется с высоты, где в черных облаках плывет невидимый месяц. Стены мазанок блестят и отливают белизной. Всё остальное скрыто в темноте: тополя, мельница, природа как будто спит и мирно дышит, одухотворенная талантом художника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6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I:\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32146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I: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4598988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I: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763" y="115888"/>
            <a:ext cx="259238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I:\Кат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651000"/>
            <a:ext cx="35655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I:\сказка.кат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630613"/>
            <a:ext cx="22542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07950" y="476250"/>
            <a:ext cx="871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E0064"/>
                </a:solidFill>
                <a:latin typeface="Arial" charset="0"/>
              </a:rPr>
              <a:t>  </a:t>
            </a:r>
            <a:r>
              <a:rPr lang="ru-RU" altLang="ru-RU" sz="3600" b="1">
                <a:solidFill>
                  <a:srgbClr val="0E0064"/>
                </a:solidFill>
                <a:latin typeface="Arial" charset="0"/>
              </a:rPr>
              <a:t>Результаты выполнения задания С1 ГИА 9 класс </a:t>
            </a:r>
            <a:endParaRPr lang="ru-RU" altLang="ru-RU" sz="2400" b="1">
              <a:solidFill>
                <a:srgbClr val="0E0064"/>
              </a:solidFill>
              <a:latin typeface="Arial" charset="0"/>
            </a:endParaRPr>
          </a:p>
        </p:txBody>
      </p:sp>
      <p:sp>
        <p:nvSpPr>
          <p:cNvPr id="49155" name="Объект 4"/>
          <p:cNvSpPr>
            <a:spLocks noGrp="1"/>
          </p:cNvSpPr>
          <p:nvPr>
            <p:ph idx="1"/>
          </p:nvPr>
        </p:nvSpPr>
        <p:spPr>
          <a:xfrm>
            <a:off x="323850" y="2332038"/>
            <a:ext cx="8804275" cy="3905250"/>
          </a:xfrm>
        </p:spPr>
        <p:txBody>
          <a:bodyPr/>
          <a:lstStyle/>
          <a:p>
            <a:r>
              <a:rPr lang="ru-RU" altLang="ru-RU" smtClean="0"/>
              <a:t>201</a:t>
            </a:r>
            <a:r>
              <a:rPr lang="en-US" altLang="ru-RU" smtClean="0"/>
              <a:t>2</a:t>
            </a:r>
            <a:r>
              <a:rPr lang="ru-RU" altLang="ru-RU" smtClean="0"/>
              <a:t> - 201</a:t>
            </a:r>
            <a:r>
              <a:rPr lang="en-US" altLang="ru-RU" smtClean="0"/>
              <a:t>3</a:t>
            </a:r>
            <a:r>
              <a:rPr lang="ru-RU" altLang="ru-RU" smtClean="0"/>
              <a:t> учебный год  -      8</a:t>
            </a:r>
            <a:r>
              <a:rPr lang="en-US" altLang="ru-RU" smtClean="0"/>
              <a:t>9%</a:t>
            </a:r>
          </a:p>
          <a:p>
            <a:r>
              <a:rPr lang="en-US" altLang="ru-RU" smtClean="0"/>
              <a:t>2014 - 2015</a:t>
            </a:r>
            <a:r>
              <a:rPr lang="ru-RU" altLang="ru-RU" smtClean="0"/>
              <a:t> учебный год -       100</a:t>
            </a:r>
            <a:r>
              <a:rPr lang="en-US" altLang="ru-RU" smtClean="0"/>
              <a:t>%</a:t>
            </a:r>
            <a:r>
              <a:rPr lang="ru-RU" altLang="ru-RU" smtClean="0"/>
              <a:t>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стра</a:t>
            </a:r>
            <a:r>
              <a:rPr lang="ru-RU" dirty="0" err="1" smtClean="0"/>
              <a:t>Ница</a:t>
            </a:r>
            <a:r>
              <a:rPr lang="ru-RU" dirty="0" smtClean="0"/>
              <a:t> четвёртая.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 smtClean="0"/>
              <a:t>Успехи моих учеников – мои успехи»</a:t>
            </a:r>
            <a:endParaRPr lang="ru-RU" i="1" dirty="0"/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59813" cy="50434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b="1" smtClean="0"/>
              <a:t>Всероссийский конкурс сочинений</a:t>
            </a:r>
          </a:p>
          <a:p>
            <a:pPr>
              <a:buFont typeface="Wingdings" pitchFamily="2" charset="2"/>
              <a:buChar char="Ø"/>
            </a:pPr>
            <a:r>
              <a:rPr lang="ru-RU" altLang="ru-RU" b="1" smtClean="0"/>
              <a:t>Дистанционные конкурсы, олимпиады:</a:t>
            </a:r>
          </a:p>
          <a:p>
            <a:pPr lvl="1"/>
            <a:r>
              <a:rPr lang="ru-RU" altLang="ru-RU" smtClean="0"/>
              <a:t>Международный конкурс «Русский медвежонок. Языкознание для всех»</a:t>
            </a:r>
          </a:p>
          <a:p>
            <a:pPr lvl="1"/>
            <a:r>
              <a:rPr lang="ru-RU" altLang="ru-RU" smtClean="0"/>
              <a:t>«Олимпус» </a:t>
            </a:r>
          </a:p>
          <a:p>
            <a:pPr lvl="1"/>
            <a:r>
              <a:rPr lang="ru-RU" altLang="ru-RU" smtClean="0"/>
              <a:t>Молодёжные предметные чемпионаты</a:t>
            </a:r>
          </a:p>
          <a:p>
            <a:pPr lvl="1"/>
            <a:r>
              <a:rPr lang="ru-RU" altLang="ru-RU" smtClean="0"/>
              <a:t>Мультитест (ИРШО)</a:t>
            </a:r>
          </a:p>
          <a:p>
            <a:pPr lvl="1"/>
            <a:r>
              <a:rPr lang="ru-RU" altLang="ru-RU" smtClean="0"/>
              <a:t>Всероссийский конкурс «Талантоха»</a:t>
            </a:r>
          </a:p>
          <a:p>
            <a:pPr lvl="1"/>
            <a:r>
              <a:rPr lang="ru-RU" altLang="ru-RU" smtClean="0"/>
              <a:t>Международный литературный конкурс «Купель</a:t>
            </a:r>
            <a:r>
              <a:rPr lang="ru-RU" altLang="ru-RU" sz="360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«Успехи моих учеников - мои успехи»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557338"/>
            <a:ext cx="8686800" cy="452596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Региональные </a:t>
            </a:r>
            <a:r>
              <a:rPr lang="ru-RU" b="1" dirty="0"/>
              <a:t>конкурсы</a:t>
            </a:r>
            <a:r>
              <a:rPr lang="ru-RU" b="1" dirty="0" smtClean="0"/>
              <a:t>:</a:t>
            </a:r>
            <a:endParaRPr lang="ru-RU" b="1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Конкурс сочинений «Моя семья»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Лингвистические марафоны («Новая школа»)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Малые обла</a:t>
            </a:r>
            <a:r>
              <a:rPr lang="ru-RU" dirty="0"/>
              <a:t>стные олимпиады </a:t>
            </a:r>
            <a:r>
              <a:rPr lang="ru-RU" dirty="0" smtClean="0"/>
              <a:t>по </a:t>
            </a:r>
            <a:r>
              <a:rPr lang="ru-RU" dirty="0"/>
              <a:t>русскому языку и </a:t>
            </a:r>
            <a:r>
              <a:rPr lang="ru-RU" dirty="0" smtClean="0"/>
              <a:t>литературе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Всероссийский конкурс чтецов «Живая  классика» (областной этап)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«Успехи моих учеников - мои успехи»</a:t>
            </a:r>
            <a:endParaRPr lang="ru-RU" dirty="0"/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>
          <a:xfrm>
            <a:off x="323850" y="1916113"/>
            <a:ext cx="8686800" cy="4525962"/>
          </a:xfrm>
        </p:spPr>
        <p:txBody>
          <a:bodyPr/>
          <a:lstStyle/>
          <a:p>
            <a:r>
              <a:rPr lang="ru-RU" altLang="ru-RU" smtClean="0"/>
              <a:t>муниципальный конкурс «С книгой по жизни»</a:t>
            </a:r>
          </a:p>
          <a:p>
            <a:r>
              <a:rPr lang="ru-RU" altLang="ru-RU" smtClean="0"/>
              <a:t>муниципальный этап Всероссийской олимпиады школьников (призёры)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</a:t>
            </a:r>
            <a:endParaRPr lang="ru-RU" dirty="0"/>
          </a:p>
        </p:txBody>
      </p:sp>
      <p:pic>
        <p:nvPicPr>
          <p:cNvPr id="53251" name="Picture 2" descr="C:\Users\учитель\Desktop\26.02\скан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625" y="260350"/>
            <a:ext cx="2549525" cy="3602038"/>
          </a:xfrm>
          <a:noFill/>
        </p:spPr>
      </p:pic>
      <p:pic>
        <p:nvPicPr>
          <p:cNvPr id="53252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063" y="101600"/>
            <a:ext cx="25209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0" y="2752725"/>
            <a:ext cx="2592388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063" y="2822575"/>
            <a:ext cx="26495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26574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6350"/>
            <a:ext cx="20923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57" name="Объект 1"/>
          <p:cNvGraphicFramePr>
            <a:graphicFrameLocks noChangeAspect="1"/>
          </p:cNvGraphicFramePr>
          <p:nvPr/>
        </p:nvGraphicFramePr>
        <p:xfrm>
          <a:off x="4643438" y="2674938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Acrobat Document" r:id="rId9" imgW="5667139" imgH="8019997" progId="AcroExch.Document.7">
                  <p:embed/>
                </p:oleObj>
              </mc:Choice>
              <mc:Fallback>
                <p:oleObj name="Acrobat Document" r:id="rId9" imgW="5667139" imgH="8019997" progId="AcroExch.Document.7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674938"/>
                        <a:ext cx="28717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88913"/>
            <a:ext cx="7505700" cy="6215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E0064"/>
                </a:solidFill>
              </a:rPr>
              <a:t>Трансляция опыта </a:t>
            </a:r>
            <a:r>
              <a:rPr lang="ru-RU" b="1" dirty="0" smtClean="0">
                <a:solidFill>
                  <a:srgbClr val="0E0064"/>
                </a:solidFill>
              </a:rPr>
              <a:t>работы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/>
              <a:t>Выступления на педагогических советах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/>
              <a:t>Мастер-класс (районное методическое объединение)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/>
              <a:t>Участие в муниципальном конкурсе учебных проектов с использованием </a:t>
            </a:r>
            <a:r>
              <a:rPr lang="ru-RU" sz="2800" dirty="0"/>
              <a:t>ИКТ- (</a:t>
            </a:r>
            <a:r>
              <a:rPr lang="ru-RU" sz="2800" dirty="0" smtClean="0"/>
              <a:t>диплом лауреата, 3 место) 2013 год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/>
              <a:t>Международный </a:t>
            </a:r>
            <a:r>
              <a:rPr lang="ru-RU" sz="2800" dirty="0"/>
              <a:t>конкурс для педагогов «Открытый урок»( портал «Завучинфо»,2014 год)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8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Мои публикации </a:t>
            </a:r>
            <a:endParaRPr lang="ru-RU" dirty="0"/>
          </a:p>
        </p:txBody>
      </p:sp>
      <p:sp>
        <p:nvSpPr>
          <p:cNvPr id="56323" name="Rectangle 1"/>
          <p:cNvSpPr>
            <a:spLocks noChangeArrowheads="1"/>
          </p:cNvSpPr>
          <p:nvPr/>
        </p:nvSpPr>
        <p:spPr bwMode="auto">
          <a:xfrm>
            <a:off x="468313" y="1162050"/>
            <a:ext cx="80645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Публикации. Электронные адреса публикаций </a:t>
            </a:r>
            <a:endParaRPr lang="ru-RU" altLang="ru-RU" sz="10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1.Электронные ресурсы: информационно - методический сборник. Выпуск 17.  - Данилов, 2013</a:t>
            </a:r>
            <a:endParaRPr lang="ru-RU" altLang="ru-RU" sz="10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2.</a:t>
            </a:r>
            <a:r>
              <a:rPr lang="ru-RU" altLang="ru-RU" sz="1400" u="sng">
                <a:solidFill>
                  <a:srgbClr val="0000F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rgbClr val="695008"/>
                </a:solidFill>
                <a:latin typeface="Arial" charset="0"/>
                <a:cs typeface="Times New Roman" pitchFamily="18" charset="0"/>
                <a:hlinkClick r:id="rId2"/>
              </a:rPr>
              <a:t>Конспект урока русского языка в 11 классе "Повторение пунктуации простого предложения".</a:t>
            </a:r>
            <a:endParaRPr lang="ru-RU" altLang="ru-RU" sz="1000">
              <a:solidFill>
                <a:srgbClr val="695008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rgbClr val="695008"/>
                </a:solidFill>
                <a:latin typeface="Arial" charset="0"/>
                <a:ea typeface="Calibri" pitchFamily="34" charset="0"/>
                <a:cs typeface="Calibri" pitchFamily="34" charset="0"/>
                <a:hlinkClick r:id="rId2"/>
              </a:rPr>
              <a:t>http://www.zavuch.ru/methodlib/401/105119/#sthash.HaBgpVa7.dpbs</a:t>
            </a:r>
            <a:endParaRPr lang="ru-RU" altLang="ru-RU" sz="1000">
              <a:solidFill>
                <a:srgbClr val="695008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rgbClr val="695008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ru-RU" altLang="ru-RU" sz="140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160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3"/>
              </a:rPr>
              <a:t>Статья "Формирование языковой и лингвистической компетенции на основе работы с текстом на уроках русского языка".</a:t>
            </a:r>
            <a:endParaRPr lang="ru-RU" altLang="ru-RU" sz="16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Arial" charset="0"/>
                <a:ea typeface="Calibri" pitchFamily="34" charset="0"/>
                <a:cs typeface="Calibri" pitchFamily="34" charset="0"/>
                <a:hlinkClick r:id="rId4"/>
              </a:rPr>
              <a:t>http://file1.inet21.com/05/26/42/filestore/Современные%20направления%20научных%20исследований_Выпуск%201_сборник.pdf</a:t>
            </a:r>
            <a:endParaRPr lang="ru-RU" altLang="ru-RU" sz="10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4. Материалы круглого стола «Слово русское с тобой…»  // Газета  «Северянка». - 19, 20 марта 2014 - №20, 21</a:t>
            </a:r>
            <a:endParaRPr lang="ru-RU" altLang="ru-RU" sz="10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5.Казённова О.В. «135 - это только начало,»//Газета «Северянка». - 24 ноября 2010. - №163-164. – с.2</a:t>
            </a:r>
            <a:endParaRPr lang="ru-RU" altLang="ru-RU" sz="10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96944" cy="29523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err="1" smtClean="0"/>
              <a:t>Текстоориентированный</a:t>
            </a:r>
            <a:r>
              <a:rPr lang="ru-RU" sz="4400" b="1" dirty="0" smtClean="0"/>
              <a:t> подход</a:t>
            </a:r>
            <a:br>
              <a:rPr lang="ru-RU" sz="4400" b="1" dirty="0" smtClean="0"/>
            </a:br>
            <a:r>
              <a:rPr lang="ru-RU" sz="4400" b="1" dirty="0" smtClean="0"/>
              <a:t> как средство достижения </a:t>
            </a:r>
            <a:r>
              <a:rPr lang="ru-RU" sz="4400" b="1" dirty="0" err="1" smtClean="0"/>
              <a:t>метапредметных</a:t>
            </a:r>
            <a:r>
              <a:rPr lang="ru-RU" sz="4400" b="1" dirty="0" smtClean="0"/>
              <a:t> результатов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Обобщение опыта</a:t>
            </a:r>
            <a:endParaRPr lang="ru-RU" dirty="0"/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740775" cy="481171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altLang="ru-RU" smtClean="0"/>
          </a:p>
          <a:p>
            <a:pPr marL="0" indent="0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" t="7280"/>
          <a:stretch>
            <a:fillRect/>
          </a:stretch>
        </p:blipFill>
        <p:spPr bwMode="auto">
          <a:xfrm>
            <a:off x="539750" y="1196975"/>
            <a:ext cx="8135938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777162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1763713" y="6308725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u="sng">
                <a:solidFill>
                  <a:schemeClr val="tx1"/>
                </a:solidFill>
                <a:hlinkClick r:id="rId3"/>
              </a:rPr>
              <a:t>https://sites.google.com/site/litrus2015/</a:t>
            </a:r>
            <a:endParaRPr lang="ru-RU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238" y="22225"/>
            <a:ext cx="243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63" y="3573463"/>
            <a:ext cx="23495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5088"/>
            <a:ext cx="23749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" y="3508375"/>
            <a:ext cx="2351088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63" y="3484563"/>
            <a:ext cx="23431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963" y="0"/>
            <a:ext cx="241458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540000"/>
            <a:ext cx="2952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Методологическая основа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u="sng" dirty="0">
                <a:hlinkClick r:id="rId2"/>
              </a:rPr>
              <a:t>http://</a:t>
            </a:r>
            <a:r>
              <a:rPr lang="ru-RU" sz="1800" u="sng" dirty="0" smtClean="0">
                <a:hlinkClick r:id="rId2"/>
              </a:rPr>
              <a:t>fgosreestr.ru/wp-content/uploads/2015/09/primernaja-osnovnaja-obrazovatelnaja-programma-osnovogo-obshchego-obrazovanija.pdf</a:t>
            </a:r>
            <a:endParaRPr lang="ru-RU" sz="1800" u="sng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800" i="1" u="sng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i="1" dirty="0" err="1" smtClean="0"/>
              <a:t>Селевко</a:t>
            </a:r>
            <a:r>
              <a:rPr lang="ru-RU" sz="2400" i="1" dirty="0" smtClean="0"/>
              <a:t> </a:t>
            </a:r>
            <a:r>
              <a:rPr lang="ru-RU" sz="2400" i="1" dirty="0"/>
              <a:t>К.Г. Современные технологии. – М., 1998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i="1" dirty="0" err="1" smtClean="0"/>
              <a:t>Ипполитова</a:t>
            </a:r>
            <a:r>
              <a:rPr lang="ru-RU" sz="2400" i="1" dirty="0" smtClean="0"/>
              <a:t>  </a:t>
            </a:r>
            <a:r>
              <a:rPr lang="ru-RU" sz="2400" i="1" dirty="0"/>
              <a:t>Н.А. Текст в системе обучения </a:t>
            </a:r>
            <a:r>
              <a:rPr lang="ru-RU" sz="2400" i="1" dirty="0" smtClean="0"/>
              <a:t>русскому </a:t>
            </a:r>
            <a:r>
              <a:rPr lang="ru-RU" sz="2400" i="1" dirty="0"/>
              <a:t>языку: учебное пособие для </a:t>
            </a:r>
            <a:r>
              <a:rPr lang="ru-RU" sz="2400" i="1" dirty="0" smtClean="0"/>
              <a:t>студентов  педагогических вузов. – М., 1998.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i="1" dirty="0" smtClean="0"/>
              <a:t>Ривкин Г.Ю. Профессиональная деятельность учителя в период перехода на ФГОС ООО. Теория и технологии. – Волгоград, 2014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i="1" dirty="0" smtClean="0"/>
              <a:t>Наумова </a:t>
            </a:r>
            <a:r>
              <a:rPr lang="ru-RU" sz="2400" i="1" dirty="0"/>
              <a:t>А.Е. Принципы обучения русскому языку. –  Ярославль, 2010     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8992" cy="158417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latin typeface="Arial" charset="0"/>
              </a:rPr>
              <a:t>Областной этап Всероссийского конкурса </a:t>
            </a:r>
            <a:r>
              <a:rPr lang="ru-RU" sz="2700" b="1" dirty="0" smtClean="0">
                <a:latin typeface="Arial" charset="0"/>
              </a:rPr>
              <a:t/>
            </a:r>
            <a:br>
              <a:rPr lang="ru-RU" sz="2700" b="1" dirty="0" smtClean="0">
                <a:latin typeface="Arial" charset="0"/>
              </a:rPr>
            </a:br>
            <a:r>
              <a:rPr lang="ru-RU" sz="2700" b="1" dirty="0">
                <a:latin typeface="Arial" charset="0"/>
              </a:rPr>
              <a:t/>
            </a:r>
            <a:br>
              <a:rPr lang="ru-RU" sz="2700" b="1" dirty="0">
                <a:latin typeface="Arial" charset="0"/>
              </a:rPr>
            </a:br>
            <a:r>
              <a:rPr lang="ru-RU" sz="2700" b="1" dirty="0" smtClean="0">
                <a:latin typeface="Arial" charset="0"/>
              </a:rPr>
              <a:t>«</a:t>
            </a:r>
            <a:r>
              <a:rPr lang="ru-RU" sz="2700" b="1" dirty="0">
                <a:latin typeface="Arial" charset="0"/>
              </a:rPr>
              <a:t>Учитель года России» </a:t>
            </a:r>
            <a:r>
              <a:rPr lang="ru-RU" sz="2700" b="1" dirty="0" smtClean="0">
                <a:latin typeface="Arial" charset="0"/>
              </a:rPr>
              <a:t> в 2016 году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2205038"/>
            <a:ext cx="5203825" cy="24479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/>
              <a:t>Кругликова Ольга </a:t>
            </a:r>
            <a:r>
              <a:rPr lang="ru-RU" sz="2800" b="1" i="1" dirty="0" smtClean="0"/>
              <a:t>Викторовна,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учитель </a:t>
            </a:r>
            <a:r>
              <a:rPr lang="ru-RU" dirty="0"/>
              <a:t>русского языка и литературы  средней школы №1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</a:t>
            </a:r>
            <a:r>
              <a:rPr lang="ru-RU" dirty="0"/>
              <a:t>. Данилова Ярославской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61444" name="Прямоугольник 4"/>
          <p:cNvSpPr>
            <a:spLocks noChangeArrowheads="1"/>
          </p:cNvSpPr>
          <p:nvPr/>
        </p:nvSpPr>
        <p:spPr bwMode="auto">
          <a:xfrm>
            <a:off x="2411413" y="264477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/>
            </a:r>
            <a:br>
              <a:rPr lang="ru-RU" altLang="ru-RU" sz="1800">
                <a:solidFill>
                  <a:schemeClr val="tx1"/>
                </a:solidFill>
              </a:rPr>
            </a:br>
            <a:r>
              <a:rPr lang="ru-RU" altLang="ru-RU" sz="1800">
                <a:solidFill>
                  <a:schemeClr val="tx1"/>
                </a:solidFill>
              </a:rPr>
              <a:t/>
            </a:r>
            <a:br>
              <a:rPr lang="ru-RU" altLang="ru-RU" sz="1800">
                <a:solidFill>
                  <a:schemeClr val="tx1"/>
                </a:solidFill>
              </a:rPr>
            </a:b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61445" name="Picture 2" descr="E:\2016 учитель года\Учитель года 2016\P716006666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08768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200025"/>
            <a:ext cx="3257551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013" y="1697038"/>
            <a:ext cx="357822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688" y="889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03"/>
          <a:stretch>
            <a:fillRect/>
          </a:stretch>
        </p:blipFill>
        <p:spPr bwMode="auto">
          <a:xfrm>
            <a:off x="2735263" y="3536950"/>
            <a:ext cx="24161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2544763"/>
            <a:ext cx="305911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53975"/>
            <a:ext cx="44037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0" y="1989138"/>
            <a:ext cx="21939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900" y="4398963"/>
            <a:ext cx="385127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40080" cy="11521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Страница вторая. </a:t>
            </a:r>
            <a:r>
              <a:rPr lang="ru-RU" i="1" dirty="0" smtClean="0"/>
              <a:t>«Такие разные уроки»</a:t>
            </a:r>
            <a:br>
              <a:rPr lang="ru-RU" i="1" dirty="0" smtClean="0"/>
            </a:br>
            <a:r>
              <a:rPr lang="ru-RU" sz="3100" dirty="0" smtClean="0"/>
              <a:t>Направления работы:</a:t>
            </a:r>
            <a:endParaRPr lang="ru-RU" sz="3100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  <a:p>
            <a:r>
              <a:rPr lang="ru-RU" altLang="ru-RU" smtClean="0"/>
              <a:t>уроки открытия новых знаний</a:t>
            </a:r>
          </a:p>
          <a:p>
            <a:r>
              <a:rPr lang="ru-RU" altLang="ru-RU" smtClean="0"/>
              <a:t>уроки актуализации новых знаний</a:t>
            </a:r>
          </a:p>
          <a:p>
            <a:r>
              <a:rPr lang="ru-RU" altLang="ru-RU" smtClean="0"/>
              <a:t>уроки развития речи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Уроки открытия новых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Виды деятельности: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анализ текста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р</a:t>
            </a:r>
            <a:r>
              <a:rPr lang="ru-RU" dirty="0" smtClean="0"/>
              <a:t>еконструкция текста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п</a:t>
            </a:r>
            <a:r>
              <a:rPr lang="ru-RU" dirty="0" smtClean="0"/>
              <a:t>родуктивная деятельность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анализ текста:</a:t>
            </a:r>
            <a:endParaRPr lang="ru-RU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ru-RU" altLang="ru-RU" sz="4000" smtClean="0"/>
              <a:t>дотекстовый</a:t>
            </a:r>
          </a:p>
          <a:p>
            <a:pPr lvl="1">
              <a:buFont typeface="Wingdings" pitchFamily="2" charset="2"/>
              <a:buChar char="§"/>
            </a:pPr>
            <a:r>
              <a:rPr lang="ru-RU" altLang="ru-RU" sz="4000" smtClean="0"/>
              <a:t>текстовый</a:t>
            </a:r>
          </a:p>
          <a:p>
            <a:pPr lvl="1">
              <a:buFont typeface="Wingdings" pitchFamily="2" charset="2"/>
              <a:buChar char="§"/>
            </a:pPr>
            <a:r>
              <a:rPr lang="ru-RU" altLang="ru-RU" sz="4000" smtClean="0"/>
              <a:t>послетекстовый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glikova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kruglikova</Template>
  <TotalTime>0</TotalTime>
  <Words>1542</Words>
  <Application>Microsoft Office PowerPoint</Application>
  <PresentationFormat>Экран (4:3)</PresentationFormat>
  <Paragraphs>325</Paragraphs>
  <Slides>54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4" baseType="lpstr">
      <vt:lpstr>Franklin Gothic Book</vt:lpstr>
      <vt:lpstr>Arial</vt:lpstr>
      <vt:lpstr>Franklin Gothic Medium</vt:lpstr>
      <vt:lpstr>Wingdings 2</vt:lpstr>
      <vt:lpstr>Calibri</vt:lpstr>
      <vt:lpstr>Monotype Corsiva</vt:lpstr>
      <vt:lpstr>Wingdings</vt:lpstr>
      <vt:lpstr>Times New Roman</vt:lpstr>
      <vt:lpstr>kruglikova</vt:lpstr>
      <vt:lpstr>Acrobat Document</vt:lpstr>
      <vt:lpstr>Областной этап Всероссийского конкурса   «Учитель года России»  в 2016 году  </vt:lpstr>
      <vt:lpstr>Страница первая.     «Я – учитель»</vt:lpstr>
      <vt:lpstr>Презентация PowerPoint</vt:lpstr>
      <vt:lpstr>Презентация PowerPoint</vt:lpstr>
      <vt:lpstr>Текстоориентированный подход  как средство достижения метапредметных результатов</vt:lpstr>
      <vt:lpstr>Презентация PowerPoint</vt:lpstr>
      <vt:lpstr>Страница вторая. «Такие разные уроки» Направления работы:</vt:lpstr>
      <vt:lpstr>Уроки открытия новых знаний</vt:lpstr>
      <vt:lpstr>анализ текста:</vt:lpstr>
      <vt:lpstr>Дотекстовый этап  мотивация на адекватное восприятие текста</vt:lpstr>
      <vt:lpstr>Текстовый этап аналитическое чтение текста </vt:lpstr>
      <vt:lpstr>Прием «Инсёрт» - маркировка процесса  восприятия информации </vt:lpstr>
      <vt:lpstr>Послетекстовый этап  рефлексия собственной аналитической деятельности </vt:lpstr>
      <vt:lpstr>Реконструкция учебного текста</vt:lpstr>
      <vt:lpstr>Реконструкция учебного текста</vt:lpstr>
      <vt:lpstr>Реконструкция учебного текста</vt:lpstr>
      <vt:lpstr>Реконструкция учебного текста</vt:lpstr>
      <vt:lpstr>Реконструкция учебного текста</vt:lpstr>
      <vt:lpstr>Реконструкция учебного текста</vt:lpstr>
      <vt:lpstr>Реконструкция учебного текста</vt:lpstr>
      <vt:lpstr>Реконструкция учебного текста</vt:lpstr>
      <vt:lpstr>продуктивная  деятельность</vt:lpstr>
      <vt:lpstr>Презентация PowerPoint</vt:lpstr>
      <vt:lpstr>Уроки актуализации новых знаний</vt:lpstr>
      <vt:lpstr>Предтекстовая работа</vt:lpstr>
      <vt:lpstr>«погружение в текст »</vt:lpstr>
      <vt:lpstr>«вслед за текстом»</vt:lpstr>
      <vt:lpstr>Примеры Заданий для творческой работы  на уроках актуализации новых знаний</vt:lpstr>
      <vt:lpstr>Уроки развития речи</vt:lpstr>
      <vt:lpstr>Презентация PowerPoint</vt:lpstr>
      <vt:lpstr>Стадия «вызов»</vt:lpstr>
      <vt:lpstr>стадия «Чтение и осмысление текста» </vt:lpstr>
      <vt:lpstr>Презентация PowerPoint</vt:lpstr>
      <vt:lpstr>Прием «шесть шляп мышления»</vt:lpstr>
      <vt:lpstr>стадия «Рефлексия» </vt:lpstr>
      <vt:lpstr>Приемы технологии  развития критического мышления позволяют достичь следующих  образовательных результатов: </vt:lpstr>
      <vt:lpstr>Страница третья. «Читаем. Пробуем. Творим» </vt:lpstr>
      <vt:lpstr>ФАКУЛЬТАТИВНЫЙ КУРС « тайны поэтического текста»</vt:lpstr>
      <vt:lpstr> «Комплексная работа с текстом –      начало творчества»  </vt:lpstr>
      <vt:lpstr>Примеры Творческих заданий </vt:lpstr>
      <vt:lpstr>Презентация PowerPoint</vt:lpstr>
      <vt:lpstr>Презентация PowerPoint</vt:lpstr>
      <vt:lpstr>страНица четвёртая.  «Успехи моих учеников – мои успехи»</vt:lpstr>
      <vt:lpstr>«Успехи моих учеников - мои успехи»</vt:lpstr>
      <vt:lpstr>«Успехи моих учеников - мои успехи»</vt:lpstr>
      <vt:lpstr>    </vt:lpstr>
      <vt:lpstr>Презентация PowerPoint</vt:lpstr>
      <vt:lpstr>Трансляция опыта работы</vt:lpstr>
      <vt:lpstr>Мои публикации </vt:lpstr>
      <vt:lpstr>Обобщение опыта</vt:lpstr>
      <vt:lpstr>Презентация PowerPoint</vt:lpstr>
      <vt:lpstr>Презентация PowerPoint</vt:lpstr>
      <vt:lpstr>Методологическая основа </vt:lpstr>
      <vt:lpstr>Областной этап Всероссийского конкурса   «Учитель года России»  в 2016 году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этап Всероссийского конкурса   «Учитель года России»  в 2016 году  </dc:title>
  <dc:creator>Наталья Николаевна Новикова</dc:creator>
  <cp:lastModifiedBy>Наталья Николаевна Новикова</cp:lastModifiedBy>
  <cp:revision>2</cp:revision>
  <dcterms:created xsi:type="dcterms:W3CDTF">2016-03-10T06:35:15Z</dcterms:created>
  <dcterms:modified xsi:type="dcterms:W3CDTF">2016-03-10T06:36:07Z</dcterms:modified>
</cp:coreProperties>
</file>