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264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2" r:id="rId15"/>
    <p:sldId id="271" r:id="rId16"/>
    <p:sldId id="273" r:id="rId17"/>
    <p:sldId id="278" r:id="rId18"/>
    <p:sldId id="270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5A39E2E-20B9-4F93-BA38-EFEEC2BD4528}">
          <p14:sldIdLst>
            <p14:sldId id="264"/>
            <p14:sldId id="256"/>
            <p14:sldId id="257"/>
            <p14:sldId id="258"/>
            <p14:sldId id="260"/>
            <p14:sldId id="261"/>
            <p14:sldId id="262"/>
            <p14:sldId id="263"/>
            <p14:sldId id="265"/>
            <p14:sldId id="266"/>
            <p14:sldId id="267"/>
            <p14:sldId id="268"/>
            <p14:sldId id="269"/>
            <p14:sldId id="272"/>
            <p14:sldId id="271"/>
            <p14:sldId id="273"/>
            <p14:sldId id="278"/>
            <p14:sldId id="270"/>
            <p14:sldId id="27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48" autoAdjust="0"/>
  </p:normalViewPr>
  <p:slideViewPr>
    <p:cSldViewPr>
      <p:cViewPr>
        <p:scale>
          <a:sx n="100" d="100"/>
          <a:sy n="100" d="100"/>
        </p:scale>
        <p:origin x="-7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923160393060486E-2"/>
          <c:y val="3.5136026552605275E-2"/>
          <c:w val="0.88137772196115205"/>
          <c:h val="0.565966281524274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Н.Г.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Проявляет желание играть в подв. игры.</c:v>
                </c:pt>
                <c:pt idx="1">
                  <c:v>Может прыгать на двух ногах на месте и с продвижением вперед.</c:v>
                </c:pt>
                <c:pt idx="2">
                  <c:v>Умеет держать, класть, бросать, катать мяч.</c:v>
                </c:pt>
                <c:pt idx="3">
                  <c:v>Умеет ползать, подлезать, перелезать через бревно.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">
                  <c:v>4</c:v>
                </c:pt>
                <c:pt idx="1">
                  <c:v>4.2</c:v>
                </c:pt>
                <c:pt idx="2">
                  <c:v>4.3</c:v>
                </c:pt>
                <c:pt idx="3">
                  <c:v>4.2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К.Г.</c:v>
                </c:pt>
              </c:strCache>
            </c:strRef>
          </c:tx>
          <c:spPr>
            <a:solidFill>
              <a:schemeClr val="accent4"/>
            </a:solidFill>
            <a:ln w="19050" cap="rnd" cmpd="sng" algn="ctr">
              <a:solidFill>
                <a:schemeClr val="accent4">
                  <a:shade val="50000"/>
                </a:schemeClr>
              </a:solidFill>
              <a:prstDash val="solid"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Проявляет желание играть в подв. игры.</c:v>
                </c:pt>
                <c:pt idx="1">
                  <c:v>Может прыгать на двух ногах на месте и с продвижением вперед.</c:v>
                </c:pt>
                <c:pt idx="2">
                  <c:v>Умеет держать, класть, бросать, катать мяч.</c:v>
                </c:pt>
                <c:pt idx="3">
                  <c:v>Умеет ползать, подлезать, перелезать через бревно.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4.8</c:v>
                </c:pt>
                <c:pt idx="1">
                  <c:v>4.9000000000000004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3583744"/>
        <c:axId val="344081152"/>
      </c:barChart>
      <c:catAx>
        <c:axId val="343583744"/>
        <c:scaling>
          <c:orientation val="minMax"/>
        </c:scaling>
        <c:delete val="1"/>
        <c:axPos val="b"/>
        <c:majorTickMark val="out"/>
        <c:minorTickMark val="none"/>
        <c:tickLblPos val="nextTo"/>
        <c:crossAx val="344081152"/>
        <c:crossesAt val="1"/>
        <c:auto val="1"/>
        <c:lblAlgn val="ctr"/>
        <c:lblOffset val="100"/>
        <c:noMultiLvlLbl val="0"/>
      </c:catAx>
      <c:valAx>
        <c:axId val="344081152"/>
        <c:scaling>
          <c:orientation val="minMax"/>
          <c:max val="5"/>
          <c:min val="1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343583744"/>
        <c:crosses val="autoZero"/>
        <c:crossBetween val="between"/>
        <c:majorUnit val="1"/>
        <c:minorUnit val="1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0.07388</cdr:x>
      <cdr:y>0.7</cdr:y>
    </cdr:from>
    <cdr:to>
      <cdr:x>0.17271</cdr:x>
      <cdr:y>0.85873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3568" y="403244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0.05642</cdr:x>
      <cdr:y>0.62796</cdr:y>
    </cdr:from>
    <cdr:to>
      <cdr:x>0.26655</cdr:x>
      <cdr:y>0.90027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22015" y="3617441"/>
          <a:ext cx="1944216" cy="15686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000" dirty="0"/>
        </a:p>
      </cdr:txBody>
    </cdr:sp>
  </cdr:relSizeAnchor>
  <cdr:relSizeAnchor xmlns:cdr="http://schemas.openxmlformats.org/drawingml/2006/chartDrawing">
    <cdr:from>
      <cdr:x>0.13062</cdr:x>
      <cdr:y>0.68293</cdr:y>
    </cdr:from>
    <cdr:to>
      <cdr:x>0.18777</cdr:x>
      <cdr:y>0.95122</cdr:y>
    </cdr:to>
    <cdr:sp macro="" textlink="">
      <cdr:nvSpPr>
        <cdr:cNvPr id="4" name="Стрелка вправо 3"/>
        <cdr:cNvSpPr/>
      </cdr:nvSpPr>
      <cdr:spPr>
        <a:xfrm xmlns:a="http://schemas.openxmlformats.org/drawingml/2006/main" rot="5400000">
          <a:off x="1008112" y="2160240"/>
          <a:ext cx="792088" cy="504056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b="1" cap="none" spc="0">
            <a:ln w="31550" cmpd="sng">
              <a:gradFill>
                <a:gsLst>
                  <a:gs pos="70000">
                    <a:schemeClr val="accent6">
                      <a:shade val="50000"/>
                      <a:satMod val="190000"/>
                    </a:schemeClr>
                  </a:gs>
                  <a:gs pos="0">
                    <a:schemeClr val="accent6">
                      <a:tint val="77000"/>
                      <a:satMod val="180000"/>
                    </a:schemeClr>
                  </a:gs>
                </a:gsLst>
                <a:lin ang="5400000"/>
              </a:gradFill>
              <a:prstDash val="solid"/>
            </a:ln>
            <a:solidFill>
              <a:schemeClr val="accent6">
                <a:tint val="15000"/>
                <a:satMod val="200000"/>
              </a:schemeClr>
            </a:solidFill>
            <a:effectLst>
              <a:outerShdw blurRad="50800" dist="40000" dir="5400000" algn="tl" rotWithShape="0">
                <a:srgbClr val="000000">
                  <a:shade val="5000"/>
                  <a:satMod val="120000"/>
                  <a:alpha val="33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0.35104</cdr:x>
      <cdr:y>0.68293</cdr:y>
    </cdr:from>
    <cdr:to>
      <cdr:x>0.40819</cdr:x>
      <cdr:y>0.95122</cdr:y>
    </cdr:to>
    <cdr:sp macro="" textlink="">
      <cdr:nvSpPr>
        <cdr:cNvPr id="5" name="Стрелка вправо 4"/>
        <cdr:cNvSpPr/>
      </cdr:nvSpPr>
      <cdr:spPr>
        <a:xfrm xmlns:a="http://schemas.openxmlformats.org/drawingml/2006/main" rot="5400000">
          <a:off x="2952328" y="2160240"/>
          <a:ext cx="792088" cy="504056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b="1" cap="none" spc="0">
            <a:ln w="31550" cmpd="sng">
              <a:gradFill>
                <a:gsLst>
                  <a:gs pos="70000">
                    <a:schemeClr val="accent6">
                      <a:shade val="50000"/>
                      <a:satMod val="190000"/>
                    </a:schemeClr>
                  </a:gs>
                  <a:gs pos="0">
                    <a:schemeClr val="accent6">
                      <a:tint val="77000"/>
                      <a:satMod val="180000"/>
                    </a:schemeClr>
                  </a:gs>
                </a:gsLst>
                <a:lin ang="5400000"/>
              </a:gradFill>
              <a:prstDash val="solid"/>
            </a:ln>
            <a:solidFill>
              <a:schemeClr val="accent6">
                <a:tint val="15000"/>
                <a:satMod val="200000"/>
              </a:schemeClr>
            </a:solidFill>
            <a:effectLst>
              <a:outerShdw blurRad="50800" dist="40000" dir="5400000" algn="tl" rotWithShape="0">
                <a:srgbClr val="000000">
                  <a:shade val="5000"/>
                  <a:satMod val="120000"/>
                  <a:alpha val="33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0.57146</cdr:x>
      <cdr:y>0.68293</cdr:y>
    </cdr:from>
    <cdr:to>
      <cdr:x>0.62861</cdr:x>
      <cdr:y>0.95122</cdr:y>
    </cdr:to>
    <cdr:sp macro="" textlink="">
      <cdr:nvSpPr>
        <cdr:cNvPr id="6" name="Стрелка вправо 5"/>
        <cdr:cNvSpPr/>
      </cdr:nvSpPr>
      <cdr:spPr>
        <a:xfrm xmlns:a="http://schemas.openxmlformats.org/drawingml/2006/main" rot="5400000">
          <a:off x="4896544" y="2160240"/>
          <a:ext cx="792088" cy="504056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b="1" cap="none" spc="0">
            <a:ln w="31550" cmpd="sng">
              <a:gradFill>
                <a:gsLst>
                  <a:gs pos="70000">
                    <a:schemeClr val="accent6">
                      <a:shade val="50000"/>
                      <a:satMod val="190000"/>
                    </a:schemeClr>
                  </a:gs>
                  <a:gs pos="0">
                    <a:schemeClr val="accent6">
                      <a:tint val="77000"/>
                      <a:satMod val="180000"/>
                    </a:schemeClr>
                  </a:gs>
                </a:gsLst>
                <a:lin ang="5400000"/>
              </a:gradFill>
              <a:prstDash val="solid"/>
            </a:ln>
            <a:solidFill>
              <a:schemeClr val="accent6">
                <a:tint val="15000"/>
                <a:satMod val="200000"/>
              </a:schemeClr>
            </a:solidFill>
            <a:effectLst>
              <a:outerShdw blurRad="50800" dist="40000" dir="5400000" algn="tl" rotWithShape="0">
                <a:srgbClr val="000000">
                  <a:shade val="5000"/>
                  <a:satMod val="120000"/>
                  <a:alpha val="33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0.79188</cdr:x>
      <cdr:y>0.68293</cdr:y>
    </cdr:from>
    <cdr:to>
      <cdr:x>0.84903</cdr:x>
      <cdr:y>0.95122</cdr:y>
    </cdr:to>
    <cdr:sp macro="" textlink="">
      <cdr:nvSpPr>
        <cdr:cNvPr id="7" name="Стрелка вправо 6"/>
        <cdr:cNvSpPr/>
      </cdr:nvSpPr>
      <cdr:spPr>
        <a:xfrm xmlns:a="http://schemas.openxmlformats.org/drawingml/2006/main" rot="5400000">
          <a:off x="6840760" y="2160240"/>
          <a:ext cx="792088" cy="504056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b="1" cap="none" spc="0">
            <a:ln w="31550" cmpd="sng">
              <a:gradFill>
                <a:gsLst>
                  <a:gs pos="70000">
                    <a:schemeClr val="accent6">
                      <a:shade val="50000"/>
                      <a:satMod val="190000"/>
                    </a:schemeClr>
                  </a:gs>
                  <a:gs pos="0">
                    <a:schemeClr val="accent6">
                      <a:tint val="77000"/>
                      <a:satMod val="180000"/>
                    </a:schemeClr>
                  </a:gs>
                </a:gsLst>
                <a:lin ang="5400000"/>
              </a:gradFill>
              <a:prstDash val="solid"/>
            </a:ln>
            <a:solidFill>
              <a:schemeClr val="accent6">
                <a:tint val="15000"/>
                <a:satMod val="200000"/>
              </a:schemeClr>
            </a:solidFill>
            <a:effectLst>
              <a:outerShdw blurRad="50800" dist="40000" dir="5400000" algn="tl" rotWithShape="0">
                <a:srgbClr val="000000">
                  <a:shade val="5000"/>
                  <a:satMod val="120000"/>
                  <a:alpha val="33000"/>
                </a:srgbClr>
              </a:outerShdw>
            </a:effectLst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480CE-7AE8-4894-A1E0-09AE98F0AE07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869F07-7152-4815-9029-75BEC791F0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33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484784"/>
            <a:ext cx="7848872" cy="924475"/>
          </a:xfrm>
        </p:spPr>
        <p:txBody>
          <a:bodyPr/>
          <a:lstStyle/>
          <a:p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«Чтобы сделать ребенка умным и рассудительным, сделайте его крепким и здоровым: пусть он работает, действует, бегает, кричит, пусть он находится в постоянном движении»</a:t>
            </a:r>
            <a:br>
              <a:rPr lang="ru-RU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Жан-Жак Руссо</a:t>
            </a:r>
            <a:endParaRPr lang="ru-RU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032" y="2636912"/>
            <a:ext cx="8324967" cy="50367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08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436400"/>
            <a:ext cx="6436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Приемы раздачи игрушек</a:t>
            </a:r>
            <a:endParaRPr lang="ru-RU" sz="28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913" y="1340768"/>
            <a:ext cx="3940083" cy="26267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340768"/>
            <a:ext cx="3940084" cy="26267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914" y="4149080"/>
            <a:ext cx="3940083" cy="26267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4135508"/>
            <a:ext cx="3960440" cy="264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96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91883" y="473052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Тактильно-мышечная наглядность</a:t>
            </a:r>
            <a:endParaRPr lang="ru-RU" sz="2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398" y="1702467"/>
            <a:ext cx="3592692" cy="23951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1636554"/>
            <a:ext cx="3280436" cy="49220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07700" y="476672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Наглядно-слуховой прием</a:t>
            </a:r>
            <a:endParaRPr lang="ru-RU" sz="2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398" y="4097594"/>
            <a:ext cx="3592692" cy="241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1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548680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Метод пассивных    движений</a:t>
            </a:r>
            <a:endParaRPr lang="ru-RU" sz="2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52" y="1583583"/>
            <a:ext cx="3744416" cy="50400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4048" y="620687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Полоса препятствий </a:t>
            </a:r>
            <a:endParaRPr lang="ru-RU" sz="2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514" y="4221088"/>
            <a:ext cx="3710758" cy="24738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7702" y="1629761"/>
            <a:ext cx="3710758" cy="247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2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3768" y="260648"/>
            <a:ext cx="3522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Игровой метод</a:t>
            </a:r>
            <a:endParaRPr lang="ru-RU" sz="28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9778" y="940764"/>
            <a:ext cx="3837620" cy="57580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940763"/>
            <a:ext cx="4306141" cy="28707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3846595"/>
            <a:ext cx="4298361" cy="286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09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2060848"/>
          </a:xfrm>
        </p:spPr>
        <p:txBody>
          <a:bodyPr/>
          <a:lstStyle/>
          <a:p>
            <a:pPr algn="ctr"/>
            <a:r>
              <a:rPr lang="ru-RU" sz="2700" b="1" dirty="0" smtClean="0">
                <a:ln w="1905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ФГОС ДО, глава третья: </a:t>
            </a:r>
            <a:br>
              <a:rPr lang="ru-RU" sz="2700" b="1" dirty="0" smtClean="0">
                <a:ln w="1905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 smtClean="0">
                <a:ln w="1905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«Требования к условиям реализации основной образовательной программы ДО»</a:t>
            </a:r>
            <a:endParaRPr lang="ru-RU" sz="2700" b="1" dirty="0">
              <a:ln w="1905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943" y="1772816"/>
            <a:ext cx="8537029" cy="48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09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04856" cy="924475"/>
          </a:xfrm>
        </p:spPr>
        <p:txBody>
          <a:bodyPr/>
          <a:lstStyle/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Виды совместной партнерской деятельности с родителями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3323" y="2278734"/>
            <a:ext cx="377261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консультации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рекомендации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беседы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аглядную информацию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 открытых дверей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совместные</a:t>
            </a:r>
          </a:p>
          <a:p>
            <a:r>
              <a:rPr lang="ru-RU" sz="2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физкультурные</a:t>
            </a:r>
          </a:p>
          <a:p>
            <a:r>
              <a:rPr lang="ru-RU" sz="2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занятия с детьми и                  </a:t>
            </a:r>
          </a:p>
          <a:p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родителями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клуб «Новичок»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2060848"/>
            <a:ext cx="4032448" cy="226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4468973"/>
            <a:ext cx="4032448" cy="226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385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125113" cy="924475"/>
          </a:xfrm>
        </p:spPr>
        <p:txBody>
          <a:bodyPr/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Циклограмма заболеваемости детей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1274995"/>
              </p:ext>
            </p:extLst>
          </p:nvPr>
        </p:nvGraphicFramePr>
        <p:xfrm>
          <a:off x="1009650" y="1857364"/>
          <a:ext cx="7348565" cy="391431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704962"/>
                <a:gridCol w="744559"/>
                <a:gridCol w="1224761"/>
                <a:gridCol w="1224761"/>
                <a:gridCol w="1224761"/>
                <a:gridCol w="1224761"/>
              </a:tblGrid>
              <a:tr h="8302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 городу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2012 год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2013год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2015 год</a:t>
                      </a:r>
                    </a:p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0017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Состав воспитанников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182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190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198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200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0017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детей с ОВЗ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87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106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116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132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2463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Индекс здоровья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8%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10%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12%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15%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16%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2463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Заболеваемость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19%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15,5%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15,3%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15,2%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15%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2463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Травматизм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-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-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-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-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337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3" y="260648"/>
            <a:ext cx="9217024" cy="924475"/>
          </a:xfrm>
        </p:spPr>
        <p:txBody>
          <a:bodyPr/>
          <a:lstStyle/>
          <a:p>
            <a:pPr algn="ctr"/>
            <a:r>
              <a:rPr lang="ru-RU" sz="2800" b="1" dirty="0" smtClean="0">
                <a:ln w="1905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Уровень овладения детьми необходимыми навыками и умениями по образовательной области «Физическое развитие»</a:t>
            </a:r>
            <a:endParaRPr lang="ru-RU" sz="2800" b="1" dirty="0">
              <a:ln w="1905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4096892"/>
              </p:ext>
            </p:extLst>
          </p:nvPr>
        </p:nvGraphicFramePr>
        <p:xfrm>
          <a:off x="179512" y="1484784"/>
          <a:ext cx="8820472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1560" y="4561681"/>
            <a:ext cx="19594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Проявляет желание играть в подвижные игры</a:t>
            </a: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0980" y="4566036"/>
            <a:ext cx="20010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Может прыгать на двух ногах на месте и с продвижением вперед</a:t>
            </a: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4561681"/>
            <a:ext cx="1823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Умеет держать, класть, бросать, катать мяч</a:t>
            </a: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8184" y="4598966"/>
            <a:ext cx="180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Умеет ползать, подлезать, перелезать через бревно</a:t>
            </a: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534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0"/>
            <a:ext cx="2952328" cy="936478"/>
          </a:xfrm>
        </p:spPr>
        <p:txBody>
          <a:bodyPr/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Вывод </a:t>
            </a:r>
            <a:endParaRPr lang="ru-RU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9706" y="836712"/>
            <a:ext cx="79208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совместной партнерской деятельности активность и самостоятельность ребенка сочетаются с руководящей ролью педагога. Взрослый организует взаимодействие с детьми через создание ситуации поддержки. Такая модель общения требует педагогического мастерства и элементов актерского искусства.</a:t>
            </a:r>
            <a:endParaRPr lang="ru-RU" sz="2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3717032"/>
            <a:ext cx="4464496" cy="3019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3717032"/>
            <a:ext cx="2016224" cy="3025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655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700808"/>
            <a:ext cx="7812360" cy="2160240"/>
          </a:xfrm>
        </p:spPr>
        <p:txBody>
          <a:bodyPr/>
          <a:lstStyle/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</a:t>
            </a:r>
            <a:br>
              <a:rPr lang="ru-RU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 внимание!</a:t>
            </a:r>
            <a:endParaRPr lang="ru-RU" sz="7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986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0"/>
            <a:ext cx="8496944" cy="3828255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37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Совместная партнёрская деятельность с детьми третьего года жизни как важнейшее условие реализации содержания образовательной области </a:t>
            </a:r>
            <a:br>
              <a:rPr lang="ru-RU" sz="37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7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«Физическое развитие»</a:t>
            </a:r>
            <a:endParaRPr lang="ru-RU" sz="37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293096"/>
            <a:ext cx="3960440" cy="165618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Благородова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Е.В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инструктор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физической культуре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МДОУ «Детский сад №69»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4005064"/>
            <a:ext cx="3460973" cy="2420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122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908720"/>
            <a:ext cx="8856984" cy="5544616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6700" b="1" dirty="0" smtClean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sz="67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3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ru-RU" sz="53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укрепление здоровья воспитанников и поддержка их стремления к освоению различных видов движения в процессе общения и партнерского взаимодействия со взрослыми</a:t>
            </a:r>
            <a:r>
              <a:rPr lang="ru-RU" sz="4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400" b="1" dirty="0">
              <a:ln w="1905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422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7774" y="476672"/>
            <a:ext cx="8208912" cy="924475"/>
          </a:xfrm>
        </p:spPr>
        <p:txBody>
          <a:bodyPr/>
          <a:lstStyle/>
          <a:p>
            <a:pPr algn="ctr"/>
            <a:r>
              <a:rPr lang="ru-RU" sz="4000" b="1" dirty="0" smtClean="0">
                <a:ln w="1905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Структурные компоненты образовательного процесса </a:t>
            </a:r>
            <a:endParaRPr lang="ru-RU" sz="4000" b="1" dirty="0">
              <a:ln w="1905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5826" y="1844824"/>
            <a:ext cx="72728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Совместная партнерская деятельность взрослого с детьми (решаются задачи, связанные с позитивной социализацией)</a:t>
            </a:r>
          </a:p>
          <a:p>
            <a:endParaRPr lang="ru-RU" sz="28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Самостоятельная деятельность детей (решаются задачи, связанные с развитием детской инициативы, индивидуализации развития)</a:t>
            </a:r>
            <a:endParaRPr lang="ru-RU" sz="28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044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трелка вправо 13"/>
          <p:cNvSpPr/>
          <p:nvPr/>
        </p:nvSpPr>
        <p:spPr>
          <a:xfrm rot="16200000">
            <a:off x="6214620" y="1817615"/>
            <a:ext cx="1040908" cy="8141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6200000">
            <a:off x="2013879" y="1817616"/>
            <a:ext cx="1040908" cy="8141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475656" y="2348880"/>
            <a:ext cx="6275708" cy="2304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620421" y="5361632"/>
            <a:ext cx="3960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Подвижные игры и игровые упражнения</a:t>
            </a:r>
            <a:endParaRPr lang="ru-RU" sz="28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0177" y="546117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Утренняя гимнастика</a:t>
            </a:r>
            <a:endParaRPr lang="ru-RU" sz="28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39778" y="626317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Физкультурное занятие</a:t>
            </a:r>
            <a:endParaRPr lang="ru-RU" sz="28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92429" y="2484934"/>
            <a:ext cx="38884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905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Формы совместной партнерской деятельности</a:t>
            </a:r>
            <a:endParaRPr lang="ru-RU" sz="2800" b="1" dirty="0">
              <a:ln w="1905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4168593" y="4642103"/>
            <a:ext cx="792088" cy="8141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16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4624"/>
            <a:ext cx="7632848" cy="924475"/>
          </a:xfrm>
        </p:spPr>
        <p:txBody>
          <a:bodyPr/>
          <a:lstStyle/>
          <a:p>
            <a:pPr algn="just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Утренняя гимнастика</a:t>
            </a:r>
            <a:endParaRPr lang="ru-RU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507" y="1196752"/>
            <a:ext cx="3677142" cy="2735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507" y="4040074"/>
            <a:ext cx="3707904" cy="2576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1218671"/>
            <a:ext cx="3616479" cy="5426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660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2912" y="260648"/>
            <a:ext cx="7524341" cy="1700808"/>
          </a:xfrm>
        </p:spPr>
        <p:txBody>
          <a:bodyPr/>
          <a:lstStyle/>
          <a:p>
            <a:pPr algn="ctr"/>
            <a:r>
              <a:rPr lang="ru-RU" sz="3600" b="1" dirty="0" smtClean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Физкультурные занятия +</a:t>
            </a:r>
            <a:br>
              <a:rPr lang="ru-RU" sz="3600" b="1" dirty="0" smtClean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подвижные игры и игровые упражнения</a:t>
            </a:r>
            <a:endParaRPr lang="ru-RU" sz="3600" b="1" dirty="0">
              <a:ln w="31550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365354" y="2132856"/>
            <a:ext cx="7778646" cy="122413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Сформировать у детей интерес, который в будущем станет основой ценностного отношения к занятиям физической культурой</a:t>
            </a:r>
            <a:endParaRPr lang="ru-RU" sz="2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365354" y="3429000"/>
            <a:ext cx="7778646" cy="228194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Развивать физические качества,  формировать основные виды движений, умение ориентироваться в пространстве физкультурного зала и спортивной площадки, использовать снаряды по назначению</a:t>
            </a:r>
            <a:endParaRPr lang="ru-RU" sz="2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1365354" y="5805264"/>
            <a:ext cx="7778646" cy="105273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Вызывать удовольствие от совместных действий со взрослым</a:t>
            </a:r>
            <a:endParaRPr lang="ru-RU" sz="2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08520" y="1700808"/>
            <a:ext cx="984693" cy="5040561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4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ЗАДАЧИ</a:t>
            </a:r>
            <a:endParaRPr lang="ru-RU" sz="44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899592" y="3068960"/>
            <a:ext cx="360040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827584" y="4509120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827584" y="5373216"/>
            <a:ext cx="439637" cy="6754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987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364164"/>
            <a:ext cx="4381232" cy="29208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44" y="3646977"/>
            <a:ext cx="4396751" cy="29311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6812" y="364164"/>
            <a:ext cx="4381231" cy="29208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0400" y="3646977"/>
            <a:ext cx="4425563" cy="295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13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125113" cy="924475"/>
          </a:xfrm>
        </p:spPr>
        <p:txBody>
          <a:bodyPr/>
          <a:lstStyle/>
          <a:p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Методы и приемы</a:t>
            </a:r>
            <a:endParaRPr lang="ru-RU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078" y="1945990"/>
            <a:ext cx="3384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Метод прямого обучения</a:t>
            </a:r>
            <a:endParaRPr lang="ru-RU" sz="2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0451" y="1683296"/>
            <a:ext cx="4427984" cy="2951989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>
            <a:off x="3635896" y="2160043"/>
            <a:ext cx="648072" cy="4028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324547" y="4987195"/>
            <a:ext cx="3563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Наглядно-зрительные приемы</a:t>
            </a:r>
            <a:endParaRPr lang="ru-RU" sz="2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78" y="3645024"/>
            <a:ext cx="4187889" cy="287116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4515926" y="5229200"/>
            <a:ext cx="80265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85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927</TotalTime>
  <Words>372</Words>
  <Application>Microsoft Office PowerPoint</Application>
  <PresentationFormat>Экран (4:3)</PresentationFormat>
  <Paragraphs>83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Spring</vt:lpstr>
      <vt:lpstr>«Чтобы сделать ребенка умным и рассудительным, сделайте его крепким и здоровым: пусть он работает, действует, бегает, кричит, пусть он находится в постоянном движении»                              Жан-Жак Руссо</vt:lpstr>
      <vt:lpstr>Совместная партнёрская деятельность с детьми третьего года жизни как важнейшее условие реализации содержания образовательной области  «Физическое развитие»</vt:lpstr>
      <vt:lpstr>Цель   укрепление здоровья воспитанников и поддержка их стремления к освоению различных видов движения в процессе общения и партнерского взаимодействия со взрослыми </vt:lpstr>
      <vt:lpstr>Структурные компоненты образовательного процесса </vt:lpstr>
      <vt:lpstr>Презентация PowerPoint</vt:lpstr>
      <vt:lpstr>Утренняя гимнастика</vt:lpstr>
      <vt:lpstr>Физкультурные занятия + подвижные игры и игровые упражнения</vt:lpstr>
      <vt:lpstr>Презентация PowerPoint</vt:lpstr>
      <vt:lpstr>Методы и приемы</vt:lpstr>
      <vt:lpstr>Презентация PowerPoint</vt:lpstr>
      <vt:lpstr>Презентация PowerPoint</vt:lpstr>
      <vt:lpstr>Презентация PowerPoint</vt:lpstr>
      <vt:lpstr>Презентация PowerPoint</vt:lpstr>
      <vt:lpstr>ФГОС ДО, глава третья:  «Требования к условиям реализации основной образовательной программы ДО»</vt:lpstr>
      <vt:lpstr>Виды совместной партнерской деятельности с родителями</vt:lpstr>
      <vt:lpstr>Циклограмма заболеваемости детей</vt:lpstr>
      <vt:lpstr>Уровень овладения детьми необходимыми навыками и умениями по образовательной области «Физическое развитие»</vt:lpstr>
      <vt:lpstr>Вывод </vt:lpstr>
      <vt:lpstr>Спасибо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Совместная партнёрская деятельность с детьми третьего года жизни как важнейшее условие реализации образовательной области «Физическое развитие»</dc:title>
  <dc:creator>Пользователь</dc:creator>
  <cp:lastModifiedBy>Наталья Николаевна Новикова</cp:lastModifiedBy>
  <cp:revision>90</cp:revision>
  <dcterms:created xsi:type="dcterms:W3CDTF">2015-11-27T17:48:22Z</dcterms:created>
  <dcterms:modified xsi:type="dcterms:W3CDTF">2016-05-06T12:57:18Z</dcterms:modified>
</cp:coreProperties>
</file>