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59" r:id="rId4"/>
    <p:sldId id="265" r:id="rId5"/>
    <p:sldId id="269" r:id="rId6"/>
    <p:sldId id="261" r:id="rId7"/>
    <p:sldId id="266" r:id="rId8"/>
    <p:sldId id="262" r:id="rId9"/>
    <p:sldId id="268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00"/>
    <a:srgbClr val="CC33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7708333333333362"/>
          <c:w val="0.62609251968503965"/>
          <c:h val="0.807291666666666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58</c:v>
                </c:pt>
              </c:strCache>
            </c:strRef>
          </c:tx>
          <c:spPr>
            <a:ln>
              <a:solidFill>
                <a:schemeClr val="bg2">
                  <a:lumMod val="10000"/>
                </a:schemeClr>
              </a:solidFill>
            </a:ln>
          </c:spPr>
          <c:explosion val="25"/>
          <c:dPt>
            <c:idx val="0"/>
            <c:explosion val="20"/>
          </c:dPt>
          <c:cat>
            <c:strRef>
              <c:f>Лист1!$A$2:$A$5</c:f>
              <c:strCache>
                <c:ptCount val="4"/>
                <c:pt idx="0">
                  <c:v>3 из 3</c:v>
                </c:pt>
                <c:pt idx="1">
                  <c:v>2 из 3</c:v>
                </c:pt>
                <c:pt idx="2">
                  <c:v>1 из 3</c:v>
                </c:pt>
                <c:pt idx="3">
                  <c:v>0 из 3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</c:v>
                </c:pt>
                <c:pt idx="1">
                  <c:v>14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2029404527559284"/>
          <c:y val="0.29128439590212613"/>
          <c:w val="0.37970595472440938"/>
          <c:h val="0.4835619337905343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7EBAC-CF73-4C06-9FB1-591F9873D304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C118B-BD51-4D3B-8C7F-C3E43DA32C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3462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C118B-BD51-4D3B-8C7F-C3E43DA32C6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5340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лен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10200" y="10668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Вся наша жизнь</a:t>
            </a:r>
            <a:r>
              <a:rPr lang="en-US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i="1" dirty="0" smtClean="0">
                <a:solidFill>
                  <a:srgbClr val="C00000"/>
                </a:solidFill>
                <a:latin typeface="Liberation Serif" panose="02020603050405020304" pitchFamily="18" charset="0"/>
                <a:ea typeface="+mj-ea"/>
                <a:cs typeface="+mj-cs"/>
              </a:rPr>
              <a:t>—</a:t>
            </a:r>
            <a:r>
              <a:rPr lang="en-US" i="1" dirty="0" smtClean="0">
                <a:solidFill>
                  <a:srgbClr val="C00000"/>
                </a:solidFill>
                <a:latin typeface="Liberation Serif" panose="02020603050405020304" pitchFamily="18" charset="0"/>
                <a:ea typeface="+mj-ea"/>
                <a:cs typeface="+mj-cs"/>
              </a:rPr>
              <a:t> </a:t>
            </a:r>
            <a:r>
              <a:rPr lang="ru-RU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кино, </a:t>
            </a:r>
            <a:endParaRPr lang="en-US" i="1" dirty="0" smtClean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r>
              <a:rPr lang="ru-RU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а мы</a:t>
            </a:r>
            <a:r>
              <a:rPr lang="en-US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в ней режиссеры</a:t>
            </a:r>
            <a:r>
              <a:rPr lang="ru-RU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2800" y="2438400"/>
            <a:ext cx="4953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Использование </a:t>
            </a:r>
            <a:r>
              <a:rPr lang="ru-RU" sz="2800" b="1" dirty="0" err="1" smtClean="0">
                <a:solidFill>
                  <a:srgbClr val="C00000"/>
                </a:solidFill>
              </a:rPr>
              <a:t>киноресурса</a:t>
            </a:r>
            <a:r>
              <a:rPr lang="ru-RU" sz="2800" b="1" dirty="0" smtClean="0">
                <a:solidFill>
                  <a:srgbClr val="C00000"/>
                </a:solidFill>
              </a:rPr>
              <a:t> для организации учебного  процесса</a:t>
            </a:r>
          </a:p>
          <a:p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Из опыта работы учителя-словесника </a:t>
            </a: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МОУ СОШ № 7 г. Углича  </a:t>
            </a: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Ирины Николаевны Соловей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лен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3429000" y="1066800"/>
            <a:ext cx="4876800" cy="1600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latinLnBrk="0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i="1" dirty="0" smtClean="0">
                <a:solidFill>
                  <a:srgbClr val="0070C0"/>
                </a:solidFill>
              </a:rPr>
              <a:t>Приглашаю </a:t>
            </a:r>
          </a:p>
          <a:p>
            <a:r>
              <a:rPr lang="ru-RU" sz="4000" b="1" i="1" dirty="0" smtClean="0">
                <a:solidFill>
                  <a:srgbClr val="0070C0"/>
                </a:solidFill>
              </a:rPr>
              <a:t>к сотрудничеству!</a:t>
            </a:r>
            <a:endParaRPr lang="ru-RU" sz="4000" b="1" i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43300" y="2514600"/>
            <a:ext cx="4648200" cy="2590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Ирина Николаевна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Соловей</a:t>
            </a:r>
          </a:p>
          <a:p>
            <a:pPr algn="ctr"/>
            <a:r>
              <a:rPr lang="en-US" sz="3600" b="1" dirty="0" smtClean="0">
                <a:solidFill>
                  <a:srgbClr val="0070C0"/>
                </a:solidFill>
              </a:rPr>
              <a:t>KINO-SLOVO.RU</a:t>
            </a:r>
          </a:p>
          <a:p>
            <a:pPr algn="ctr"/>
            <a:r>
              <a:rPr lang="en-US" sz="3600" b="1" dirty="0" smtClean="0">
                <a:solidFill>
                  <a:srgbClr val="0070C0"/>
                </a:solidFill>
              </a:rPr>
              <a:t>sin-97@mail.ru</a:t>
            </a:r>
            <a:endParaRPr lang="ru-RU" sz="3600" b="1" dirty="0" smtClean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978104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hoto.7ya.ru/ph/2014/1/31/1391175633103.jpg?rnd=1278086912"/>
          <p:cNvPicPr>
            <a:picLocks noChangeAspect="1" noChangeArrowheads="1"/>
          </p:cNvPicPr>
          <p:nvPr/>
        </p:nvPicPr>
        <p:blipFill rotWithShape="1">
          <a:blip r:embed="rId3" cstate="print"/>
          <a:srcRect l="90" t="18182" b="-688"/>
          <a:stretch/>
        </p:blipFill>
        <p:spPr bwMode="auto">
          <a:xfrm>
            <a:off x="5334000" y="737175"/>
            <a:ext cx="3002972" cy="24798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36" name="Picture 12" descr="http://hilltopfamilydental.com/wp-content/uploads/2014/09/teenager-clenching-his-teet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3305" y="762000"/>
            <a:ext cx="3090495" cy="2438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3657600" y="1295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14" name="Выноска со стрелкой вверх 13"/>
          <p:cNvSpPr/>
          <p:nvPr/>
        </p:nvSpPr>
        <p:spPr>
          <a:xfrm>
            <a:off x="5441372" y="3581400"/>
            <a:ext cx="2895600" cy="26670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Русский язык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Математика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Литература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Предметы по выбору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6" name="Выноска со стрелкой вверх 15"/>
          <p:cNvSpPr/>
          <p:nvPr/>
        </p:nvSpPr>
        <p:spPr>
          <a:xfrm>
            <a:off x="740753" y="3581400"/>
            <a:ext cx="2895600" cy="26670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Русский язык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Математика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Предметы по выбору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noFill/>
          <a:ln w="1047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9353" y="15240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>
                <a:solidFill>
                  <a:srgbClr val="C00000"/>
                </a:solidFill>
              </a:rPr>
              <a:t>9 класс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41372" y="154663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11 </a:t>
            </a:r>
            <a:r>
              <a:rPr lang="ru-RU" sz="3200" b="1" dirty="0">
                <a:solidFill>
                  <a:srgbClr val="C00000"/>
                </a:solidFill>
              </a:rPr>
              <a:t>класс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6764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</a:rPr>
              <a:t>«Все хорошее рождается </a:t>
            </a:r>
            <a:br>
              <a:rPr lang="ru-RU" sz="48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</a:rPr>
            </a:br>
            <a:r>
              <a:rPr lang="ru-RU" sz="48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</a:rPr>
              <a:t>не от хорошей жизни»</a:t>
            </a:r>
            <a:endParaRPr lang="ru-RU" sz="4800" b="1" dirty="0">
              <a:ln>
                <a:solidFill>
                  <a:schemeClr val="bg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95400" y="2590800"/>
            <a:ext cx="3048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Программа 9 класса</a:t>
            </a:r>
          </a:p>
          <a:p>
            <a:pPr algn="ctr"/>
            <a:r>
              <a:rPr lang="ru-RU" sz="2000" b="1" u="sng" dirty="0" smtClean="0">
                <a:solidFill>
                  <a:schemeClr val="bg1"/>
                </a:solidFill>
              </a:rPr>
              <a:t>(Синтаксис и Пунктуация)</a:t>
            </a:r>
            <a:endParaRPr lang="ru-RU" sz="2000" b="1" u="sng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95400" y="3962400"/>
            <a:ext cx="30480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Подготовка к экзамену:</a:t>
            </a:r>
          </a:p>
          <a:p>
            <a:pPr marL="442913">
              <a:buFont typeface="Arial" pitchFamily="34" charset="0"/>
              <a:buChar char="•"/>
            </a:pPr>
            <a:r>
              <a:rPr lang="ru-RU" sz="2000" b="1" dirty="0" smtClean="0"/>
              <a:t> Изложение</a:t>
            </a:r>
          </a:p>
          <a:p>
            <a:pPr marL="442913">
              <a:buFont typeface="Arial" pitchFamily="34" charset="0"/>
              <a:buChar char="•"/>
            </a:pPr>
            <a:r>
              <a:rPr lang="ru-RU" sz="2000" b="1" dirty="0" smtClean="0"/>
              <a:t> Тест</a:t>
            </a:r>
          </a:p>
          <a:p>
            <a:pPr marL="442913">
              <a:buFont typeface="Arial" pitchFamily="34" charset="0"/>
              <a:buChar char="•"/>
            </a:pPr>
            <a:r>
              <a:rPr lang="ru-RU" sz="2000" b="1" u="sng" dirty="0" smtClean="0">
                <a:solidFill>
                  <a:schemeClr val="bg1"/>
                </a:solidFill>
              </a:rPr>
              <a:t> Сочинение</a:t>
            </a:r>
          </a:p>
          <a:p>
            <a:pPr algn="ctr"/>
            <a:endParaRPr lang="ru-RU" sz="2000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4648200" y="2590800"/>
            <a:ext cx="914400" cy="3200400"/>
          </a:xfrm>
          <a:prstGeom prst="rightBrace">
            <a:avLst>
              <a:gd name="adj1" fmla="val 41996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715000" y="2590800"/>
            <a:ext cx="2362200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 урока + </a:t>
            </a:r>
            <a:r>
              <a:rPr lang="ru-RU" sz="3200" b="1" dirty="0" err="1" smtClean="0"/>
              <a:t>электив</a:t>
            </a:r>
            <a:endParaRPr lang="ru-RU" sz="3200" b="1" dirty="0" smtClean="0"/>
          </a:p>
          <a:p>
            <a:pPr algn="ctr"/>
            <a:endParaRPr lang="ru-RU" sz="3200" b="1" dirty="0" smtClean="0"/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i="1" u="sng" dirty="0" smtClean="0">
                <a:solidFill>
                  <a:schemeClr val="bg1"/>
                </a:solidFill>
              </a:rPr>
              <a:t>135 минут в неделю</a:t>
            </a:r>
            <a:endParaRPr lang="ru-RU" sz="3200" b="1" i="1" u="sng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noFill/>
          <a:ln w="1047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</a:rPr>
              <a:t>«Принцип сочувствия»</a:t>
            </a:r>
            <a:endParaRPr lang="ru-RU" sz="5400" b="1" dirty="0">
              <a:ln>
                <a:solidFill>
                  <a:schemeClr val="bg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1447800"/>
            <a:ext cx="31242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Подготовка к экзамену:</a:t>
            </a:r>
          </a:p>
          <a:p>
            <a:pPr marL="442913">
              <a:buFont typeface="Arial" pitchFamily="34" charset="0"/>
              <a:buChar char="•"/>
            </a:pPr>
            <a:r>
              <a:rPr lang="ru-RU" sz="2000" b="1" dirty="0" smtClean="0"/>
              <a:t> Изложение</a:t>
            </a:r>
          </a:p>
          <a:p>
            <a:pPr marL="442913">
              <a:buFont typeface="Arial" pitchFamily="34" charset="0"/>
              <a:buChar char="•"/>
            </a:pPr>
            <a:r>
              <a:rPr lang="ru-RU" sz="2000" b="1" dirty="0" smtClean="0"/>
              <a:t> Тест</a:t>
            </a:r>
          </a:p>
          <a:p>
            <a:pPr marL="442913">
              <a:buFont typeface="Arial" pitchFamily="34" charset="0"/>
              <a:buChar char="•"/>
            </a:pPr>
            <a:r>
              <a:rPr lang="ru-RU" sz="2000" b="1" u="sng" dirty="0" smtClean="0">
                <a:solidFill>
                  <a:schemeClr val="bg1"/>
                </a:solidFill>
              </a:rPr>
              <a:t> Сочинение</a:t>
            </a:r>
          </a:p>
          <a:p>
            <a:pPr algn="ctr"/>
            <a:endParaRPr lang="ru-RU" sz="2000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4114800" y="2286000"/>
            <a:ext cx="609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105400" y="1447800"/>
            <a:ext cx="32766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Заниматься творчеством по звонку?</a:t>
            </a:r>
            <a:endParaRPr lang="ru-RU" sz="2400" b="1" dirty="0"/>
          </a:p>
        </p:txBody>
      </p:sp>
      <p:sp>
        <p:nvSpPr>
          <p:cNvPr id="8" name="Стрелка вниз 7"/>
          <p:cNvSpPr/>
          <p:nvPr/>
        </p:nvSpPr>
        <p:spPr>
          <a:xfrm>
            <a:off x="6477000" y="3657600"/>
            <a:ext cx="533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181600" y="4038600"/>
            <a:ext cx="32766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u="sng" dirty="0" smtClean="0">
                <a:solidFill>
                  <a:schemeClr val="bg1"/>
                </a:solidFill>
              </a:rPr>
              <a:t>«Банк» примеров</a:t>
            </a:r>
            <a:endParaRPr lang="ru-RU" sz="3200" b="1" u="sng" dirty="0">
              <a:solidFill>
                <a:schemeClr val="bg1"/>
              </a:solidFill>
            </a:endParaRPr>
          </a:p>
        </p:txBody>
      </p:sp>
      <p:sp>
        <p:nvSpPr>
          <p:cNvPr id="10" name="Стрелка влево 9"/>
          <p:cNvSpPr/>
          <p:nvPr/>
        </p:nvSpPr>
        <p:spPr>
          <a:xfrm>
            <a:off x="4191000" y="4724400"/>
            <a:ext cx="6096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>
            <a:off x="2133600" y="3657600"/>
            <a:ext cx="457200" cy="304800"/>
          </a:xfrm>
          <a:prstGeom prst="upArrow">
            <a:avLst>
              <a:gd name="adj1" fmla="val 50000"/>
              <a:gd name="adj2" fmla="val 461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434" name="Picture 2" descr="http://yareparhia.ru/wp-content/uploads/2014/06/2014_06_13_003_01.jpg"/>
          <p:cNvPicPr>
            <a:picLocks noChangeAspect="1" noChangeArrowheads="1"/>
          </p:cNvPicPr>
          <p:nvPr/>
        </p:nvPicPr>
        <p:blipFill>
          <a:blip r:embed="rId4" cstate="print"/>
          <a:srcRect t="1315" r="2857"/>
          <a:stretch>
            <a:fillRect/>
          </a:stretch>
        </p:blipFill>
        <p:spPr bwMode="auto">
          <a:xfrm>
            <a:off x="762000" y="4038600"/>
            <a:ext cx="3200400" cy="197671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13" name="Прямоугольник 12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noFill/>
          <a:ln w="1047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</a:rPr>
              <a:t>Этапы работы над </a:t>
            </a:r>
            <a:r>
              <a:rPr lang="ru-RU" b="1" dirty="0" err="1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</a:rPr>
              <a:t>киноресурсом</a:t>
            </a:r>
            <a:endParaRPr lang="ru-RU" b="1" dirty="0">
              <a:ln>
                <a:solidFill>
                  <a:schemeClr val="bg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noFill/>
          <a:ln w="1047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3900" y="1828800"/>
            <a:ext cx="7848600" cy="3505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6300" indent="-514350">
              <a:buAutoNum type="arabicPeriod"/>
            </a:pPr>
            <a:r>
              <a:rPr lang="ru-RU" sz="2800" b="1" dirty="0" smtClean="0"/>
              <a:t>Отбор фильмов (продолжительность – 2-3 минуты; 16+).</a:t>
            </a:r>
          </a:p>
          <a:p>
            <a:pPr marL="876300" indent="-514350">
              <a:buAutoNum type="arabicPeriod"/>
            </a:pPr>
            <a:r>
              <a:rPr lang="ru-RU" sz="2800" b="1" dirty="0" smtClean="0"/>
              <a:t>Создание аннотации к фильму.</a:t>
            </a:r>
          </a:p>
          <a:p>
            <a:pPr marL="876300" indent="-514350">
              <a:buAutoNum type="arabicPeriod"/>
            </a:pPr>
            <a:r>
              <a:rPr lang="ru-RU" sz="2800" b="1" dirty="0" smtClean="0"/>
              <a:t>Определение тематики и проблематики фильма.</a:t>
            </a:r>
          </a:p>
          <a:p>
            <a:pPr marL="876300" indent="-514350">
              <a:buAutoNum type="arabicPeriod"/>
            </a:pPr>
            <a:r>
              <a:rPr lang="ru-RU" sz="2800" b="1" dirty="0" smtClean="0"/>
              <a:t>Включение в образовательный процесс.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4688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</a:rPr>
              <a:t>Русский язык</a:t>
            </a:r>
            <a:endParaRPr lang="ru-RU" sz="6600" b="1" dirty="0">
              <a:ln>
                <a:solidFill>
                  <a:schemeClr val="bg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371600"/>
            <a:ext cx="2438400" cy="449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Сочинение 15.3</a:t>
            </a:r>
          </a:p>
          <a:p>
            <a:pPr algn="ctr"/>
            <a:endParaRPr lang="ru-RU" sz="20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b="1" u="sng" dirty="0" smtClean="0">
                <a:solidFill>
                  <a:schemeClr val="bg1"/>
                </a:solidFill>
              </a:rPr>
              <a:t>Блоки: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Душевные силы;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Добро;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Человечность;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Самовоспитание;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Сострадание;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Сильный человек;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Красота</a:t>
            </a:r>
          </a:p>
          <a:p>
            <a:pPr algn="ctr">
              <a:buFont typeface="Arial" pitchFamily="34" charset="0"/>
              <a:buChar char="•"/>
            </a:pPr>
            <a:endParaRPr lang="ru-RU" sz="2000" b="1" dirty="0" smtClean="0">
              <a:solidFill>
                <a:schemeClr val="bg1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505200" y="3048000"/>
            <a:ext cx="6096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343400" y="1371600"/>
            <a:ext cx="4114800" cy="441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>
                <a:solidFill>
                  <a:schemeClr val="bg1"/>
                </a:solidFill>
              </a:rPr>
              <a:t>Фильмы:</a:t>
            </a:r>
          </a:p>
          <a:p>
            <a:pPr marL="180975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«Чем люди живы»</a:t>
            </a:r>
          </a:p>
          <a:p>
            <a:pPr marL="180975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«За имя Моё» </a:t>
            </a:r>
          </a:p>
          <a:p>
            <a:pPr marL="180975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«Санинструктор Зина»</a:t>
            </a:r>
          </a:p>
          <a:p>
            <a:pPr marL="180975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«Листья падают в сентябре» </a:t>
            </a:r>
          </a:p>
          <a:p>
            <a:pPr marL="180975">
              <a:buFont typeface="Arial" pitchFamily="34" charset="0"/>
              <a:buChar char="•"/>
            </a:pP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</a:rPr>
              <a:t>«Право на выбор</a:t>
            </a:r>
          </a:p>
          <a:p>
            <a:pPr marL="180975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«Листок»</a:t>
            </a:r>
          </a:p>
          <a:p>
            <a:pPr marL="180975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«Потерянный рай»</a:t>
            </a:r>
          </a:p>
          <a:p>
            <a:pPr marL="180975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«Путь к мечте»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noFill/>
          <a:ln w="1047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</a:rPr>
              <a:t>Результаты ГИА - 9</a:t>
            </a:r>
            <a:endParaRPr lang="ru-RU" sz="4800" b="1" dirty="0">
              <a:ln>
                <a:solidFill>
                  <a:schemeClr val="bg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143000"/>
            <a:ext cx="7734300" cy="3162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 2014-2015 уч. год : 100% </a:t>
            </a:r>
            <a:r>
              <a:rPr lang="ru-RU" sz="2400" b="1" dirty="0" err="1" smtClean="0">
                <a:solidFill>
                  <a:schemeClr val="bg1"/>
                </a:solidFill>
              </a:rPr>
              <a:t>справляемость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 2015-2016 уч.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год : 100% </a:t>
            </a:r>
            <a:r>
              <a:rPr lang="ru-RU" sz="2400" b="1" dirty="0" err="1" smtClean="0">
                <a:solidFill>
                  <a:schemeClr val="bg1"/>
                </a:solidFill>
              </a:rPr>
              <a:t>справляемость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 Баллы за аргументацию в сочинении:</a:t>
            </a:r>
          </a:p>
          <a:p>
            <a:pPr lvl="1"/>
            <a:r>
              <a:rPr lang="ru-RU" sz="2400" b="1" dirty="0" smtClean="0">
                <a:solidFill>
                  <a:schemeClr val="bg1"/>
                </a:solidFill>
              </a:rPr>
              <a:t>3 балла из трех возможных:  </a:t>
            </a:r>
            <a:r>
              <a:rPr lang="ru-RU" sz="2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 чел. из 58</a:t>
            </a:r>
          </a:p>
          <a:p>
            <a:pPr lvl="1"/>
            <a:r>
              <a:rPr lang="ru-RU" sz="2400" b="1" dirty="0" smtClean="0">
                <a:solidFill>
                  <a:schemeClr val="bg1"/>
                </a:solidFill>
              </a:rPr>
              <a:t>2 балла из трех возможных:  14 чел. из 58</a:t>
            </a:r>
          </a:p>
          <a:p>
            <a:pPr lvl="1"/>
            <a:r>
              <a:rPr lang="ru-RU" sz="2400" b="1" dirty="0" smtClean="0">
                <a:solidFill>
                  <a:schemeClr val="bg1"/>
                </a:solidFill>
              </a:rPr>
              <a:t>1 балл из трех возможных:  4 чел. из 58</a:t>
            </a:r>
          </a:p>
          <a:p>
            <a:pPr lvl="1"/>
            <a:r>
              <a:rPr lang="ru-RU" sz="2400" b="1" dirty="0" smtClean="0">
                <a:solidFill>
                  <a:schemeClr val="bg1"/>
                </a:solidFill>
              </a:rPr>
              <a:t>0 баллов из трех возможных:  2 чел. из 58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3460435440"/>
              </p:ext>
            </p:extLst>
          </p:nvPr>
        </p:nvGraphicFramePr>
        <p:xfrm>
          <a:off x="1866900" y="4000500"/>
          <a:ext cx="54102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noFill/>
          <a:ln w="1047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62400" y="315740"/>
            <a:ext cx="4876800" cy="609600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</a:rPr>
              <a:t>Литература</a:t>
            </a:r>
            <a:endParaRPr lang="ru-RU" sz="6000" b="1" dirty="0">
              <a:ln>
                <a:solidFill>
                  <a:schemeClr val="bg1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21506" name="Picture 2" descr="http://static.smartafisha.ru/photo/training/31/77/31778/photo_287523_53eb3ce68df3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57200" y="381000"/>
            <a:ext cx="2832931" cy="212552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457200" y="2743200"/>
            <a:ext cx="2819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Сергей </a:t>
            </a:r>
            <a:r>
              <a:rPr lang="ru-RU" dirty="0" err="1" smtClean="0"/>
              <a:t>Струсовский</a:t>
            </a:r>
            <a:r>
              <a:rPr lang="ru-RU" dirty="0" smtClean="0"/>
              <a:t> – режиссер, сценарист</a:t>
            </a:r>
            <a:endParaRPr lang="ru-RU" dirty="0"/>
          </a:p>
        </p:txBody>
      </p:sp>
      <p:pic>
        <p:nvPicPr>
          <p:cNvPr id="21508" name="Picture 4" descr="https://filed12-25.my.mail.ru/pic?url=http%3A%2F%2Fmy.mail.ru%2F%2B%2Fvideo%2Furl%2Fsc04%2F721526691519805996&amp;mw=&amp;mh=&amp;sig=2ab3193fd6b6f3509b4b26b289f40d26"/>
          <p:cNvPicPr>
            <a:picLocks noChangeAspect="1" noChangeArrowheads="1"/>
          </p:cNvPicPr>
          <p:nvPr/>
        </p:nvPicPr>
        <p:blipFill>
          <a:blip r:embed="rId4" cstate="print"/>
          <a:srcRect l="6034" r="-4311" b="-3448"/>
          <a:stretch>
            <a:fillRect/>
          </a:stretch>
        </p:blipFill>
        <p:spPr bwMode="auto">
          <a:xfrm>
            <a:off x="457200" y="3352800"/>
            <a:ext cx="2895600" cy="2286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533400" y="5791200"/>
            <a:ext cx="2819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Доктор филологических наук, культуролог</a:t>
            </a:r>
            <a:endParaRPr lang="ru-RU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3505200" y="381000"/>
            <a:ext cx="914400" cy="5943600"/>
          </a:xfrm>
          <a:prstGeom prst="rightBrace">
            <a:avLst>
              <a:gd name="adj1" fmla="val 43128"/>
              <a:gd name="adj2" fmla="val 49001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634669" y="1204866"/>
            <a:ext cx="3810000" cy="434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Новое, современное прочтение классических произведений: 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А. Островский «Гроза», 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Н. Гоголь «Шинель»,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Ф. Достоевский «</a:t>
            </a:r>
            <a:r>
              <a:rPr lang="ru-RU" sz="2400" b="1" dirty="0" err="1" smtClean="0"/>
              <a:t>Идиот</a:t>
            </a:r>
            <a:r>
              <a:rPr lang="ru-RU" sz="2400" b="1" dirty="0" smtClean="0"/>
              <a:t>»,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А. Пушкин «Капитанская   дочка»</a:t>
            </a:r>
          </a:p>
          <a:p>
            <a:pPr algn="ctr"/>
            <a:endParaRPr lang="ru-RU" sz="2400" b="1" dirty="0" smtClean="0"/>
          </a:p>
          <a:p>
            <a:pPr algn="ctr"/>
            <a:r>
              <a:rPr lang="ru-RU" sz="2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 к итоговому сочинению в 11 классе</a:t>
            </a:r>
            <a:endParaRPr lang="ru-RU" sz="24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noFill/>
          <a:ln w="1047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29200" y="1066800"/>
            <a:ext cx="3581400" cy="411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noFill/>
          <a:ln w="1047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pic>
        <p:nvPicPr>
          <p:cNvPr id="2050" name="Picture 2" descr="http://kino-slovo.ru/Images/Proek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066800"/>
            <a:ext cx="4038599" cy="40386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5181600" y="1600200"/>
            <a:ext cx="3505200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Образовательный проект «Берега»</a:t>
            </a:r>
          </a:p>
          <a:p>
            <a:pPr algn="ctr"/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Фильмы для внеурочной деятельности по предметам гуманитарного цикла</a:t>
            </a:r>
          </a:p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endParaRPr lang="ru-RU" b="1" dirty="0" smtClean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358</Words>
  <Application>Microsoft Office PowerPoint</Application>
  <PresentationFormat>Экран (4:3)</PresentationFormat>
  <Paragraphs>88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Слайд 1</vt:lpstr>
      <vt:lpstr>Слайд 2</vt:lpstr>
      <vt:lpstr>«Все хорошее рождается  не от хорошей жизни»</vt:lpstr>
      <vt:lpstr>«Принцип сочувствия»</vt:lpstr>
      <vt:lpstr>Этапы работы над киноресурсом</vt:lpstr>
      <vt:lpstr>Русский язык</vt:lpstr>
      <vt:lpstr>Результаты ГИА - 9</vt:lpstr>
      <vt:lpstr>Литература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87</cp:revision>
  <dcterms:created xsi:type="dcterms:W3CDTF">2016-11-25T16:28:45Z</dcterms:created>
  <dcterms:modified xsi:type="dcterms:W3CDTF">2017-02-20T15:39:37Z</dcterms:modified>
</cp:coreProperties>
</file>