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6" r:id="rId3"/>
    <p:sldId id="258" r:id="rId4"/>
    <p:sldId id="265" r:id="rId5"/>
    <p:sldId id="259" r:id="rId6"/>
    <p:sldId id="262" r:id="rId7"/>
    <p:sldId id="263" r:id="rId8"/>
    <p:sldId id="267" r:id="rId9"/>
    <p:sldId id="264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98" d="100"/>
          <a:sy n="98" d="100"/>
        </p:scale>
        <p:origin x="-354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519B1C2-AA5A-42E9-B9F3-20E79E815450}" type="datetimeFigureOut">
              <a:rPr lang="ru-RU"/>
              <a:pPr>
                <a:defRPr/>
              </a:pPr>
              <a:t>10.05.2017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4D55E65-DA9D-482E-B2F8-52D949F9D6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2EE7591-656B-4D34-A13A-0186A3D9DDB8}" type="datetimeFigureOut">
              <a:rPr lang="ru-RU"/>
              <a:pPr>
                <a:defRPr/>
              </a:pPr>
              <a:t>10.05.2017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0D9D19EA-0E7D-4065-96FE-6F31D004EE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65865521-B143-4964-B4E2-843BF26EA68A}" type="datetimeFigureOut">
              <a:rPr lang="ru-RU"/>
              <a:pPr>
                <a:defRPr/>
              </a:pPr>
              <a:t>10.05.2017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7702FCE-7B59-4067-9C5C-3281D2C740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C0762EA-8491-4CFA-944C-04E1865077A8}" type="datetimeFigureOut">
              <a:rPr lang="ru-RU"/>
              <a:pPr>
                <a:defRPr/>
              </a:pPr>
              <a:t>10.05.2017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92A4390-CBF8-4B4D-A396-DDA10B7811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E4304EE-F227-4479-B637-DEF397955318}" type="datetimeFigureOut">
              <a:rPr lang="ru-RU"/>
              <a:pPr>
                <a:defRPr/>
              </a:pPr>
              <a:t>10.05.2017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8BF6D77-2066-4CF0-A530-08F9052C01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051B345-B2AD-4A79-99DD-CA52ABBAC499}" type="datetimeFigureOut">
              <a:rPr lang="ru-RU"/>
              <a:pPr>
                <a:defRPr/>
              </a:pPr>
              <a:t>10.05.2017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2851852-382C-458B-9535-4E8F44410B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99F65FA-132B-4968-976F-3C792A54A4D9}" type="datetimeFigureOut">
              <a:rPr lang="ru-RU"/>
              <a:pPr>
                <a:defRPr/>
              </a:pPr>
              <a:t>10.05.2017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939587C-2B7B-4257-BE4E-E77FC44527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0CD7320B-A916-4515-BD2F-242B995ECBBF}" type="datetimeFigureOut">
              <a:rPr lang="ru-RU"/>
              <a:pPr>
                <a:defRPr/>
              </a:pPr>
              <a:t>10.05.2017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807A10D-A33A-434B-9411-121769087B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B395E75-FEAC-4369-A6E5-9D529DAAEE7B}" type="datetimeFigureOut">
              <a:rPr lang="ru-RU"/>
              <a:pPr>
                <a:defRPr/>
              </a:pPr>
              <a:t>10.05.2017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07FC6EB-E203-4050-B165-A76F7C9AC5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1C3BEF34-71D8-4BA0-9921-2804AD0ACD59}" type="datetimeFigureOut">
              <a:rPr lang="ru-RU"/>
              <a:pPr>
                <a:defRPr/>
              </a:pPr>
              <a:t>10.05.2017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15C53C64-6EAF-48BC-876F-A45B16B329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58173FA-CDEA-47E4-9BB1-03C08B10568F}" type="datetimeFigureOut">
              <a:rPr lang="ru-RU"/>
              <a:pPr>
                <a:defRPr/>
              </a:pPr>
              <a:t>10.05.2017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208621D-1789-4F3F-9E3E-31B9474FAD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Прямоугольник 85"/>
          <p:cNvSpPr/>
          <p:nvPr/>
        </p:nvSpPr>
        <p:spPr>
          <a:xfrm>
            <a:off x="714375" y="285750"/>
            <a:ext cx="8215313" cy="63579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6642100"/>
            <a:ext cx="1500188" cy="2159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00" dirty="0">
                <a:solidFill>
                  <a:schemeClr val="accent5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© Фокина Лидия Петровна </a:t>
            </a:r>
          </a:p>
        </p:txBody>
      </p:sp>
      <p:grpSp>
        <p:nvGrpSpPr>
          <p:cNvPr id="1028" name="Группа 7"/>
          <p:cNvGrpSpPr>
            <a:grpSpLocks/>
          </p:cNvGrpSpPr>
          <p:nvPr/>
        </p:nvGrpSpPr>
        <p:grpSpPr bwMode="auto">
          <a:xfrm rot="10800000">
            <a:off x="357188" y="6146800"/>
            <a:ext cx="820737" cy="250825"/>
            <a:chOff x="2714612" y="1428736"/>
            <a:chExt cx="2857520" cy="785818"/>
          </a:xfrm>
        </p:grpSpPr>
        <p:sp>
          <p:nvSpPr>
            <p:cNvPr id="9" name="Овал 8"/>
            <p:cNvSpPr/>
            <p:nvPr/>
          </p:nvSpPr>
          <p:spPr>
            <a:xfrm>
              <a:off x="4786314" y="1428736"/>
              <a:ext cx="785818" cy="785818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0" name="Овал 9"/>
            <p:cNvSpPr/>
            <p:nvPr/>
          </p:nvSpPr>
          <p:spPr>
            <a:xfrm>
              <a:off x="2714612" y="1428736"/>
              <a:ext cx="785818" cy="785818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1" name="Овал 10"/>
            <p:cNvSpPr/>
            <p:nvPr/>
          </p:nvSpPr>
          <p:spPr>
            <a:xfrm>
              <a:off x="4929190" y="1571612"/>
              <a:ext cx="500066" cy="50006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5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2" name="Овал 11"/>
            <p:cNvSpPr/>
            <p:nvPr/>
          </p:nvSpPr>
          <p:spPr>
            <a:xfrm>
              <a:off x="2857488" y="1571612"/>
              <a:ext cx="500066" cy="50006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5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3" name="Скругленный прямоугольник 12"/>
            <p:cNvSpPr/>
            <p:nvPr/>
          </p:nvSpPr>
          <p:spPr>
            <a:xfrm>
              <a:off x="3071802" y="1571612"/>
              <a:ext cx="2143140" cy="500066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softEdge rad="63500"/>
            </a:effectLst>
            <a:scene3d>
              <a:camera prst="perspectiveFront"/>
              <a:lightRig rig="balanced" dir="t">
                <a:rot lat="0" lon="0" rev="8700000"/>
              </a:lightRig>
            </a:scene3d>
            <a:sp3d>
              <a:bevelT w="190500" h="38100" prst="divot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1029" name="Группа 13"/>
          <p:cNvGrpSpPr>
            <a:grpSpLocks/>
          </p:cNvGrpSpPr>
          <p:nvPr/>
        </p:nvGrpSpPr>
        <p:grpSpPr bwMode="auto">
          <a:xfrm rot="10800000">
            <a:off x="357188" y="5435600"/>
            <a:ext cx="820737" cy="250825"/>
            <a:chOff x="2714612" y="1428736"/>
            <a:chExt cx="2857520" cy="785818"/>
          </a:xfrm>
        </p:grpSpPr>
        <p:sp>
          <p:nvSpPr>
            <p:cNvPr id="15" name="Овал 14"/>
            <p:cNvSpPr/>
            <p:nvPr/>
          </p:nvSpPr>
          <p:spPr>
            <a:xfrm>
              <a:off x="4786314" y="1428736"/>
              <a:ext cx="785818" cy="785818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6" name="Овал 15"/>
            <p:cNvSpPr/>
            <p:nvPr/>
          </p:nvSpPr>
          <p:spPr>
            <a:xfrm>
              <a:off x="2714612" y="1428736"/>
              <a:ext cx="785818" cy="785818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7" name="Овал 16"/>
            <p:cNvSpPr/>
            <p:nvPr/>
          </p:nvSpPr>
          <p:spPr>
            <a:xfrm>
              <a:off x="4929190" y="1571612"/>
              <a:ext cx="500066" cy="50006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5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8" name="Овал 17"/>
            <p:cNvSpPr/>
            <p:nvPr/>
          </p:nvSpPr>
          <p:spPr>
            <a:xfrm>
              <a:off x="2857488" y="1571612"/>
              <a:ext cx="500066" cy="50006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5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9" name="Скругленный прямоугольник 18"/>
            <p:cNvSpPr/>
            <p:nvPr/>
          </p:nvSpPr>
          <p:spPr>
            <a:xfrm>
              <a:off x="3071802" y="1571612"/>
              <a:ext cx="2143140" cy="500066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softEdge rad="63500"/>
            </a:effectLst>
            <a:scene3d>
              <a:camera prst="perspectiveFront"/>
              <a:lightRig rig="balanced" dir="t">
                <a:rot lat="0" lon="0" rev="8700000"/>
              </a:lightRig>
            </a:scene3d>
            <a:sp3d>
              <a:bevelT w="190500" h="38100" prst="divot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1030" name="Группа 86"/>
          <p:cNvGrpSpPr>
            <a:grpSpLocks/>
          </p:cNvGrpSpPr>
          <p:nvPr/>
        </p:nvGrpSpPr>
        <p:grpSpPr bwMode="auto">
          <a:xfrm rot="10800000">
            <a:off x="357188" y="4725988"/>
            <a:ext cx="820737" cy="249237"/>
            <a:chOff x="2714612" y="1428736"/>
            <a:chExt cx="2857520" cy="785818"/>
          </a:xfrm>
        </p:grpSpPr>
        <p:sp>
          <p:nvSpPr>
            <p:cNvPr id="88" name="Овал 87"/>
            <p:cNvSpPr/>
            <p:nvPr/>
          </p:nvSpPr>
          <p:spPr>
            <a:xfrm>
              <a:off x="4786314" y="1428736"/>
              <a:ext cx="785818" cy="785818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89" name="Овал 88"/>
            <p:cNvSpPr/>
            <p:nvPr/>
          </p:nvSpPr>
          <p:spPr>
            <a:xfrm>
              <a:off x="2714612" y="1428736"/>
              <a:ext cx="785818" cy="785818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90" name="Овал 89"/>
            <p:cNvSpPr/>
            <p:nvPr/>
          </p:nvSpPr>
          <p:spPr>
            <a:xfrm>
              <a:off x="4929190" y="1571612"/>
              <a:ext cx="500066" cy="50006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5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91" name="Овал 90"/>
            <p:cNvSpPr/>
            <p:nvPr/>
          </p:nvSpPr>
          <p:spPr>
            <a:xfrm>
              <a:off x="2857488" y="1571612"/>
              <a:ext cx="500066" cy="50006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5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92" name="Скругленный прямоугольник 91"/>
            <p:cNvSpPr/>
            <p:nvPr/>
          </p:nvSpPr>
          <p:spPr>
            <a:xfrm>
              <a:off x="3071802" y="1571612"/>
              <a:ext cx="2143140" cy="500066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softEdge rad="63500"/>
            </a:effectLst>
            <a:scene3d>
              <a:camera prst="perspectiveFront"/>
              <a:lightRig rig="balanced" dir="t">
                <a:rot lat="0" lon="0" rev="8700000"/>
              </a:lightRig>
            </a:scene3d>
            <a:sp3d>
              <a:bevelT w="190500" h="38100" prst="divot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1031" name="Группа 92"/>
          <p:cNvGrpSpPr>
            <a:grpSpLocks/>
          </p:cNvGrpSpPr>
          <p:nvPr/>
        </p:nvGrpSpPr>
        <p:grpSpPr bwMode="auto">
          <a:xfrm rot="10800000">
            <a:off x="357188" y="4014788"/>
            <a:ext cx="820737" cy="249237"/>
            <a:chOff x="2714612" y="1428736"/>
            <a:chExt cx="2857520" cy="785818"/>
          </a:xfrm>
        </p:grpSpPr>
        <p:sp>
          <p:nvSpPr>
            <p:cNvPr id="94" name="Овал 93"/>
            <p:cNvSpPr/>
            <p:nvPr/>
          </p:nvSpPr>
          <p:spPr>
            <a:xfrm>
              <a:off x="4786314" y="1428736"/>
              <a:ext cx="785818" cy="785818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95" name="Овал 94"/>
            <p:cNvSpPr/>
            <p:nvPr/>
          </p:nvSpPr>
          <p:spPr>
            <a:xfrm>
              <a:off x="2714612" y="1428736"/>
              <a:ext cx="785818" cy="785818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96" name="Овал 95"/>
            <p:cNvSpPr/>
            <p:nvPr/>
          </p:nvSpPr>
          <p:spPr>
            <a:xfrm>
              <a:off x="4929190" y="1571612"/>
              <a:ext cx="500066" cy="50006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5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97" name="Овал 96"/>
            <p:cNvSpPr/>
            <p:nvPr/>
          </p:nvSpPr>
          <p:spPr>
            <a:xfrm>
              <a:off x="2857488" y="1571612"/>
              <a:ext cx="500066" cy="50006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5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98" name="Скругленный прямоугольник 97"/>
            <p:cNvSpPr/>
            <p:nvPr/>
          </p:nvSpPr>
          <p:spPr>
            <a:xfrm>
              <a:off x="3071802" y="1571612"/>
              <a:ext cx="2143140" cy="500066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softEdge rad="63500"/>
            </a:effectLst>
            <a:scene3d>
              <a:camera prst="perspectiveFront"/>
              <a:lightRig rig="balanced" dir="t">
                <a:rot lat="0" lon="0" rev="8700000"/>
              </a:lightRig>
            </a:scene3d>
            <a:sp3d>
              <a:bevelT w="190500" h="38100" prst="divot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1032" name="Группа 98"/>
          <p:cNvGrpSpPr>
            <a:grpSpLocks/>
          </p:cNvGrpSpPr>
          <p:nvPr/>
        </p:nvGrpSpPr>
        <p:grpSpPr bwMode="auto">
          <a:xfrm rot="10800000">
            <a:off x="357188" y="3303588"/>
            <a:ext cx="820737" cy="250825"/>
            <a:chOff x="2714612" y="1428736"/>
            <a:chExt cx="2857520" cy="785818"/>
          </a:xfrm>
        </p:grpSpPr>
        <p:sp>
          <p:nvSpPr>
            <p:cNvPr id="100" name="Овал 99"/>
            <p:cNvSpPr/>
            <p:nvPr/>
          </p:nvSpPr>
          <p:spPr>
            <a:xfrm>
              <a:off x="4786314" y="1428736"/>
              <a:ext cx="785818" cy="785818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01" name="Овал 100"/>
            <p:cNvSpPr/>
            <p:nvPr/>
          </p:nvSpPr>
          <p:spPr>
            <a:xfrm>
              <a:off x="2714612" y="1428736"/>
              <a:ext cx="785818" cy="785818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02" name="Овал 101"/>
            <p:cNvSpPr/>
            <p:nvPr/>
          </p:nvSpPr>
          <p:spPr>
            <a:xfrm>
              <a:off x="4929190" y="1571612"/>
              <a:ext cx="500066" cy="50006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5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03" name="Овал 102"/>
            <p:cNvSpPr/>
            <p:nvPr/>
          </p:nvSpPr>
          <p:spPr>
            <a:xfrm>
              <a:off x="2857488" y="1571612"/>
              <a:ext cx="500066" cy="50006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5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04" name="Скругленный прямоугольник 103"/>
            <p:cNvSpPr/>
            <p:nvPr/>
          </p:nvSpPr>
          <p:spPr>
            <a:xfrm>
              <a:off x="3071802" y="1571612"/>
              <a:ext cx="2143140" cy="500066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softEdge rad="63500"/>
            </a:effectLst>
            <a:scene3d>
              <a:camera prst="perspectiveFront"/>
              <a:lightRig rig="balanced" dir="t">
                <a:rot lat="0" lon="0" rev="8700000"/>
              </a:lightRig>
            </a:scene3d>
            <a:sp3d>
              <a:bevelT w="190500" h="38100" prst="divot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1033" name="Группа 104"/>
          <p:cNvGrpSpPr>
            <a:grpSpLocks/>
          </p:cNvGrpSpPr>
          <p:nvPr/>
        </p:nvGrpSpPr>
        <p:grpSpPr bwMode="auto">
          <a:xfrm rot="10800000">
            <a:off x="357188" y="2592388"/>
            <a:ext cx="820737" cy="250825"/>
            <a:chOff x="2714612" y="1428736"/>
            <a:chExt cx="2857520" cy="785818"/>
          </a:xfrm>
        </p:grpSpPr>
        <p:sp>
          <p:nvSpPr>
            <p:cNvPr id="106" name="Овал 105"/>
            <p:cNvSpPr/>
            <p:nvPr/>
          </p:nvSpPr>
          <p:spPr>
            <a:xfrm>
              <a:off x="4786314" y="1428736"/>
              <a:ext cx="785818" cy="785818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07" name="Овал 106"/>
            <p:cNvSpPr/>
            <p:nvPr/>
          </p:nvSpPr>
          <p:spPr>
            <a:xfrm>
              <a:off x="2714612" y="1428736"/>
              <a:ext cx="785818" cy="785818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08" name="Овал 107"/>
            <p:cNvSpPr/>
            <p:nvPr/>
          </p:nvSpPr>
          <p:spPr>
            <a:xfrm>
              <a:off x="4929190" y="1571612"/>
              <a:ext cx="500066" cy="50006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5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09" name="Овал 108"/>
            <p:cNvSpPr/>
            <p:nvPr/>
          </p:nvSpPr>
          <p:spPr>
            <a:xfrm>
              <a:off x="2857488" y="1571612"/>
              <a:ext cx="500066" cy="50006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5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10" name="Скругленный прямоугольник 109"/>
            <p:cNvSpPr/>
            <p:nvPr/>
          </p:nvSpPr>
          <p:spPr>
            <a:xfrm>
              <a:off x="3071802" y="1571612"/>
              <a:ext cx="2143140" cy="500066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softEdge rad="63500"/>
            </a:effectLst>
            <a:scene3d>
              <a:camera prst="perspectiveFront"/>
              <a:lightRig rig="balanced" dir="t">
                <a:rot lat="0" lon="0" rev="8700000"/>
              </a:lightRig>
            </a:scene3d>
            <a:sp3d>
              <a:bevelT w="190500" h="38100" prst="divot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1034" name="Группа 110"/>
          <p:cNvGrpSpPr>
            <a:grpSpLocks/>
          </p:cNvGrpSpPr>
          <p:nvPr/>
        </p:nvGrpSpPr>
        <p:grpSpPr bwMode="auto">
          <a:xfrm rot="10800000">
            <a:off x="357188" y="1882775"/>
            <a:ext cx="820737" cy="249238"/>
            <a:chOff x="2714612" y="1428736"/>
            <a:chExt cx="2857520" cy="785818"/>
          </a:xfrm>
        </p:grpSpPr>
        <p:sp>
          <p:nvSpPr>
            <p:cNvPr id="112" name="Овал 111"/>
            <p:cNvSpPr/>
            <p:nvPr/>
          </p:nvSpPr>
          <p:spPr>
            <a:xfrm>
              <a:off x="4786314" y="1428736"/>
              <a:ext cx="785818" cy="785818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13" name="Овал 112"/>
            <p:cNvSpPr/>
            <p:nvPr/>
          </p:nvSpPr>
          <p:spPr>
            <a:xfrm>
              <a:off x="2714612" y="1428736"/>
              <a:ext cx="785818" cy="785818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14" name="Овал 113"/>
            <p:cNvSpPr/>
            <p:nvPr/>
          </p:nvSpPr>
          <p:spPr>
            <a:xfrm>
              <a:off x="4929190" y="1571612"/>
              <a:ext cx="500066" cy="50006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5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15" name="Овал 114"/>
            <p:cNvSpPr/>
            <p:nvPr/>
          </p:nvSpPr>
          <p:spPr>
            <a:xfrm>
              <a:off x="2857488" y="1571612"/>
              <a:ext cx="500066" cy="50006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5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16" name="Скругленный прямоугольник 115"/>
            <p:cNvSpPr/>
            <p:nvPr/>
          </p:nvSpPr>
          <p:spPr>
            <a:xfrm>
              <a:off x="3071802" y="1571612"/>
              <a:ext cx="2143140" cy="500066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softEdge rad="63500"/>
            </a:effectLst>
            <a:scene3d>
              <a:camera prst="perspectiveFront"/>
              <a:lightRig rig="balanced" dir="t">
                <a:rot lat="0" lon="0" rev="8700000"/>
              </a:lightRig>
            </a:scene3d>
            <a:sp3d>
              <a:bevelT w="190500" h="38100" prst="divot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1035" name="Группа 116"/>
          <p:cNvGrpSpPr>
            <a:grpSpLocks/>
          </p:cNvGrpSpPr>
          <p:nvPr/>
        </p:nvGrpSpPr>
        <p:grpSpPr bwMode="auto">
          <a:xfrm rot="10800000">
            <a:off x="357188" y="1171575"/>
            <a:ext cx="820737" cy="249238"/>
            <a:chOff x="2714612" y="1428736"/>
            <a:chExt cx="2857520" cy="785818"/>
          </a:xfrm>
        </p:grpSpPr>
        <p:sp>
          <p:nvSpPr>
            <p:cNvPr id="118" name="Овал 117"/>
            <p:cNvSpPr/>
            <p:nvPr/>
          </p:nvSpPr>
          <p:spPr>
            <a:xfrm>
              <a:off x="4786314" y="1428736"/>
              <a:ext cx="785818" cy="785818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19" name="Овал 118"/>
            <p:cNvSpPr/>
            <p:nvPr/>
          </p:nvSpPr>
          <p:spPr>
            <a:xfrm>
              <a:off x="2714612" y="1428736"/>
              <a:ext cx="785818" cy="785818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20" name="Овал 119"/>
            <p:cNvSpPr/>
            <p:nvPr/>
          </p:nvSpPr>
          <p:spPr>
            <a:xfrm>
              <a:off x="4929190" y="1571612"/>
              <a:ext cx="500066" cy="50006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5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21" name="Овал 120"/>
            <p:cNvSpPr/>
            <p:nvPr/>
          </p:nvSpPr>
          <p:spPr>
            <a:xfrm>
              <a:off x="2857488" y="1571612"/>
              <a:ext cx="500066" cy="50006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5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22" name="Скругленный прямоугольник 121"/>
            <p:cNvSpPr/>
            <p:nvPr/>
          </p:nvSpPr>
          <p:spPr>
            <a:xfrm>
              <a:off x="3071802" y="1571612"/>
              <a:ext cx="2143140" cy="500066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softEdge rad="63500"/>
            </a:effectLst>
            <a:scene3d>
              <a:camera prst="perspectiveFront"/>
              <a:lightRig rig="balanced" dir="t">
                <a:rot lat="0" lon="0" rev="8700000"/>
              </a:lightRig>
            </a:scene3d>
            <a:sp3d>
              <a:bevelT w="190500" h="38100" prst="divot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1036" name="Группа 122"/>
          <p:cNvGrpSpPr>
            <a:grpSpLocks/>
          </p:cNvGrpSpPr>
          <p:nvPr/>
        </p:nvGrpSpPr>
        <p:grpSpPr bwMode="auto">
          <a:xfrm rot="10800000">
            <a:off x="357188" y="460375"/>
            <a:ext cx="820737" cy="250825"/>
            <a:chOff x="2714612" y="1428736"/>
            <a:chExt cx="2857520" cy="785818"/>
          </a:xfrm>
        </p:grpSpPr>
        <p:sp>
          <p:nvSpPr>
            <p:cNvPr id="124" name="Овал 123"/>
            <p:cNvSpPr/>
            <p:nvPr/>
          </p:nvSpPr>
          <p:spPr>
            <a:xfrm>
              <a:off x="4786314" y="1428736"/>
              <a:ext cx="785818" cy="785818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25" name="Овал 124"/>
            <p:cNvSpPr/>
            <p:nvPr/>
          </p:nvSpPr>
          <p:spPr>
            <a:xfrm>
              <a:off x="2714612" y="1428736"/>
              <a:ext cx="785818" cy="785818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26" name="Овал 125"/>
            <p:cNvSpPr/>
            <p:nvPr/>
          </p:nvSpPr>
          <p:spPr>
            <a:xfrm>
              <a:off x="4929190" y="1571612"/>
              <a:ext cx="500066" cy="50006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5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27" name="Овал 126"/>
            <p:cNvSpPr/>
            <p:nvPr/>
          </p:nvSpPr>
          <p:spPr>
            <a:xfrm>
              <a:off x="2857488" y="1571612"/>
              <a:ext cx="500066" cy="50006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5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28" name="Скругленный прямоугольник 127"/>
            <p:cNvSpPr/>
            <p:nvPr/>
          </p:nvSpPr>
          <p:spPr>
            <a:xfrm>
              <a:off x="3071802" y="1571612"/>
              <a:ext cx="2143140" cy="500066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softEdge rad="63500"/>
            </a:effectLst>
            <a:scene3d>
              <a:camera prst="perspectiveFront"/>
              <a:lightRig rig="balanced" dir="t">
                <a:rot lat="0" lon="0" rev="8700000"/>
              </a:lightRig>
            </a:scene3d>
            <a:sp3d>
              <a:bevelT w="190500" h="38100" prst="divot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7" Type="http://schemas.openxmlformats.org/officeDocument/2006/relationships/image" Target="../media/image15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786182" y="2357430"/>
            <a:ext cx="4929222" cy="24622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solidFill>
                  <a:schemeClr val="accent5">
                    <a:lumMod val="50000"/>
                  </a:schemeClr>
                </a:solidFill>
                <a:latin typeface="Georgia" pitchFamily="18" charset="0"/>
                <a:cs typeface="+mn-cs"/>
              </a:rPr>
              <a:t>Воеводина Ирина Александровна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000" b="1" dirty="0">
              <a:solidFill>
                <a:schemeClr val="accent5">
                  <a:lumMod val="50000"/>
                </a:schemeClr>
              </a:solidFill>
              <a:latin typeface="Georgia" pitchFamily="18" charset="0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latin typeface="Georgia" pitchFamily="18" charset="0"/>
                <a:cs typeface="+mn-cs"/>
              </a:rPr>
              <a:t>педагог-психолог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latin typeface="Georgia" pitchFamily="18" charset="0"/>
                <a:cs typeface="+mn-cs"/>
              </a:rPr>
              <a:t>МДОУ № 42 «Родничок» ЯМР</a:t>
            </a:r>
            <a:endParaRPr lang="ru-RU" sz="2400" b="1" dirty="0">
              <a:solidFill>
                <a:schemeClr val="accent5">
                  <a:lumMod val="50000"/>
                </a:schemeClr>
              </a:solidFill>
              <a:latin typeface="Georgia" pitchFamily="18" charset="0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29125" y="6143625"/>
            <a:ext cx="982663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Georgia" pitchFamily="18" charset="0"/>
                <a:cs typeface="+mn-cs"/>
              </a:rPr>
              <a:t>2017 г.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42875" y="6715125"/>
            <a:ext cx="1285875" cy="142875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1214414" y="357166"/>
            <a:ext cx="7715250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Georgia" pitchFamily="18" charset="0"/>
                <a:cs typeface="+mn-cs"/>
              </a:rPr>
              <a:t>Региональный этап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Georgia" pitchFamily="18" charset="0"/>
                <a:cs typeface="+mn-cs"/>
              </a:rPr>
              <a:t>Всероссийского профессионального конкурса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Georgia" pitchFamily="18" charset="0"/>
                <a:cs typeface="+mn-cs"/>
              </a:rPr>
              <a:t>«Воспитатель года России» в 2017 году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  <a:cs typeface="+mn-cs"/>
            </a:endParaRPr>
          </a:p>
        </p:txBody>
      </p:sp>
      <p:pic>
        <p:nvPicPr>
          <p:cNvPr id="1026" name="Рисунок 7" descr="http://www.depedu.yar.ru/competitions/schoolmen/vospitatel/lo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72396" y="357166"/>
            <a:ext cx="1255713" cy="1089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 descr="C:\Users\СерЖ\Desktop\конкурс 17\Воеводина И.А. для ИРО\voevodina portret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14480" y="2143116"/>
            <a:ext cx="1928826" cy="27628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875" y="6715125"/>
            <a:ext cx="1285875" cy="142875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1428750" y="428625"/>
            <a:ext cx="7286625" cy="784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  <a:cs typeface="+mn-cs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chemeClr val="accent5">
                  <a:lumMod val="50000"/>
                </a:schemeClr>
              </a:solidFill>
              <a:latin typeface="Georgia" pitchFamily="18" charset="0"/>
              <a:cs typeface="+mn-cs"/>
            </a:endParaRP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2463800" y="1431925"/>
            <a:ext cx="62849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1357290" y="2500306"/>
            <a:ext cx="7358114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  <a:latin typeface="Georgia" pitchFamily="18" charset="0"/>
                <a:cs typeface="+mn-cs"/>
              </a:rPr>
              <a:t>Система работы педагога-психолога ДОО по развитию творческого потенциала участников образовательного процесса </a:t>
            </a:r>
          </a:p>
          <a:p>
            <a:endParaRPr lang="ru-RU" dirty="0"/>
          </a:p>
        </p:txBody>
      </p:sp>
      <p:pic>
        <p:nvPicPr>
          <p:cNvPr id="10" name="Рисунок 9" descr="g612590.jpg"/>
          <p:cNvPicPr>
            <a:picLocks noChangeAspect="1"/>
          </p:cNvPicPr>
          <p:nvPr/>
        </p:nvPicPr>
        <p:blipFill>
          <a:blip r:embed="rId2"/>
          <a:srcRect t="22388" r="1493"/>
          <a:stretch>
            <a:fillRect/>
          </a:stretch>
        </p:blipFill>
        <p:spPr>
          <a:xfrm>
            <a:off x="4845846" y="4643446"/>
            <a:ext cx="4083871" cy="200026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2857488" y="357166"/>
            <a:ext cx="607223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b="1" i="1" dirty="0" smtClean="0">
                <a:solidFill>
                  <a:schemeClr val="accent5">
                    <a:lumMod val="50000"/>
                  </a:schemeClr>
                </a:solidFill>
                <a:latin typeface="Georgia" pitchFamily="18" charset="0"/>
                <a:cs typeface="+mn-cs"/>
              </a:rPr>
              <a:t>Творчество - способность удивляться и познавать, умение находить решения в нестандартных ситуациях, это нацеленность на открытие нового и способность к глубокому осознанию своего опыта.</a:t>
            </a:r>
          </a:p>
          <a:p>
            <a:pPr algn="r"/>
            <a:r>
              <a:rPr lang="ru-RU" sz="1600" b="1" i="1" dirty="0" smtClean="0">
                <a:solidFill>
                  <a:schemeClr val="accent5">
                    <a:lumMod val="50000"/>
                  </a:schemeClr>
                </a:solidFill>
                <a:latin typeface="Georgia" pitchFamily="18" charset="0"/>
                <a:cs typeface="+mn-cs"/>
              </a:rPr>
              <a:t>Э. Фромм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875" y="6715125"/>
            <a:ext cx="1285875" cy="142875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1285852" y="1071546"/>
            <a:ext cx="750099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200" dirty="0" smtClean="0">
                <a:solidFill>
                  <a:schemeClr val="accent5">
                    <a:lumMod val="50000"/>
                  </a:schemeClr>
                </a:solidFill>
                <a:latin typeface="Georgia" pitchFamily="18" charset="0"/>
              </a:rPr>
              <a:t>Развитие </a:t>
            </a:r>
            <a:r>
              <a:rPr lang="ru-RU" sz="3200" dirty="0" smtClean="0">
                <a:solidFill>
                  <a:schemeClr val="accent5">
                    <a:lumMod val="50000"/>
                  </a:schemeClr>
                </a:solidFill>
                <a:latin typeface="Georgia" pitchFamily="18" charset="0"/>
              </a:rPr>
              <a:t>активной творческой личности способной, самостоятельно принимать нестандартные решения, творчески осваивать и перестраивать новые способы деятельности важное условие ее успешной адаптации в современном мире и одна из основных задач модернизации дошкольного образования. </a:t>
            </a:r>
          </a:p>
          <a:p>
            <a:pPr algn="just"/>
            <a:r>
              <a:rPr lang="ru-RU" sz="3200" dirty="0" smtClean="0">
                <a:solidFill>
                  <a:schemeClr val="accent5">
                    <a:lumMod val="50000"/>
                  </a:schemeClr>
                </a:solidFill>
                <a:latin typeface="Georgia" pitchFamily="18" charset="0"/>
              </a:rPr>
              <a:t>     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286116" y="428604"/>
            <a:ext cx="28280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  <a:latin typeface="Georgia" pitchFamily="18" charset="0"/>
                <a:cs typeface="+mn-cs"/>
              </a:rPr>
              <a:t>Актуальность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875" y="6715125"/>
            <a:ext cx="1285875" cy="142875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6386" name="TextBox 3"/>
          <p:cNvSpPr txBox="1">
            <a:spLocks noChangeArrowheads="1"/>
          </p:cNvSpPr>
          <p:nvPr/>
        </p:nvSpPr>
        <p:spPr bwMode="auto">
          <a:xfrm>
            <a:off x="1571625" y="1143000"/>
            <a:ext cx="72151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>
              <a:latin typeface="Calibri" pitchFamily="34" charset="0"/>
            </a:endParaRPr>
          </a:p>
          <a:p>
            <a:endParaRPr lang="ru-RU">
              <a:latin typeface="Calibri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28728" y="285728"/>
            <a:ext cx="73196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latin typeface="Georgia" pitchFamily="18" charset="0"/>
              </a:rPr>
              <a:t>Методы развития творческого потенциала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57290" y="785794"/>
            <a:ext cx="7429552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Georgia" pitchFamily="18" charset="0"/>
              </a:rPr>
              <a:t> </a:t>
            </a: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Georgia" pitchFamily="18" charset="0"/>
              </a:rPr>
              <a:t>Педагогическая технология Г.С. Альтшуллера – ТРИЗ:</a:t>
            </a:r>
          </a:p>
          <a:p>
            <a:pPr lvl="0">
              <a:buFont typeface="Wingdings" pitchFamily="2" charset="2"/>
              <a:buChar char="ü"/>
            </a:pP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Georgia" pitchFamily="18" charset="0"/>
              </a:rPr>
              <a:t> «мозговой штурм»; </a:t>
            </a:r>
          </a:p>
          <a:p>
            <a:pPr lvl="0">
              <a:buFont typeface="Wingdings" pitchFamily="2" charset="2"/>
              <a:buChar char="ü"/>
            </a:pP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Georgia" pitchFamily="18" charset="0"/>
              </a:rPr>
              <a:t> синектика;</a:t>
            </a:r>
          </a:p>
          <a:p>
            <a:pPr lvl="0">
              <a:buFont typeface="Wingdings" pitchFamily="2" charset="2"/>
              <a:buChar char="ü"/>
            </a:pP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Georgia" pitchFamily="18" charset="0"/>
              </a:rPr>
              <a:t> метод «бином фантазии», </a:t>
            </a:r>
          </a:p>
          <a:p>
            <a:pPr lvl="0">
              <a:buFont typeface="Wingdings" pitchFamily="2" charset="2"/>
              <a:buChar char="ü"/>
            </a:pP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Georgia" pitchFamily="18" charset="0"/>
              </a:rPr>
              <a:t> приемы фантазирования;</a:t>
            </a:r>
          </a:p>
          <a:p>
            <a:pPr lvl="0">
              <a:buFont typeface="Wingdings" pitchFamily="2" charset="2"/>
              <a:buChar char="ü"/>
            </a:pP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Georgia" pitchFamily="18" charset="0"/>
              </a:rPr>
              <a:t> морфологический анализ и т.д.</a:t>
            </a:r>
          </a:p>
          <a:p>
            <a:pPr>
              <a:buFont typeface="Wingdings" pitchFamily="2" charset="2"/>
              <a:buChar char="Ø"/>
            </a:pP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Georgia" pitchFamily="18" charset="0"/>
              </a:rPr>
              <a:t> Арт-терапевтические методы:</a:t>
            </a:r>
          </a:p>
          <a:p>
            <a:pPr lvl="0">
              <a:buFont typeface="Wingdings" pitchFamily="2" charset="2"/>
              <a:buChar char="ü"/>
            </a:pP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Georgia" pitchFamily="18" charset="0"/>
              </a:rPr>
              <a:t> сказкотерапия;</a:t>
            </a:r>
          </a:p>
          <a:p>
            <a:pPr lvl="0">
              <a:buFont typeface="Wingdings" pitchFamily="2" charset="2"/>
              <a:buChar char="ü"/>
            </a:pP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Georgia" pitchFamily="18" charset="0"/>
              </a:rPr>
              <a:t> бумагопластика;</a:t>
            </a:r>
          </a:p>
          <a:p>
            <a:pPr lvl="0">
              <a:buFont typeface="Wingdings" pitchFamily="2" charset="2"/>
              <a:buChar char="ü"/>
            </a:pP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Georgia" pitchFamily="18" charset="0"/>
              </a:rPr>
              <a:t> нетрадиционные изобразительные техники и т.д.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Georgia" pitchFamily="18" charset="0"/>
              </a:rPr>
              <a:t> </a:t>
            </a: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Georgia" pitchFamily="18" charset="0"/>
              </a:rPr>
              <a:t>Настольные игры:</a:t>
            </a:r>
          </a:p>
          <a:p>
            <a:pPr lvl="0">
              <a:buFont typeface="Wingdings" pitchFamily="2" charset="2"/>
              <a:buChar char="ü"/>
            </a:pP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Georgia" pitchFamily="18" charset="0"/>
              </a:rPr>
              <a:t> «Суперактивити»;</a:t>
            </a:r>
          </a:p>
          <a:p>
            <a:pPr lvl="0">
              <a:buFont typeface="Wingdings" pitchFamily="2" charset="2"/>
              <a:buChar char="ü"/>
            </a:pP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Georgia" pitchFamily="18" charset="0"/>
              </a:rPr>
              <a:t> «Нарисуй и угадай для малышей» ;</a:t>
            </a:r>
          </a:p>
          <a:p>
            <a:pPr lvl="0">
              <a:buFont typeface="Wingdings" pitchFamily="2" charset="2"/>
              <a:buChar char="ü"/>
            </a:pP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Georgia" pitchFamily="18" charset="0"/>
              </a:rPr>
              <a:t> «Пакля-Рвакля»;</a:t>
            </a:r>
          </a:p>
          <a:p>
            <a:pPr lvl="0">
              <a:buFont typeface="Wingdings" pitchFamily="2" charset="2"/>
              <a:buChar char="ü"/>
            </a:pP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Georgia" pitchFamily="18" charset="0"/>
              </a:rPr>
              <a:t> «Мягкий знак»;</a:t>
            </a:r>
          </a:p>
          <a:p>
            <a:pPr lvl="0">
              <a:buFont typeface="Wingdings" pitchFamily="2" charset="2"/>
              <a:buChar char="ü"/>
            </a:pP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Georgia" pitchFamily="18" charset="0"/>
              </a:rPr>
              <a:t> «Головоноги»;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Georgia" pitchFamily="18" charset="0"/>
              </a:rPr>
              <a:t> «Story cubes» 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Georgia" pitchFamily="18" charset="0"/>
              </a:rPr>
              <a:t>и т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Georgia" pitchFamily="18" charset="0"/>
              </a:rPr>
              <a:t>.</a:t>
            </a:r>
            <a:r>
              <a:rPr lang="ru-RU" dirty="0" err="1" smtClean="0">
                <a:solidFill>
                  <a:schemeClr val="accent5">
                    <a:lumMod val="50000"/>
                  </a:schemeClr>
                </a:solidFill>
                <a:latin typeface="Georgia" pitchFamily="18" charset="0"/>
              </a:rPr>
              <a:t>д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Georgia" pitchFamily="18" charset="0"/>
              </a:rPr>
              <a:t>.</a:t>
            </a:r>
            <a:endParaRPr lang="ru-RU" dirty="0" smtClean="0">
              <a:solidFill>
                <a:schemeClr val="accent5">
                  <a:lumMod val="50000"/>
                </a:schemeClr>
              </a:solidFill>
              <a:latin typeface="Georgia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Georgia" pitchFamily="18" charset="0"/>
              </a:rPr>
              <a:t> Игры и упражнения для развития воображения:</a:t>
            </a:r>
          </a:p>
          <a:p>
            <a:pPr lvl="0">
              <a:buFont typeface="Wingdings" pitchFamily="2" charset="2"/>
              <a:buChar char="ü"/>
            </a:pP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Georgia" pitchFamily="18" charset="0"/>
              </a:rPr>
              <a:t> Дорисовывание фигур;</a:t>
            </a:r>
          </a:p>
          <a:p>
            <a:pPr lvl="0">
              <a:buFont typeface="Wingdings" pitchFamily="2" charset="2"/>
              <a:buChar char="ü"/>
            </a:pP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Georgia" pitchFamily="18" charset="0"/>
              </a:rPr>
              <a:t> Крокодил (Пантомимы);</a:t>
            </a:r>
          </a:p>
          <a:p>
            <a:pPr lvl="0">
              <a:buFont typeface="Wingdings" pitchFamily="2" charset="2"/>
              <a:buChar char="ü"/>
            </a:pP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Georgia" pitchFamily="18" charset="0"/>
              </a:rPr>
              <a:t> Необычное использование  и т.д.</a:t>
            </a:r>
          </a:p>
          <a:p>
            <a:endParaRPr lang="ru-RU" dirty="0"/>
          </a:p>
        </p:txBody>
      </p:sp>
      <p:pic>
        <p:nvPicPr>
          <p:cNvPr id="18434" name="Picture 2" descr="J:\для мастер-класса\Drawbaby_800x500.jpg"/>
          <p:cNvPicPr>
            <a:picLocks noChangeAspect="1" noChangeArrowheads="1"/>
          </p:cNvPicPr>
          <p:nvPr/>
        </p:nvPicPr>
        <p:blipFill>
          <a:blip r:embed="rId2" cstate="print"/>
          <a:srcRect l="10238" r="11271"/>
          <a:stretch>
            <a:fillRect/>
          </a:stretch>
        </p:blipFill>
        <p:spPr bwMode="auto">
          <a:xfrm>
            <a:off x="7143768" y="2214554"/>
            <a:ext cx="1643074" cy="1309690"/>
          </a:xfrm>
          <a:prstGeom prst="rect">
            <a:avLst/>
          </a:prstGeom>
          <a:noFill/>
        </p:spPr>
      </p:pic>
      <p:pic>
        <p:nvPicPr>
          <p:cNvPr id="18437" name="Picture 5" descr="J:\для мастер-класса\rory_story_кубики_историй3-500x50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72132" y="1285860"/>
            <a:ext cx="1500198" cy="1500198"/>
          </a:xfrm>
          <a:prstGeom prst="rect">
            <a:avLst/>
          </a:prstGeom>
          <a:noFill/>
        </p:spPr>
      </p:pic>
      <p:pic>
        <p:nvPicPr>
          <p:cNvPr id="18435" name="Picture 3" descr="J:\для мастер-класса\super-aktiviti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43636" y="3786190"/>
            <a:ext cx="2075896" cy="157735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875" y="6715125"/>
            <a:ext cx="1285875" cy="142875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1500166" y="1928802"/>
            <a:ext cx="7143800" cy="3031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hangingPunct="0"/>
            <a:endParaRPr lang="ru-RU" sz="2400" b="1" dirty="0" smtClean="0">
              <a:solidFill>
                <a:schemeClr val="accent5">
                  <a:lumMod val="50000"/>
                </a:schemeClr>
              </a:solidFill>
              <a:latin typeface="Georgia" pitchFamily="18" charset="0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algn="ctr" eaLnBrk="0" hangingPunct="0"/>
            <a:r>
              <a:rPr lang="ru-RU" sz="3800" b="1" dirty="0" smtClean="0">
                <a:solidFill>
                  <a:schemeClr val="accent5">
                    <a:lumMod val="50000"/>
                  </a:schemeClr>
                </a:solidFill>
                <a:latin typeface="Georgia" pitchFamily="18" charset="0"/>
                <a:cs typeface="+mn-cs"/>
              </a:rPr>
              <a:t>Шесть шляп мышления</a:t>
            </a:r>
          </a:p>
          <a:p>
            <a:pPr algn="ctr" eaLnBrk="0" hangingPunct="0"/>
            <a:endParaRPr lang="ru-RU" sz="3600" b="1" dirty="0" smtClean="0">
              <a:solidFill>
                <a:schemeClr val="accent5">
                  <a:lumMod val="50000"/>
                </a:schemeClr>
              </a:solidFill>
              <a:latin typeface="Georgia" pitchFamily="18" charset="0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3600" b="1" dirty="0" smtClean="0">
              <a:solidFill>
                <a:schemeClr val="accent5">
                  <a:lumMod val="50000"/>
                </a:schemeClr>
              </a:solidFill>
              <a:latin typeface="Georgia" pitchFamily="18" charset="0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3600" b="1" dirty="0" smtClean="0">
              <a:solidFill>
                <a:schemeClr val="accent5">
                  <a:lumMod val="50000"/>
                </a:schemeClr>
              </a:solidFill>
              <a:latin typeface="Georgia" pitchFamily="18" charset="0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 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28926" y="3571876"/>
            <a:ext cx="4201440" cy="2827343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3286116" y="500042"/>
            <a:ext cx="5429288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600" b="1" i="1" dirty="0" smtClean="0">
                <a:solidFill>
                  <a:schemeClr val="accent5">
                    <a:lumMod val="50000"/>
                  </a:schemeClr>
                </a:solidFill>
                <a:latin typeface="Georgia" pitchFamily="18" charset="0"/>
                <a:cs typeface="+mn-cs"/>
              </a:rPr>
              <a:t>Без нестандартного мышления и новых концепций движение вперед невозможно.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600" b="1" i="1" dirty="0" smtClean="0">
              <a:solidFill>
                <a:schemeClr val="accent5">
                  <a:lumMod val="50000"/>
                </a:schemeClr>
              </a:solidFill>
              <a:latin typeface="Georgia" pitchFamily="18" charset="0"/>
              <a:cs typeface="+mn-cs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600" i="1" dirty="0" smtClean="0">
                <a:solidFill>
                  <a:schemeClr val="accent5">
                    <a:lumMod val="50000"/>
                  </a:schemeClr>
                </a:solidFill>
                <a:latin typeface="Georgia" pitchFamily="18" charset="0"/>
                <a:cs typeface="+mn-cs"/>
              </a:rPr>
              <a:t>Эдвард де Боно    </a:t>
            </a:r>
            <a:r>
              <a:rPr lang="ru-RU" sz="1600" b="1" i="1" dirty="0" smtClean="0">
                <a:solidFill>
                  <a:schemeClr val="accent5">
                    <a:lumMod val="50000"/>
                  </a:schemeClr>
                </a:solidFill>
                <a:latin typeface="Georgia" pitchFamily="18" charset="0"/>
                <a:cs typeface="+mn-cs"/>
              </a:rPr>
              <a:t>    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 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875" y="6715125"/>
            <a:ext cx="1285875" cy="142875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2"/>
          <a:srcRect r="5063"/>
          <a:stretch>
            <a:fillRect/>
          </a:stretch>
        </p:blipFill>
        <p:spPr bwMode="auto">
          <a:xfrm>
            <a:off x="2571736" y="428604"/>
            <a:ext cx="1857388" cy="28479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Picture 6" descr="popurry_10323bi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00694" y="428604"/>
            <a:ext cx="1928826" cy="285752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1500166" y="3571876"/>
            <a:ext cx="700092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latin typeface="Georgia" pitchFamily="18" charset="0"/>
              </a:rPr>
              <a:t>Эдвард де Боно – крупнейший специалист с мировым именем в области творческого мышления, автор более 6о книг переведенных на 35 языков мира, доктор медицины и психологии, руководитель Центра по изучению мышления Оксфордского университета.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J:\для мастер-класса\bgn-4662-fall-winter-12-13-003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3042" y="3071810"/>
            <a:ext cx="1531669" cy="1143008"/>
          </a:xfrm>
          <a:prstGeom prst="rect">
            <a:avLst/>
          </a:prstGeom>
          <a:noFill/>
        </p:spPr>
      </p:pic>
      <p:pic>
        <p:nvPicPr>
          <p:cNvPr id="2053" name="Picture 5" descr="J:\для мастер-класса\30741.jpg"/>
          <p:cNvPicPr>
            <a:picLocks noChangeAspect="1" noChangeArrowheads="1"/>
          </p:cNvPicPr>
          <p:nvPr/>
        </p:nvPicPr>
        <p:blipFill>
          <a:blip r:embed="rId3"/>
          <a:srcRect t="20339" b="3389"/>
          <a:stretch>
            <a:fillRect/>
          </a:stretch>
        </p:blipFill>
        <p:spPr bwMode="auto">
          <a:xfrm>
            <a:off x="2500298" y="5000636"/>
            <a:ext cx="1404934" cy="1071570"/>
          </a:xfrm>
          <a:prstGeom prst="rect">
            <a:avLst/>
          </a:prstGeom>
          <a:noFill/>
        </p:spPr>
      </p:pic>
      <p:pic>
        <p:nvPicPr>
          <p:cNvPr id="2054" name="Picture 6" descr="J:\для мастер-класса\2c54f68d08ee541eb5047a9b41617e06,0.jpg"/>
          <p:cNvPicPr>
            <a:picLocks noChangeAspect="1" noChangeArrowheads="1"/>
          </p:cNvPicPr>
          <p:nvPr/>
        </p:nvPicPr>
        <p:blipFill>
          <a:blip r:embed="rId4" cstate="print"/>
          <a:srcRect t="12245"/>
          <a:stretch>
            <a:fillRect/>
          </a:stretch>
        </p:blipFill>
        <p:spPr bwMode="auto">
          <a:xfrm>
            <a:off x="5500694" y="5000636"/>
            <a:ext cx="1465314" cy="1285885"/>
          </a:xfrm>
          <a:prstGeom prst="rect">
            <a:avLst/>
          </a:prstGeom>
          <a:noFill/>
        </p:spPr>
      </p:pic>
      <p:pic>
        <p:nvPicPr>
          <p:cNvPr id="2051" name="Picture 3" descr="J:\для мастер-класса\ResistolPageant2XWoolFeltCowboyHatWhite.jpg"/>
          <p:cNvPicPr>
            <a:picLocks noChangeAspect="1" noChangeArrowheads="1"/>
          </p:cNvPicPr>
          <p:nvPr/>
        </p:nvPicPr>
        <p:blipFill>
          <a:blip r:embed="rId5"/>
          <a:srcRect t="11791" b="13536"/>
          <a:stretch>
            <a:fillRect/>
          </a:stretch>
        </p:blipFill>
        <p:spPr bwMode="auto">
          <a:xfrm>
            <a:off x="2500298" y="1285860"/>
            <a:ext cx="1651823" cy="1233472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142875" y="6715125"/>
            <a:ext cx="1285875" cy="142875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4143372" y="3214686"/>
            <a:ext cx="127150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latin typeface="Georgia" pitchFamily="18" charset="0"/>
              </a:rPr>
              <a:t>Шесть</a:t>
            </a:r>
          </a:p>
          <a:p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latin typeface="Georgia" pitchFamily="18" charset="0"/>
              </a:rPr>
              <a:t> шляп </a:t>
            </a:r>
            <a:endParaRPr lang="ru-RU" sz="2400" dirty="0"/>
          </a:p>
        </p:txBody>
      </p:sp>
      <p:sp>
        <p:nvSpPr>
          <p:cNvPr id="5" name="Стрелка вправо 4"/>
          <p:cNvSpPr/>
          <p:nvPr/>
        </p:nvSpPr>
        <p:spPr>
          <a:xfrm rot="17902522">
            <a:off x="4695466" y="2706276"/>
            <a:ext cx="990984" cy="59751"/>
          </a:xfrm>
          <a:prstGeom prst="rightArrow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право 5"/>
          <p:cNvSpPr/>
          <p:nvPr/>
        </p:nvSpPr>
        <p:spPr>
          <a:xfrm rot="13995039">
            <a:off x="3682528" y="2671009"/>
            <a:ext cx="990984" cy="59751"/>
          </a:xfrm>
          <a:prstGeom prst="rightArrow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право 6"/>
          <p:cNvSpPr/>
          <p:nvPr/>
        </p:nvSpPr>
        <p:spPr>
          <a:xfrm rot="10800000">
            <a:off x="3143240" y="3571876"/>
            <a:ext cx="990984" cy="59751"/>
          </a:xfrm>
          <a:prstGeom prst="rightArrow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право 7"/>
          <p:cNvSpPr/>
          <p:nvPr/>
        </p:nvSpPr>
        <p:spPr>
          <a:xfrm rot="7374345">
            <a:off x="3534551" y="4500597"/>
            <a:ext cx="990984" cy="59751"/>
          </a:xfrm>
          <a:prstGeom prst="rightArrow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право 8"/>
          <p:cNvSpPr/>
          <p:nvPr/>
        </p:nvSpPr>
        <p:spPr>
          <a:xfrm rot="3354774">
            <a:off x="5021892" y="4397732"/>
            <a:ext cx="990984" cy="59751"/>
          </a:xfrm>
          <a:prstGeom prst="rightArrow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право 9"/>
          <p:cNvSpPr/>
          <p:nvPr/>
        </p:nvSpPr>
        <p:spPr>
          <a:xfrm rot="21002318">
            <a:off x="5426954" y="3442825"/>
            <a:ext cx="990984" cy="59751"/>
          </a:xfrm>
          <a:prstGeom prst="rightArrow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55" name="Picture 7" descr="J:\для мастер-класса\26052976y67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569090" y="2857496"/>
            <a:ext cx="1503371" cy="928694"/>
          </a:xfrm>
          <a:prstGeom prst="rect">
            <a:avLst/>
          </a:prstGeom>
          <a:noFill/>
        </p:spPr>
      </p:pic>
      <p:pic>
        <p:nvPicPr>
          <p:cNvPr id="2056" name="Picture 8" descr="J:\для мастер-класса\sarı-şapka-seo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214942" y="1285860"/>
            <a:ext cx="1357322" cy="947298"/>
          </a:xfrm>
          <a:prstGeom prst="rect">
            <a:avLst/>
          </a:prstGeom>
          <a:noFill/>
        </p:spPr>
      </p:pic>
      <p:sp>
        <p:nvSpPr>
          <p:cNvPr id="17" name="TextBox 16"/>
          <p:cNvSpPr txBox="1"/>
          <p:nvPr/>
        </p:nvSpPr>
        <p:spPr>
          <a:xfrm>
            <a:off x="5214942" y="642918"/>
            <a:ext cx="17668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Georgia" pitchFamily="18" charset="0"/>
              </a:rPr>
              <a:t>Позитивное </a:t>
            </a:r>
          </a:p>
          <a:p>
            <a:pPr algn="ctr"/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Georgia" pitchFamily="18" charset="0"/>
              </a:rPr>
              <a:t>мышление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571736" y="928670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Georgia" pitchFamily="18" charset="0"/>
              </a:rPr>
              <a:t>Факты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500166" y="2714620"/>
            <a:ext cx="16305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Georgia" pitchFamily="18" charset="0"/>
              </a:rPr>
              <a:t>Обобщение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000232" y="4714884"/>
            <a:ext cx="1611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Georgia" pitchFamily="18" charset="0"/>
              </a:rPr>
              <a:t>Творчество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929322" y="4714884"/>
            <a:ext cx="1178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Georgia" pitchFamily="18" charset="0"/>
              </a:rPr>
              <a:t>Эмоции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572264" y="2214554"/>
            <a:ext cx="19784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Georgia" pitchFamily="18" charset="0"/>
              </a:rPr>
              <a:t>Проблемы,</a:t>
            </a:r>
          </a:p>
          <a:p>
            <a:pPr algn="ctr"/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Georgia" pitchFamily="18" charset="0"/>
              </a:rPr>
              <a:t>противоречия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42875" y="6715125"/>
            <a:ext cx="1285875" cy="142875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357554" y="357166"/>
            <a:ext cx="29289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chemeClr val="accent5">
                    <a:lumMod val="50000"/>
                  </a:schemeClr>
                </a:solidFill>
                <a:latin typeface="Georgia" pitchFamily="18" charset="0"/>
              </a:rPr>
              <a:t>Рефлексия</a:t>
            </a:r>
            <a:endParaRPr lang="ru-RU" sz="3600" dirty="0"/>
          </a:p>
        </p:txBody>
      </p:sp>
      <p:pic>
        <p:nvPicPr>
          <p:cNvPr id="5" name="Picture 5" descr="J:\для мастер-класса\30741.jpg"/>
          <p:cNvPicPr>
            <a:picLocks noChangeAspect="1" noChangeArrowheads="1"/>
          </p:cNvPicPr>
          <p:nvPr/>
        </p:nvPicPr>
        <p:blipFill>
          <a:blip r:embed="rId2"/>
          <a:srcRect t="20339" b="3389"/>
          <a:stretch>
            <a:fillRect/>
          </a:stretch>
        </p:blipFill>
        <p:spPr bwMode="auto">
          <a:xfrm>
            <a:off x="1428728" y="4786322"/>
            <a:ext cx="1928827" cy="1362179"/>
          </a:xfrm>
          <a:prstGeom prst="rect">
            <a:avLst/>
          </a:prstGeom>
          <a:noFill/>
        </p:spPr>
      </p:pic>
      <p:pic>
        <p:nvPicPr>
          <p:cNvPr id="6" name="Picture 8" descr="J:\для мастер-класса\sarı-şapka-seo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00166" y="3143248"/>
            <a:ext cx="1740101" cy="1214446"/>
          </a:xfrm>
          <a:prstGeom prst="rect">
            <a:avLst/>
          </a:prstGeom>
          <a:noFill/>
        </p:spPr>
      </p:pic>
      <p:pic>
        <p:nvPicPr>
          <p:cNvPr id="7" name="Picture 7" descr="J:\для мастер-класса\26052976y67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00166" y="1428736"/>
            <a:ext cx="1734659" cy="1071570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3357554" y="1142984"/>
            <a:ext cx="550072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latin typeface="Georgia" pitchFamily="18" charset="0"/>
              </a:rPr>
              <a:t>   Мастер-класс показался не интересным, использование продемонстрированной технологии - маловероятно.</a:t>
            </a:r>
          </a:p>
        </p:txBody>
      </p:sp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3428992" y="3000372"/>
            <a:ext cx="507209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01613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92100" algn="l"/>
              </a:tabLst>
            </a:pP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latin typeface="Georgia" pitchFamily="18" charset="0"/>
              </a:rPr>
              <a:t>Технология заинтересовала, непременно воспользуетесь ей.</a:t>
            </a:r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3428992" y="4214818"/>
            <a:ext cx="5429288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01613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92100" algn="l"/>
              </a:tabLst>
            </a:pP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latin typeface="Georgia" pitchFamily="18" charset="0"/>
              </a:rPr>
              <a:t>Мастер-класс заинтересовал и заставил задуматься о необходимости изучения и использования современных технологий в образовательном процессе.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875" y="6715125"/>
            <a:ext cx="1285875" cy="142875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3074" name="Picture 2" descr="J:\для мастер-класса\69483_metod-shesti-shlyap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7554" y="2428868"/>
            <a:ext cx="2857520" cy="4041717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2285984" y="1285860"/>
            <a:ext cx="57166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chemeClr val="accent5">
                    <a:lumMod val="50000"/>
                  </a:schemeClr>
                </a:solidFill>
                <a:latin typeface="Georgia" pitchFamily="18" charset="0"/>
                <a:cs typeface="+mn-cs"/>
              </a:rPr>
              <a:t>Спасибо за внимание!</a:t>
            </a:r>
            <a:endParaRPr lang="ru-RU" sz="3600" b="1" dirty="0">
              <a:solidFill>
                <a:schemeClr val="accent5">
                  <a:lumMod val="50000"/>
                </a:schemeClr>
              </a:solidFill>
              <a:latin typeface="Georgia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21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1859B"/>
      </a:hlink>
      <a:folHlink>
        <a:srgbClr val="205867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616</TotalTime>
  <Words>324</Words>
  <Application>Microsoft Office PowerPoint</Application>
  <PresentationFormat>Экран (4:3)</PresentationFormat>
  <Paragraphs>64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СерЖ</cp:lastModifiedBy>
  <cp:revision>75</cp:revision>
  <dcterms:created xsi:type="dcterms:W3CDTF">2014-11-22T17:16:34Z</dcterms:created>
  <dcterms:modified xsi:type="dcterms:W3CDTF">2017-05-10T18:48:13Z</dcterms:modified>
</cp:coreProperties>
</file>