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2" r:id="rId4"/>
    <p:sldId id="258" r:id="rId5"/>
    <p:sldId id="261" r:id="rId6"/>
    <p:sldId id="259" r:id="rId7"/>
    <p:sldId id="260" r:id="rId8"/>
    <p:sldId id="263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544-0D9E-4BD3-B639-C27F67D2CE6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62512-8A28-4412-B3D8-63F700D3A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62512-8A28-4412-B3D8-63F700D3AAE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1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80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4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6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12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09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1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9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9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8A95A-370B-45CA-A8B1-C8AF0E4ABF9A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AA1DC-DEBF-47FD-B763-70BBC730A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3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ru-RU" dirty="0" smtClean="0"/>
              <a:t> Вовлеченный родитель.</a:t>
            </a:r>
            <a:br>
              <a:rPr lang="ru-RU" dirty="0" smtClean="0"/>
            </a:br>
            <a:r>
              <a:rPr lang="ru-RU" dirty="0" smtClean="0"/>
              <a:t> Что делать школе?</a:t>
            </a:r>
            <a:endParaRPr lang="ru-RU" dirty="0"/>
          </a:p>
        </p:txBody>
      </p:sp>
      <p:pic>
        <p:nvPicPr>
          <p:cNvPr id="3074" name="Picture 2" descr="https://avatars.mds.yandex.net/get-pdb/1689173/6dcc78b1-b74d-4fd9-99e0-94899ec8e972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24944"/>
            <a:ext cx="1581082" cy="257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6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20080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Положительные </a:t>
            </a:r>
            <a:r>
              <a:rPr lang="ru-RU" sz="3600" b="1" dirty="0" smtClean="0"/>
              <a:t>эффекты:</a:t>
            </a:r>
          </a:p>
          <a:p>
            <a:endParaRPr lang="ru-RU" sz="3600" b="1" dirty="0" smtClean="0"/>
          </a:p>
          <a:p>
            <a:endParaRPr lang="ru-RU" sz="900" b="1" dirty="0"/>
          </a:p>
          <a:p>
            <a:pPr marL="342900" indent="-342900">
              <a:buAutoNum type="arabicPeriod"/>
            </a:pPr>
            <a:r>
              <a:rPr lang="ru-RU" sz="2400" dirty="0"/>
              <a:t>Повышение качества проводимых в школе мероприятий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Повышение рейтинга </a:t>
            </a:r>
            <a:r>
              <a:rPr lang="ru-RU" sz="2400" dirty="0" smtClean="0"/>
              <a:t>школы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Развитие креативных способностей детей и их родителей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35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Срок реализации проекта  - </a:t>
            </a:r>
            <a:r>
              <a:rPr lang="ru-RU" sz="2400" dirty="0" smtClean="0">
                <a:solidFill>
                  <a:prstClr val="black"/>
                </a:solidFill>
              </a:rPr>
              <a:t>учебный год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sz="3200" b="1" dirty="0" smtClean="0">
              <a:solidFill>
                <a:prstClr val="black"/>
              </a:solidFill>
            </a:endParaRPr>
          </a:p>
          <a:p>
            <a:r>
              <a:rPr lang="ru-RU" sz="3200" b="1" dirty="0" smtClean="0">
                <a:solidFill>
                  <a:prstClr val="black"/>
                </a:solidFill>
              </a:rPr>
              <a:t>Риски:</a:t>
            </a:r>
          </a:p>
          <a:p>
            <a:endParaRPr lang="ru-RU" sz="3200" b="1" dirty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Высокая занятость родителей, детей и педагогов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Трудности в привлечении узких специалистов для организации консультирования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Трудности в организации подвоза детей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Трудности в финансировании мероприятий</a:t>
            </a: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prstClr val="black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«Воспитывает всё: люди, вещи, явления, но, прежде всего и больше всего люди. На первом месте – родители и  педагоги».</a:t>
            </a:r>
          </a:p>
          <a:p>
            <a:pPr marL="0" indent="0" algn="r">
              <a:buNone/>
            </a:pPr>
            <a:r>
              <a:rPr lang="ru-RU" dirty="0" smtClean="0"/>
              <a:t>                                                              </a:t>
            </a:r>
          </a:p>
          <a:p>
            <a:pPr marL="0" indent="0" algn="r">
              <a:buNone/>
            </a:pPr>
            <a:r>
              <a:rPr lang="ru-RU" dirty="0" smtClean="0"/>
              <a:t>В .А. Сухомлинский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0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342" y="550421"/>
            <a:ext cx="7871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Противоречие: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r>
              <a:rPr lang="ru-RU" sz="2400" b="1" dirty="0" smtClean="0"/>
              <a:t>Ожидание                                                               Реальность</a:t>
            </a:r>
            <a:endParaRPr lang="ru-RU" sz="2400" b="1" dirty="0"/>
          </a:p>
        </p:txBody>
      </p:sp>
      <p:sp>
        <p:nvSpPr>
          <p:cNvPr id="3" name="AutoShape 2" descr="Картинки по запросу &quot;родительское собрание реальность и ожидание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&quot;учитель в пустом кабинете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7"/>
          <a:stretch/>
        </p:blipFill>
        <p:spPr bwMode="auto">
          <a:xfrm>
            <a:off x="5069128" y="2098910"/>
            <a:ext cx="3156166" cy="28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родительское собрание реальность и ожидани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2" y="2276872"/>
            <a:ext cx="3962214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604" y="5013176"/>
            <a:ext cx="8584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Проблема:</a:t>
            </a:r>
          </a:p>
          <a:p>
            <a:r>
              <a:rPr lang="ru-RU" sz="3200" dirty="0" smtClean="0"/>
              <a:t> «Как вовлечь родителей в образовательный процесс»?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2151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23480"/>
            <a:ext cx="84249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Цель: </a:t>
            </a:r>
          </a:p>
          <a:p>
            <a:endParaRPr lang="ru-RU" b="1" dirty="0" smtClean="0"/>
          </a:p>
          <a:p>
            <a:r>
              <a:rPr lang="ru-RU" b="1" dirty="0" smtClean="0"/>
              <a:t>Разработка </a:t>
            </a:r>
            <a:r>
              <a:rPr lang="ru-RU" b="1" u="sng" dirty="0" smtClean="0"/>
              <a:t>цикла мероприятий </a:t>
            </a:r>
            <a:r>
              <a:rPr lang="ru-RU" b="1" dirty="0" smtClean="0"/>
              <a:t>для организации эффективного взаимодействия</a:t>
            </a:r>
            <a:r>
              <a:rPr lang="ru-RU" dirty="0"/>
              <a:t> </a:t>
            </a:r>
            <a:r>
              <a:rPr lang="ru-RU" b="1" dirty="0" smtClean="0"/>
              <a:t>между учениками, родителями и педагогами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</a:t>
            </a:r>
            <a:endParaRPr lang="ru-RU" dirty="0"/>
          </a:p>
        </p:txBody>
      </p:sp>
      <p:pic>
        <p:nvPicPr>
          <p:cNvPr id="1026" name="Picture 2" descr="Картинки по запросу &quot;взаимодействие учитель ученик родител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r="1293"/>
          <a:stretch/>
        </p:blipFill>
        <p:spPr bwMode="auto">
          <a:xfrm>
            <a:off x="755576" y="1844824"/>
            <a:ext cx="7809406" cy="456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43" y="260648"/>
            <a:ext cx="741682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Школа находится в социально сложных условиях: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удаленность от образовательных и культурных ресурсов города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высокая миграционная составляющая микрорайона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небольшое количество обучающихся (малочисленные классы, отсутствие параллелей)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 наличие детей с ОВЗ, детей-</a:t>
            </a:r>
            <a:r>
              <a:rPr lang="ru-RU" sz="2400" dirty="0" err="1" smtClean="0"/>
              <a:t>билингвов</a:t>
            </a:r>
            <a:r>
              <a:rPr lang="ru-RU" sz="2400" dirty="0" smtClean="0"/>
              <a:t> и детей-</a:t>
            </a:r>
            <a:r>
              <a:rPr lang="ru-RU" sz="2400" dirty="0" err="1" smtClean="0"/>
              <a:t>инофонов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034" y="1113394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Задачи:</a:t>
            </a:r>
          </a:p>
          <a:p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Создать портрет «вовлеченного родителя»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Создать рабочую группу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Провести анкетирование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Определить показатель вовлеченности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Планирование и проведение мероприятий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Анализ проведенных мероприятий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Оценка их эффективности, дальнейшие пути развития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84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94162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/>
              <a:t>Портрет «вовлеченного родителя»:</a:t>
            </a:r>
          </a:p>
          <a:p>
            <a:pPr marL="457200" lvl="0" indent="-457200">
              <a:buFont typeface="+mj-lt"/>
              <a:buAutoNum type="arabicPeriod"/>
            </a:pPr>
            <a:endParaRPr lang="ru-RU" sz="2400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Интересуется вопросами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Предъявляет требования к образовательному процессу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Предлагает идеи, решения, проекты (включен в совместную деятельность)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Оказывает посильную помощь</a:t>
            </a:r>
          </a:p>
        </p:txBody>
      </p:sp>
    </p:spTree>
    <p:extLst>
      <p:ext uri="{BB962C8B-B14F-4D97-AF65-F5344CB8AC3E}">
        <p14:creationId xmlns:p14="http://schemas.microsoft.com/office/powerpoint/2010/main" val="9704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Цикл мероприятий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936911"/>
              </p:ext>
            </p:extLst>
          </p:nvPr>
        </p:nvGraphicFramePr>
        <p:xfrm>
          <a:off x="395536" y="1340768"/>
          <a:ext cx="8424936" cy="494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Родитель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Тематические</a:t>
                      </a:r>
                      <a:r>
                        <a:rPr lang="ru-RU" baseline="0" dirty="0" smtClean="0"/>
                        <a:t> д</a:t>
                      </a:r>
                      <a:r>
                        <a:rPr lang="ru-RU" dirty="0" smtClean="0"/>
                        <a:t>ни</a:t>
                      </a:r>
                      <a:r>
                        <a:rPr lang="ru-RU" baseline="0" dirty="0" smtClean="0"/>
                        <a:t> открытых дверей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«Учиться никогда не поздно»- повышение родительской грамотности, организация микро-курсов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Привлечение узких специалистов для проведения консультаций (соц. педагог, логопед, психолог)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«Яйца курицу… учат!»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Мастер-классы, организуемые детьми для родителей и учителей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 smtClean="0"/>
                        <a:t>Литературный</a:t>
                      </a:r>
                      <a:r>
                        <a:rPr lang="ru-RU" baseline="0" dirty="0" smtClean="0"/>
                        <a:t> вечер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baseline="0" dirty="0" smtClean="0"/>
                        <a:t>Театрализованные представления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  «Родительский час»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(мастер-классы)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Экскурс</a:t>
                      </a:r>
                      <a:r>
                        <a:rPr lang="ru-RU" dirty="0" smtClean="0"/>
                        <a:t>ии на</a:t>
                      </a:r>
                      <a:r>
                        <a:rPr lang="ru-RU" baseline="0" dirty="0" smtClean="0"/>
                        <a:t> предприятия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3. Фестиваль народов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4. Круглый стол по обмену</a:t>
                      </a:r>
                      <a:r>
                        <a:rPr lang="ru-RU" baseline="0" dirty="0" smtClean="0"/>
                        <a:t> опытом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07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Критерии эффективности </a:t>
            </a:r>
            <a:r>
              <a:rPr lang="ru-RU" sz="3600" b="1" dirty="0" smtClean="0"/>
              <a:t>проекта:</a:t>
            </a:r>
          </a:p>
          <a:p>
            <a:endParaRPr lang="ru-RU" sz="3600" b="1" dirty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Процент </a:t>
            </a:r>
            <a:r>
              <a:rPr lang="ru-RU" sz="2400" dirty="0"/>
              <a:t>родителей, участвующих в организуемых  мероприятиях 60 %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Высокий уровень удовлетворенности участников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Желание участников продолжить реализацию </a:t>
            </a:r>
            <a:r>
              <a:rPr lang="ru-RU" sz="2400" dirty="0" smtClean="0"/>
              <a:t>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Увеличение числа детей, посещающих школьные мероприятия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Появление в семье общих интересов</a:t>
            </a:r>
          </a:p>
          <a:p>
            <a:endParaRPr lang="ru-RU" sz="2400" dirty="0" smtClean="0"/>
          </a:p>
          <a:p>
            <a:pPr marL="342900" indent="-34290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8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333</Words>
  <Application>Microsoft Office PowerPoint</Application>
  <PresentationFormat>Экран (4:3)</PresentationFormat>
  <Paragraphs>86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Вовлеченный родитель.  Что делать школе?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«Родитель»</dc:title>
  <dc:creator>student</dc:creator>
  <cp:lastModifiedBy>student</cp:lastModifiedBy>
  <cp:revision>23</cp:revision>
  <dcterms:created xsi:type="dcterms:W3CDTF">2020-03-17T06:25:48Z</dcterms:created>
  <dcterms:modified xsi:type="dcterms:W3CDTF">2020-03-17T10:10:03Z</dcterms:modified>
</cp:coreProperties>
</file>