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0" r:id="rId5"/>
    <p:sldId id="259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C47EB2-1859-4BBA-A2CE-1D15DCABD1F4}" type="datetimeFigureOut">
              <a:rPr lang="ru-RU" smtClean="0"/>
              <a:pPr/>
              <a:t>16.04.2020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0F197F-A49F-4093-A62C-CC933D5A06E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C47EB2-1859-4BBA-A2CE-1D15DCABD1F4}" type="datetimeFigureOut">
              <a:rPr lang="ru-RU" smtClean="0"/>
              <a:pPr/>
              <a:t>16.04.2020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0F197F-A49F-4093-A62C-CC933D5A06E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C47EB2-1859-4BBA-A2CE-1D15DCABD1F4}" type="datetimeFigureOut">
              <a:rPr lang="ru-RU" smtClean="0"/>
              <a:pPr/>
              <a:t>16.04.2020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0F197F-A49F-4093-A62C-CC933D5A06E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C47EB2-1859-4BBA-A2CE-1D15DCABD1F4}" type="datetimeFigureOut">
              <a:rPr lang="ru-RU" smtClean="0"/>
              <a:pPr/>
              <a:t>16.04.2020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0F197F-A49F-4093-A62C-CC933D5A06E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C47EB2-1859-4BBA-A2CE-1D15DCABD1F4}" type="datetimeFigureOut">
              <a:rPr lang="ru-RU" smtClean="0"/>
              <a:pPr/>
              <a:t>16.04.2020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0F197F-A49F-4093-A62C-CC933D5A06E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C47EB2-1859-4BBA-A2CE-1D15DCABD1F4}" type="datetimeFigureOut">
              <a:rPr lang="ru-RU" smtClean="0"/>
              <a:pPr/>
              <a:t>16.04.2020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0F197F-A49F-4093-A62C-CC933D5A06E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C47EB2-1859-4BBA-A2CE-1D15DCABD1F4}" type="datetimeFigureOut">
              <a:rPr lang="ru-RU" smtClean="0"/>
              <a:pPr/>
              <a:t>16.04.2020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0F197F-A49F-4093-A62C-CC933D5A06E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C47EB2-1859-4BBA-A2CE-1D15DCABD1F4}" type="datetimeFigureOut">
              <a:rPr lang="ru-RU" smtClean="0"/>
              <a:pPr/>
              <a:t>16.04.2020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0F197F-A49F-4093-A62C-CC933D5A06E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C47EB2-1859-4BBA-A2CE-1D15DCABD1F4}" type="datetimeFigureOut">
              <a:rPr lang="ru-RU" smtClean="0"/>
              <a:pPr/>
              <a:t>16.04.2020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0F197F-A49F-4093-A62C-CC933D5A06E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C47EB2-1859-4BBA-A2CE-1D15DCABD1F4}" type="datetimeFigureOut">
              <a:rPr lang="ru-RU" smtClean="0"/>
              <a:pPr/>
              <a:t>16.04.2020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0F197F-A49F-4093-A62C-CC933D5A06E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C47EB2-1859-4BBA-A2CE-1D15DCABD1F4}" type="datetimeFigureOut">
              <a:rPr lang="ru-RU" smtClean="0"/>
              <a:pPr/>
              <a:t>16.04.2020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0F197F-A49F-4093-A62C-CC933D5A06E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C47EB2-1859-4BBA-A2CE-1D15DCABD1F4}" type="datetimeFigureOut">
              <a:rPr lang="ru-RU" smtClean="0"/>
              <a:pPr/>
              <a:t>16.04.2020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0F197F-A49F-4093-A62C-CC933D5A06E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200stran.ru/images/maps/1377185632_8bc6c9.jpg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s://learningapps.org/display?v=pxgodwui219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docs.google.com/drawings/d/1p4MYzfMeKB19nGdP1Jai6Tp3G_j3irLTbWYgeM--svI/edit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ok.ru/video/18425449094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200stran.ru/images/maps/1377185632_8bc6c9.jpg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docs.google.com/drawings/d/1w3NPASFUoDGMPFkevrpV5HSvu0qrqzFUda6s-v_T-hU/edit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youtube.com/watch?v=QQhWmICiqQQ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200stran.ru/images/maps/1377185632_8bc6c9.jpg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349092-admin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lvl="0"/>
            <a:r>
              <a:rPr lang="ru-RU" u="sng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Урок 26 Рельеф Земли. Горы.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269904" y="214290"/>
            <a:ext cx="88740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ГОУ ЯО «Центр помощи детям», Старикова Екатерина Валентиновна, учитель географии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mountain-background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5" name="TextBox 4"/>
          <p:cNvSpPr txBox="1"/>
          <p:nvPr/>
        </p:nvSpPr>
        <p:spPr>
          <a:xfrm>
            <a:off x="269904" y="214290"/>
            <a:ext cx="88740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ГОУ ЯО «Центр помощи детям», Старикова Екатерина Валентиновна, учитель географии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0" y="714356"/>
            <a:ext cx="9144000" cy="5715040"/>
          </a:xfrm>
          <a:prstGeom prst="roundRect">
            <a:avLst/>
          </a:prstGeom>
          <a:effectLst>
            <a:softEdge rad="635000"/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1000100" y="6143644"/>
            <a:ext cx="376968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  <a:hlinkClick r:id="rId3"/>
              </a:rPr>
              <a:t>Физическая карта мира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8" name="Google Shape;160;p25"/>
          <p:cNvGraphicFramePr/>
          <p:nvPr/>
        </p:nvGraphicFramePr>
        <p:xfrm>
          <a:off x="952500" y="1809750"/>
          <a:ext cx="7239000" cy="3017340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2413000"/>
                <a:gridCol w="2413000"/>
                <a:gridCol w="2413000"/>
              </a:tblGrid>
              <a:tr h="38100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 dirty="0">
                          <a:latin typeface="Impact"/>
                          <a:ea typeface="Impact"/>
                          <a:cs typeface="Impact"/>
                          <a:sym typeface="Impact"/>
                        </a:rPr>
                        <a:t>Название горной системы </a:t>
                      </a:r>
                      <a:endParaRPr>
                        <a:latin typeface="Impact"/>
                        <a:ea typeface="Impact"/>
                        <a:cs typeface="Impact"/>
                        <a:sym typeface="Impact"/>
                      </a:endParaRPr>
                    </a:p>
                  </a:txBody>
                  <a:tcPr marL="91425" marR="91425" marT="91425" marB="91425">
                    <a:lnL w="762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762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762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762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>
                          <a:latin typeface="Impact"/>
                          <a:ea typeface="Impact"/>
                          <a:cs typeface="Impact"/>
                          <a:sym typeface="Impact"/>
                        </a:rPr>
                        <a:t>Название материка</a:t>
                      </a:r>
                      <a:endParaRPr>
                        <a:latin typeface="Impact"/>
                        <a:ea typeface="Impact"/>
                        <a:cs typeface="Impact"/>
                        <a:sym typeface="Impact"/>
                      </a:endParaRPr>
                    </a:p>
                  </a:txBody>
                  <a:tcPr marL="91425" marR="91425" marT="91425" marB="91425">
                    <a:lnL w="762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762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762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762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>
                          <a:latin typeface="Impact"/>
                          <a:ea typeface="Impact"/>
                          <a:cs typeface="Impact"/>
                          <a:sym typeface="Impact"/>
                        </a:rPr>
                        <a:t>Протяжённость</a:t>
                      </a:r>
                      <a:endParaRPr>
                        <a:latin typeface="Impact"/>
                        <a:ea typeface="Impact"/>
                        <a:cs typeface="Impact"/>
                        <a:sym typeface="Impact"/>
                      </a:endParaRPr>
                    </a:p>
                  </a:txBody>
                  <a:tcPr marL="91425" marR="91425" marT="91425" marB="91425">
                    <a:lnL w="762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762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762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762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CCCCCC"/>
                    </a:solidFill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b="1"/>
                    </a:p>
                  </a:txBody>
                  <a:tcPr marL="91425" marR="91425" marT="91425" marB="91425">
                    <a:lnL w="762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762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762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762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b="1"/>
                    </a:p>
                  </a:txBody>
                  <a:tcPr marL="91425" marR="91425" marT="91425" marB="91425">
                    <a:lnL w="762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762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762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762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b="1"/>
                    </a:p>
                  </a:txBody>
                  <a:tcPr marL="91425" marR="91425" marT="91425" marB="91425">
                    <a:lnL w="762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762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762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762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b="1"/>
                    </a:p>
                  </a:txBody>
                  <a:tcPr marL="91425" marR="91425" marT="91425" marB="91425">
                    <a:lnL w="762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762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762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762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b="1"/>
                    </a:p>
                  </a:txBody>
                  <a:tcPr marL="91425" marR="91425" marT="91425" marB="91425">
                    <a:lnL w="762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762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762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762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b="1"/>
                    </a:p>
                  </a:txBody>
                  <a:tcPr marL="91425" marR="91425" marT="91425" marB="91425">
                    <a:lnL w="762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762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762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762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b="1"/>
                    </a:p>
                  </a:txBody>
                  <a:tcPr marL="91425" marR="91425" marT="91425" marB="91425">
                    <a:lnL w="762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762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762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762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b="1"/>
                    </a:p>
                  </a:txBody>
                  <a:tcPr marL="91425" marR="91425" marT="91425" marB="91425">
                    <a:lnL w="762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762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762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762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b="1"/>
                    </a:p>
                  </a:txBody>
                  <a:tcPr marL="91425" marR="91425" marT="91425" marB="91425">
                    <a:lnL w="762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762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762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762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b="1"/>
                    </a:p>
                  </a:txBody>
                  <a:tcPr marL="91425" marR="91425" marT="91425" marB="91425">
                    <a:lnL w="762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762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762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762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b="1"/>
                    </a:p>
                  </a:txBody>
                  <a:tcPr marL="91425" marR="91425" marT="91425" marB="91425">
                    <a:lnL w="762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762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762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762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b="1"/>
                    </a:p>
                  </a:txBody>
                  <a:tcPr marL="91425" marR="91425" marT="91425" marB="91425">
                    <a:lnL w="762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762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762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762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b="1"/>
                    </a:p>
                  </a:txBody>
                  <a:tcPr marL="91425" marR="91425" marT="91425" marB="91425">
                    <a:lnL w="762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762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762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762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b="1"/>
                    </a:p>
                  </a:txBody>
                  <a:tcPr marL="91425" marR="91425" marT="91425" marB="91425">
                    <a:lnL w="762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762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762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762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b="1"/>
                    </a:p>
                  </a:txBody>
                  <a:tcPr marL="91425" marR="91425" marT="91425" marB="91425">
                    <a:lnL w="762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762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762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762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mountain-background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5" name="TextBox 4"/>
          <p:cNvSpPr txBox="1"/>
          <p:nvPr/>
        </p:nvSpPr>
        <p:spPr>
          <a:xfrm>
            <a:off x="269904" y="214290"/>
            <a:ext cx="88740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ГОУ ЯО «Центр помощи детям», Старикова Екатерина Валентиновна, учитель географии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0" y="714356"/>
            <a:ext cx="9144000" cy="5715040"/>
          </a:xfrm>
          <a:prstGeom prst="roundRect">
            <a:avLst/>
          </a:prstGeom>
          <a:effectLst>
            <a:softEdge rad="635000"/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10" name="Google Shape;177;p27"/>
          <p:cNvPicPr preferRelativeResize="0"/>
          <p:nvPr/>
        </p:nvPicPr>
        <p:blipFill>
          <a:blip r:embed="rId3" cstate="print">
            <a:alphaModFix/>
          </a:blip>
          <a:stretch>
            <a:fillRect/>
          </a:stretch>
        </p:blipFill>
        <p:spPr>
          <a:xfrm>
            <a:off x="857224" y="714356"/>
            <a:ext cx="7358114" cy="61436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Google Shape;186;p28"/>
          <p:cNvPicPr preferRelativeResize="0"/>
          <p:nvPr/>
        </p:nvPicPr>
        <p:blipFill>
          <a:blip r:embed="rId4" cstate="print">
            <a:alphaModFix/>
          </a:blip>
          <a:stretch>
            <a:fillRect/>
          </a:stretch>
        </p:blipFill>
        <p:spPr>
          <a:xfrm>
            <a:off x="0" y="714356"/>
            <a:ext cx="9144000" cy="614364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mountain-background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5" name="TextBox 4"/>
          <p:cNvSpPr txBox="1"/>
          <p:nvPr/>
        </p:nvSpPr>
        <p:spPr>
          <a:xfrm>
            <a:off x="269904" y="214290"/>
            <a:ext cx="88740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ГОУ ЯО «Центр помощи детям», Старикова Екатерина Валентиновна, учитель географии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0" y="857232"/>
            <a:ext cx="9144000" cy="5715040"/>
          </a:xfrm>
          <a:prstGeom prst="roundRect">
            <a:avLst/>
          </a:prstGeom>
          <a:effectLst>
            <a:softEdge rad="635000"/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0" y="1214422"/>
            <a:ext cx="91440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Горная система – это большая группа горных хребтов,</a:t>
            </a:r>
          </a:p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межгорных впадин и нагорий.</a:t>
            </a:r>
          </a:p>
          <a:p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Рисунок 8" descr="656586759585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2277056"/>
            <a:ext cx="8143900" cy="4580944"/>
          </a:xfrm>
          <a:prstGeom prst="rect">
            <a:avLst/>
          </a:prstGeom>
        </p:spPr>
      </p:pic>
      <p:pic>
        <p:nvPicPr>
          <p:cNvPr id="11" name="Рисунок 10" descr="9876674542345678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71538" y="2299015"/>
            <a:ext cx="8072462" cy="45589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mountain-background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5" name="TextBox 4"/>
          <p:cNvSpPr txBox="1"/>
          <p:nvPr/>
        </p:nvSpPr>
        <p:spPr>
          <a:xfrm>
            <a:off x="269904" y="214290"/>
            <a:ext cx="88740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ГОУ ЯО «Центр помощи детям», Старикова Екатерина Валентиновна, учитель географии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0" y="857232"/>
            <a:ext cx="9144000" cy="5715040"/>
          </a:xfrm>
          <a:prstGeom prst="roundRect">
            <a:avLst/>
          </a:prstGeom>
          <a:effectLst>
            <a:softEdge rad="635000"/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1857356" y="1785926"/>
            <a:ext cx="581935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  <a:hlinkClick r:id="rId3"/>
              </a:rPr>
              <a:t>Закрепление пройденного материала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" name="Рисунок 11" descr="349092-admin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785918" y="2428868"/>
            <a:ext cx="5786446" cy="385763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mountain-background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5" name="TextBox 4"/>
          <p:cNvSpPr txBox="1"/>
          <p:nvPr/>
        </p:nvSpPr>
        <p:spPr>
          <a:xfrm>
            <a:off x="269904" y="214290"/>
            <a:ext cx="88740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ГОУ ЯО «Центр помощи детям», Старикова Екатерина Валентиновна, учитель географии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0" y="857232"/>
            <a:ext cx="9144000" cy="5715040"/>
          </a:xfrm>
          <a:prstGeom prst="roundRect">
            <a:avLst/>
          </a:prstGeom>
          <a:effectLst>
            <a:softEdge rad="635000"/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ea typeface="Impact"/>
                <a:cs typeface="Times New Roman" pitchFamily="18" charset="0"/>
                <a:sym typeface="Impact"/>
              </a:rPr>
              <a:t>Домашнее задание:</a:t>
            </a:r>
          </a:p>
          <a:p>
            <a:pPr lvl="0" algn="ctr"/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ea typeface="Impact"/>
                <a:cs typeface="Times New Roman" pitchFamily="18" charset="0"/>
                <a:sym typeface="Impact"/>
              </a:rPr>
              <a:t>Параграф 27 (горы)</a:t>
            </a:r>
          </a:p>
          <a:p>
            <a:pPr lvl="0" algn="ctr"/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ea typeface="Impact"/>
                <a:cs typeface="Times New Roman" pitchFamily="18" charset="0"/>
                <a:sym typeface="Impact"/>
              </a:rPr>
              <a:t>Отметить горные системы и вершины</a:t>
            </a:r>
          </a:p>
          <a:p>
            <a:pPr lvl="0" algn="ctr"/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ea typeface="Impact"/>
                <a:cs typeface="Times New Roman" pitchFamily="18" charset="0"/>
                <a:sym typeface="Impact"/>
              </a:rPr>
              <a:t> (см. таблицы с урока)</a:t>
            </a:r>
            <a:endParaRPr lang="ru-RU" sz="2800" dirty="0">
              <a:solidFill>
                <a:schemeClr val="tx1"/>
              </a:solidFill>
              <a:latin typeface="Times New Roman" pitchFamily="18" charset="0"/>
              <a:ea typeface="Impact"/>
              <a:cs typeface="Times New Roman" pitchFamily="18" charset="0"/>
              <a:sym typeface="Impac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mountain-background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План урока: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69904" y="214290"/>
            <a:ext cx="88740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ГОУ ЯО «Центр помощи детям», Старикова Екатерина Валентиновна, учитель географии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785786" y="928670"/>
            <a:ext cx="7429552" cy="5072098"/>
          </a:xfrm>
          <a:prstGeom prst="roundRect">
            <a:avLst/>
          </a:prstGeom>
          <a:effectLst>
            <a:softEdge rad="635000"/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1428728" y="1785926"/>
            <a:ext cx="6429420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 algn="ctr">
              <a:buAutoNum type="arabicPeriod"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Понятие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горы</a:t>
            </a:r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 algn="ctr"/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2.Различие гор по высоте</a:t>
            </a:r>
          </a:p>
          <a:p>
            <a:pPr algn="ctr"/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3.Рельеф гор</a:t>
            </a:r>
          </a:p>
          <a:p>
            <a:pPr algn="ctr"/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4. Горные страны</a:t>
            </a:r>
          </a:p>
          <a:p>
            <a:pPr algn="ctr"/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5. Польза гор для здоровья человека</a:t>
            </a:r>
          </a:p>
          <a:p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mountain-background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69904" y="214290"/>
            <a:ext cx="88740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ГОУ ЯО «Центр помощи детям», Старикова Екатерина Валентиновна, учитель географии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428728" y="1785926"/>
            <a:ext cx="642942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Font typeface="Arial" pitchFamily="34" charset="0"/>
              <a:buChar char="•"/>
            </a:pPr>
            <a:r>
              <a:rPr lang="ru-RU" sz="3600" b="1" dirty="0" smtClean="0">
                <a:latin typeface="Times New Roman" pitchFamily="18" charset="0"/>
                <a:cs typeface="Times New Roman" pitchFamily="18" charset="0"/>
                <a:hlinkClick r:id="rId3"/>
              </a:rPr>
              <a:t> Задание «Строение земной коры</a:t>
            </a:r>
            <a:r>
              <a:rPr lang="ru-RU" sz="36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  <a:hlinkClick r:id="rId3"/>
              </a:rPr>
              <a:t>»</a:t>
            </a:r>
            <a:endParaRPr lang="ru-RU" sz="3600" b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Заголовок 6"/>
          <p:cNvSpPr txBox="1">
            <a:spLocks/>
          </p:cNvSpPr>
          <p:nvPr/>
        </p:nvSpPr>
        <p:spPr>
          <a:xfrm>
            <a:off x="357158" y="3000372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sz="4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  <a:hlinkClick r:id="rId4"/>
              </a:rPr>
              <a:t>Видео</a:t>
            </a:r>
            <a:endParaRPr kumimoji="0" lang="ru-RU" sz="40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349092-admin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14348" y="1500174"/>
            <a:ext cx="7772400" cy="1470025"/>
          </a:xfrm>
        </p:spPr>
        <p:txBody>
          <a:bodyPr>
            <a:normAutofit fontScale="90000"/>
          </a:bodyPr>
          <a:lstStyle/>
          <a:p>
            <a:pPr lvl="0"/>
            <a:r>
              <a:rPr lang="ru-RU" u="sng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Горы суши</a:t>
            </a:r>
            <a:r>
              <a:rPr lang="ru-RU" u="sng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br>
              <a:rPr lang="ru-RU" u="sng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u="sng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u="sng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Цель:</a:t>
            </a:r>
            <a:b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Задачи: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269904" y="214290"/>
            <a:ext cx="88740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ГОУ ЯО «Центр помощи детям», Старикова Екатерина Валентиновна, учитель географии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mountain-background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5" name="TextBox 4"/>
          <p:cNvSpPr txBox="1"/>
          <p:nvPr/>
        </p:nvSpPr>
        <p:spPr>
          <a:xfrm>
            <a:off x="269904" y="214290"/>
            <a:ext cx="88740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ГОУ ЯО «Центр помощи детям», Старикова Екатерина Валентиновна, учитель географии</a:t>
            </a:r>
          </a:p>
        </p:txBody>
      </p:sp>
      <p:sp>
        <p:nvSpPr>
          <p:cNvPr id="12" name="Google Shape;90;p17"/>
          <p:cNvSpPr/>
          <p:nvPr/>
        </p:nvSpPr>
        <p:spPr>
          <a:xfrm>
            <a:off x="214282" y="1571612"/>
            <a:ext cx="2714644" cy="1449600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3000" dirty="0">
                <a:latin typeface="Impact"/>
                <a:ea typeface="Impact"/>
                <a:cs typeface="Impact"/>
                <a:sym typeface="Impact"/>
              </a:rPr>
              <a:t>    </a:t>
            </a:r>
            <a:r>
              <a:rPr lang="ru" sz="3000" dirty="0" smtClean="0">
                <a:latin typeface="Impact"/>
                <a:ea typeface="Impact"/>
                <a:cs typeface="Impact"/>
                <a:sym typeface="Impact"/>
              </a:rPr>
              <a:t>Понятие</a:t>
            </a:r>
            <a:endParaRPr sz="3000">
              <a:latin typeface="Impact"/>
              <a:ea typeface="Impact"/>
              <a:cs typeface="Impact"/>
              <a:sym typeface="Impact"/>
            </a:endParaRPr>
          </a:p>
        </p:txBody>
      </p:sp>
      <p:sp>
        <p:nvSpPr>
          <p:cNvPr id="13" name="Google Shape;91;p17"/>
          <p:cNvSpPr/>
          <p:nvPr/>
        </p:nvSpPr>
        <p:spPr>
          <a:xfrm>
            <a:off x="3071802" y="2143116"/>
            <a:ext cx="1644900" cy="515700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0000FF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" name="Google Shape;92;p17"/>
          <p:cNvSpPr/>
          <p:nvPr/>
        </p:nvSpPr>
        <p:spPr>
          <a:xfrm>
            <a:off x="2067295" y="3407012"/>
            <a:ext cx="3600600" cy="17739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latin typeface="Impact"/>
              <a:ea typeface="Impact"/>
              <a:cs typeface="Impact"/>
              <a:sym typeface="Impact"/>
            </a:endParaRPr>
          </a:p>
        </p:txBody>
      </p:sp>
      <p:sp>
        <p:nvSpPr>
          <p:cNvPr id="15" name="Google Shape;93;p17"/>
          <p:cNvSpPr/>
          <p:nvPr/>
        </p:nvSpPr>
        <p:spPr>
          <a:xfrm>
            <a:off x="4855845" y="1655912"/>
            <a:ext cx="2383500" cy="1449600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2600">
                <a:latin typeface="Impact"/>
                <a:ea typeface="Impact"/>
                <a:cs typeface="Impact"/>
                <a:sym typeface="Impact"/>
              </a:rPr>
              <a:t>Ключевое слово</a:t>
            </a:r>
            <a:endParaRPr sz="2600">
              <a:latin typeface="Impact"/>
              <a:ea typeface="Impact"/>
              <a:cs typeface="Impact"/>
              <a:sym typeface="Impact"/>
            </a:endParaRPr>
          </a:p>
        </p:txBody>
      </p:sp>
      <p:sp>
        <p:nvSpPr>
          <p:cNvPr id="16" name="Google Shape;94;p17"/>
          <p:cNvSpPr/>
          <p:nvPr/>
        </p:nvSpPr>
        <p:spPr>
          <a:xfrm>
            <a:off x="7509845" y="2307137"/>
            <a:ext cx="1220100" cy="455700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0000FF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" name="Google Shape;95;p17"/>
          <p:cNvSpPr/>
          <p:nvPr/>
        </p:nvSpPr>
        <p:spPr>
          <a:xfrm>
            <a:off x="763495" y="4042812"/>
            <a:ext cx="693900" cy="455700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0000FF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mountain-background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5" name="TextBox 4"/>
          <p:cNvSpPr txBox="1"/>
          <p:nvPr/>
        </p:nvSpPr>
        <p:spPr>
          <a:xfrm>
            <a:off x="269904" y="214290"/>
            <a:ext cx="88740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ГОУ ЯО «Центр помощи детям», Старикова Екатерина Валентиновна, учитель географии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0" y="714356"/>
            <a:ext cx="9144000" cy="5715040"/>
          </a:xfrm>
          <a:prstGeom prst="roundRect">
            <a:avLst/>
          </a:prstGeom>
          <a:effectLst>
            <a:softEdge rad="635000"/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714316" y="1500174"/>
            <a:ext cx="8429684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lvl="0" indent="-514350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Горы- это участки земной поверхности, </a:t>
            </a:r>
          </a:p>
          <a:p>
            <a:pPr marL="514350" lvl="0" indent="-514350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имеющие перепады,   высотой более 500 метров.</a:t>
            </a:r>
          </a:p>
          <a:p>
            <a:pPr marL="514350" lvl="0" indent="-514350"/>
            <a:endParaRPr lang="ru-RU" b="1" dirty="0"/>
          </a:p>
        </p:txBody>
      </p:sp>
      <p:sp>
        <p:nvSpPr>
          <p:cNvPr id="9" name="TextBox 8"/>
          <p:cNvSpPr txBox="1"/>
          <p:nvPr/>
        </p:nvSpPr>
        <p:spPr>
          <a:xfrm>
            <a:off x="642910" y="2857496"/>
            <a:ext cx="6078587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  <a:hlinkClick r:id="rId3"/>
              </a:rPr>
              <a:t>Физическая карта мира.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  <a:hlinkClick r:id="rId4"/>
              </a:rPr>
              <a:t>Задание «Работа в контурных картах»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mountain-background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5" name="TextBox 4"/>
          <p:cNvSpPr txBox="1"/>
          <p:nvPr/>
        </p:nvSpPr>
        <p:spPr>
          <a:xfrm>
            <a:off x="269904" y="214290"/>
            <a:ext cx="88740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ГОУ ЯО «Центр помощи детям», Старикова Екатерина Валентиновна, учитель географии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0" y="714356"/>
            <a:ext cx="9144000" cy="5715040"/>
          </a:xfrm>
          <a:prstGeom prst="roundRect">
            <a:avLst/>
          </a:prstGeom>
          <a:effectLst>
            <a:softEdge rad="635000"/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8" name="Google Shape;127;p21" descr="Интересный человек.">
            <a:hlinkClick r:id="rId3"/>
          </p:cNvPr>
          <p:cNvPicPr preferRelativeResize="0"/>
          <p:nvPr/>
        </p:nvPicPr>
        <p:blipFill>
          <a:blip r:embed="rId4" cstate="print">
            <a:alphaModFix/>
          </a:blip>
          <a:stretch>
            <a:fillRect/>
          </a:stretch>
        </p:blipFill>
        <p:spPr>
          <a:xfrm>
            <a:off x="1000100" y="1142984"/>
            <a:ext cx="7262225" cy="47044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mountain-background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5" name="TextBox 4"/>
          <p:cNvSpPr txBox="1"/>
          <p:nvPr/>
        </p:nvSpPr>
        <p:spPr>
          <a:xfrm>
            <a:off x="269904" y="214290"/>
            <a:ext cx="88740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ГОУ ЯО «Центр помощи детям», Старикова Екатерина Валентиновна, учитель географии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0" y="714356"/>
            <a:ext cx="9144000" cy="5715040"/>
          </a:xfrm>
          <a:prstGeom prst="roundRect">
            <a:avLst/>
          </a:prstGeom>
          <a:effectLst>
            <a:softEdge rad="635000"/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graphicFrame>
        <p:nvGraphicFramePr>
          <p:cNvPr id="6" name="Google Shape;135;p22"/>
          <p:cNvGraphicFramePr/>
          <p:nvPr/>
        </p:nvGraphicFramePr>
        <p:xfrm>
          <a:off x="1000100" y="1357298"/>
          <a:ext cx="7334700" cy="4478865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2444900"/>
                <a:gridCol w="2444900"/>
                <a:gridCol w="2444900"/>
              </a:tblGrid>
              <a:tr h="64330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 dirty="0">
                          <a:latin typeface="Impact"/>
                          <a:ea typeface="Impact"/>
                          <a:cs typeface="Impact"/>
                          <a:sym typeface="Impact"/>
                        </a:rPr>
                        <a:t>Материк</a:t>
                      </a:r>
                      <a:endParaRPr>
                        <a:latin typeface="Impact"/>
                        <a:ea typeface="Impact"/>
                        <a:cs typeface="Impact"/>
                        <a:sym typeface="Impact"/>
                      </a:endParaRPr>
                    </a:p>
                  </a:txBody>
                  <a:tcPr marL="91425" marR="91425" marT="91425" marB="91425">
                    <a:lnL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D966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 dirty="0">
                          <a:latin typeface="Impact"/>
                          <a:ea typeface="Impact"/>
                          <a:cs typeface="Impact"/>
                          <a:sym typeface="Impact"/>
                        </a:rPr>
                        <a:t>Название вершины </a:t>
                      </a:r>
                      <a:endParaRPr>
                        <a:latin typeface="Impact"/>
                        <a:ea typeface="Impact"/>
                        <a:cs typeface="Impact"/>
                        <a:sym typeface="Impact"/>
                      </a:endParaRPr>
                    </a:p>
                  </a:txBody>
                  <a:tcPr marL="91425" marR="91425" marT="91425" marB="91425">
                    <a:lnL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D966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 dirty="0">
                          <a:latin typeface="Impact"/>
                          <a:ea typeface="Impact"/>
                          <a:cs typeface="Impact"/>
                          <a:sym typeface="Impact"/>
                        </a:rPr>
                        <a:t>Название горной системы</a:t>
                      </a:r>
                      <a:endParaRPr>
                        <a:latin typeface="Impact"/>
                        <a:ea typeface="Impact"/>
                        <a:cs typeface="Impact"/>
                        <a:sym typeface="Impact"/>
                      </a:endParaRPr>
                    </a:p>
                  </a:txBody>
                  <a:tcPr marL="91425" marR="91425" marT="91425" marB="91425">
                    <a:lnL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D966"/>
                    </a:solidFill>
                  </a:tcPr>
                </a:tc>
              </a:tr>
              <a:tr h="749475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 sz="1800" b="1"/>
                        <a:t>Евразия</a:t>
                      </a:r>
                      <a:endParaRPr sz="1800" b="1"/>
                    </a:p>
                  </a:txBody>
                  <a:tcPr marL="91425" marR="91425" marT="91425" marB="91425">
                    <a:lnL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 sz="1800" b="1"/>
                        <a:t>Джомалунгма (8448)</a:t>
                      </a:r>
                      <a:endParaRPr sz="1800" b="1"/>
                    </a:p>
                  </a:txBody>
                  <a:tcPr marL="91425" marR="91425" marT="91425" marB="91425">
                    <a:lnL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 sz="1800" b="1"/>
                        <a:t>Гималаи</a:t>
                      </a:r>
                      <a:endParaRPr sz="1800" b="1"/>
                    </a:p>
                  </a:txBody>
                  <a:tcPr marL="91425" marR="91425" marT="91425" marB="91425">
                    <a:lnL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</a:tr>
              <a:tr h="749475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 sz="1800" b="1"/>
                        <a:t>Северная Америка</a:t>
                      </a:r>
                      <a:endParaRPr sz="1800" b="1"/>
                    </a:p>
                  </a:txBody>
                  <a:tcPr marL="91425" marR="91425" marT="91425" marB="91425">
                    <a:lnL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 sz="1800" b="1"/>
                        <a:t>г. Уитни</a:t>
                      </a:r>
                      <a:endParaRPr sz="1800" b="1"/>
                    </a:p>
                  </a:txBody>
                  <a:tcPr marL="91425" marR="91425" marT="91425" marB="91425">
                    <a:lnL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 sz="1800" b="1"/>
                        <a:t>Кордильеры</a:t>
                      </a:r>
                      <a:endParaRPr sz="1800" b="1"/>
                    </a:p>
                  </a:txBody>
                  <a:tcPr marL="91425" marR="91425" marT="91425" marB="91425">
                    <a:lnL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</a:tr>
              <a:tr h="749475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 b="1"/>
                    </a:p>
                  </a:txBody>
                  <a:tcPr marL="91425" marR="91425" marT="91425" marB="91425">
                    <a:lnL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 b="1"/>
                    </a:p>
                  </a:txBody>
                  <a:tcPr marL="91425" marR="91425" marT="91425" marB="91425">
                    <a:lnL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 b="1"/>
                    </a:p>
                  </a:txBody>
                  <a:tcPr marL="91425" marR="91425" marT="91425" marB="91425">
                    <a:lnL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</a:tr>
              <a:tr h="749475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 b="1"/>
                    </a:p>
                  </a:txBody>
                  <a:tcPr marL="91425" marR="91425" marT="91425" marB="91425">
                    <a:lnL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 b="1"/>
                    </a:p>
                  </a:txBody>
                  <a:tcPr marL="91425" marR="91425" marT="91425" marB="91425">
                    <a:lnL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 b="1"/>
                    </a:p>
                  </a:txBody>
                  <a:tcPr marL="91425" marR="91425" marT="91425" marB="91425">
                    <a:lnL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</a:tr>
              <a:tr h="749475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 b="1"/>
                    </a:p>
                  </a:txBody>
                  <a:tcPr marL="91425" marR="91425" marT="91425" marB="91425">
                    <a:lnL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 b="1"/>
                    </a:p>
                  </a:txBody>
                  <a:tcPr marL="91425" marR="91425" marT="91425" marB="91425">
                    <a:lnL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 b="1"/>
                    </a:p>
                  </a:txBody>
                  <a:tcPr marL="91425" marR="91425" marT="91425" marB="91425">
                    <a:lnL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</a:tr>
            </a:tbl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1000100" y="6143644"/>
            <a:ext cx="376968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  <a:hlinkClick r:id="rId3"/>
              </a:rPr>
              <a:t>Физическая карта мира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mountain-background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5" name="TextBox 4"/>
          <p:cNvSpPr txBox="1"/>
          <p:nvPr/>
        </p:nvSpPr>
        <p:spPr>
          <a:xfrm>
            <a:off x="269904" y="214290"/>
            <a:ext cx="88740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ГОУ ЯО «Центр помощи детям», Старикова Екатерина Валентиновна, учитель географии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0" y="714356"/>
            <a:ext cx="9144000" cy="5715040"/>
          </a:xfrm>
          <a:prstGeom prst="roundRect">
            <a:avLst/>
          </a:prstGeom>
          <a:effectLst>
            <a:softEdge rad="635000"/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8" name="Google Shape;152;p24"/>
          <p:cNvPicPr preferRelativeResize="0"/>
          <p:nvPr/>
        </p:nvPicPr>
        <p:blipFill>
          <a:blip r:embed="rId3" cstate="print">
            <a:alphaModFix/>
          </a:blip>
          <a:stretch>
            <a:fillRect/>
          </a:stretch>
        </p:blipFill>
        <p:spPr>
          <a:xfrm>
            <a:off x="0" y="785794"/>
            <a:ext cx="9144000" cy="607220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36</TotalTime>
  <Words>317</Words>
  <Application>Microsoft Office PowerPoint</Application>
  <PresentationFormat>Экран (4:3)</PresentationFormat>
  <Paragraphs>57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Урок 26 Рельеф Земли. Горы. </vt:lpstr>
      <vt:lpstr> План урока:</vt:lpstr>
      <vt:lpstr> </vt:lpstr>
      <vt:lpstr>Горы суши.  Цель: Задачи: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Урок 26 Рельеф Земли. Горы.</dc:title>
  <dc:creator>Locadm</dc:creator>
  <cp:lastModifiedBy>Ольга</cp:lastModifiedBy>
  <cp:revision>7</cp:revision>
  <dcterms:created xsi:type="dcterms:W3CDTF">2020-04-15T17:25:09Z</dcterms:created>
  <dcterms:modified xsi:type="dcterms:W3CDTF">2020-04-16T05:18:59Z</dcterms:modified>
</cp:coreProperties>
</file>