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65FCDED-77EC-4A9C-A373-60C04551ADEC}" v="6" dt="2020-04-15T17:15:42.354"/>
    <p1510:client id="{716AC525-7BDF-40FB-9795-33934971D581}" v="524" dt="2020-04-15T17:13:23.3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142976" y="500042"/>
            <a:ext cx="6929487" cy="928694"/>
          </a:xfrm>
          <a:prstGeom prst="rect">
            <a:avLst/>
          </a:prstGeom>
          <a:solidFill>
            <a:schemeClr val="accent6">
              <a:lumMod val="75000"/>
            </a:schemeClr>
          </a:solidFill>
          <a:ln w="73025" cap="flat">
            <a:solidFill>
              <a:srgbClr val="800000"/>
            </a:solidFill>
            <a:prstDash val="sysDot"/>
          </a:ln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«Будь здоров!»</a:t>
            </a:r>
            <a:br>
              <a:rPr kumimoji="0" lang="ru-RU" sz="4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00808"/>
            <a:ext cx="2343204" cy="2343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4850822"/>
            <a:ext cx="2359512" cy="1777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2564904"/>
            <a:ext cx="3276600" cy="247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go4.imgsmail.ru/imgpreview?key=3639f7373302b0a5&amp;mb=imgdb_preview_167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3356992"/>
            <a:ext cx="2736304" cy="2232248"/>
          </a:xfrm>
          <a:prstGeom prst="rect">
            <a:avLst/>
          </a:prstGeom>
          <a:noFill/>
        </p:spPr>
      </p:pic>
      <p:pic>
        <p:nvPicPr>
          <p:cNvPr id="3" name="Picture 4" descr="http://shansonline.ru/media/k2/items/cache/bbd8a310e54d4bd8381ab9af32cc5806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2708920"/>
            <a:ext cx="2712934" cy="172249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57158" y="428604"/>
            <a:ext cx="87868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 </a:t>
            </a:r>
            <a:r>
              <a:rPr lang="ru-RU" sz="3200" dirty="0" smtClean="0"/>
              <a:t>Школьники</a:t>
            </a:r>
            <a:r>
              <a:rPr lang="ru-RU" sz="3200" dirty="0" smtClean="0"/>
              <a:t> </a:t>
            </a:r>
            <a:r>
              <a:rPr lang="ru-RU" sz="3200" dirty="0"/>
              <a:t>больше других рискуют заразиться.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268760"/>
            <a:ext cx="878684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Какое из </a:t>
            </a:r>
            <a:r>
              <a:rPr lang="ru-RU" sz="3200" dirty="0" smtClean="0"/>
              <a:t>ранее названных правил </a:t>
            </a:r>
            <a:r>
              <a:rPr lang="ru-RU" sz="3200" dirty="0"/>
              <a:t>мы </a:t>
            </a:r>
            <a:r>
              <a:rPr lang="ru-RU" sz="3200" dirty="0" smtClean="0"/>
              <a:t>должны соблюдать</a:t>
            </a:r>
            <a:r>
              <a:rPr lang="ru-RU" sz="3200" dirty="0"/>
              <a:t>, находясь в школе?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1714488"/>
            <a:ext cx="6408712" cy="353943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ru-RU" sz="3200" dirty="0"/>
              <a:t>1. Рассказать </a:t>
            </a:r>
            <a:r>
              <a:rPr lang="ru-RU" sz="3200" dirty="0" smtClean="0"/>
              <a:t> младшим школьникам о </a:t>
            </a:r>
            <a:r>
              <a:rPr lang="ru-RU" sz="3200" dirty="0"/>
              <a:t>правилах поведения в условиях пандемии.</a:t>
            </a:r>
          </a:p>
          <a:p>
            <a:r>
              <a:rPr lang="ru-RU" sz="3200" dirty="0"/>
              <a:t>2. Выпустить социальные плакаты «Стоп, коронавирус!»</a:t>
            </a:r>
          </a:p>
          <a:p>
            <a:r>
              <a:rPr lang="ru-RU" sz="3200" dirty="0"/>
              <a:t>3. Сделать поделку-</a:t>
            </a:r>
            <a:r>
              <a:rPr lang="ru-RU" sz="3200" dirty="0" err="1"/>
              <a:t>напоминалку</a:t>
            </a:r>
            <a:r>
              <a:rPr lang="ru-RU" sz="3200" dirty="0"/>
              <a:t> «Вымой руки!»</a:t>
            </a:r>
            <a:endParaRPr lang="ru-RU" sz="3200" dirty="0">
              <a:cs typeface="Calibri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642918"/>
            <a:ext cx="85725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/>
              <a:t>А ещё мы можем: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285860"/>
            <a:ext cx="550072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Чтоб здоровье поддержать,</a:t>
            </a:r>
          </a:p>
          <a:p>
            <a:r>
              <a:rPr lang="ru-RU" sz="3200" dirty="0"/>
              <a:t>Будем правильно дышать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2357430"/>
            <a:ext cx="51435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Чтобы вирус победить,</a:t>
            </a:r>
          </a:p>
          <a:p>
            <a:r>
              <a:rPr lang="ru-RU" sz="3200" dirty="0"/>
              <a:t>Будем руки с мылом мыть!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85918" y="3429000"/>
            <a:ext cx="60007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Чтоб болезни все прогнать, </a:t>
            </a:r>
          </a:p>
          <a:p>
            <a:r>
              <a:rPr lang="ru-RU" sz="3200" dirty="0"/>
              <a:t>Будем прыгать и скакать!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786050" y="4429132"/>
            <a:ext cx="650082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Чтобы нам не унывать,</a:t>
            </a:r>
          </a:p>
          <a:p>
            <a:r>
              <a:rPr lang="ru-RU" sz="3200" dirty="0"/>
              <a:t>Будем громко мы кричать:</a:t>
            </a:r>
          </a:p>
          <a:p>
            <a:r>
              <a:rPr lang="ru-RU" sz="3200" dirty="0"/>
              <a:t>«Пандемия уходи!</a:t>
            </a:r>
          </a:p>
          <a:p>
            <a:r>
              <a:rPr lang="ru-RU" sz="3200" dirty="0"/>
              <a:t>Ждёт нас радость впереди!»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99179" y="214290"/>
            <a:ext cx="894482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/>
              <a:t>Противовирусная физкультминутка</a:t>
            </a:r>
            <a:endParaRPr lang="ru-RU" sz="4400" dirty="0"/>
          </a:p>
        </p:txBody>
      </p:sp>
      <p:pic>
        <p:nvPicPr>
          <p:cNvPr id="19458" name="Picture 2" descr="https://ds04.infourok.ru/uploads/ex/0113/000160a2-598f489a/img7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9688" t="21875" r="32031" b="7291"/>
          <a:stretch>
            <a:fillRect/>
          </a:stretch>
        </p:blipFill>
        <p:spPr bwMode="auto">
          <a:xfrm>
            <a:off x="6804248" y="928670"/>
            <a:ext cx="2232248" cy="3378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500042"/>
            <a:ext cx="475252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Алгоритм выполнения </a:t>
            </a:r>
            <a:r>
              <a:rPr lang="ru-RU" sz="3200" b="1" dirty="0" err="1"/>
              <a:t>поделки-напоминилки</a:t>
            </a:r>
            <a:r>
              <a:rPr lang="ru-RU" sz="3200" b="1" dirty="0" smtClean="0"/>
              <a:t>:</a:t>
            </a:r>
          </a:p>
          <a:p>
            <a:r>
              <a:rPr lang="ru-RU" sz="3200" b="1" dirty="0" smtClean="0"/>
              <a:t> </a:t>
            </a:r>
            <a:r>
              <a:rPr lang="ru-RU" sz="3200" dirty="0" smtClean="0"/>
              <a:t>1</a:t>
            </a:r>
            <a:r>
              <a:rPr lang="ru-RU" sz="3200" dirty="0"/>
              <a:t>) </a:t>
            </a:r>
            <a:r>
              <a:rPr lang="ru-RU" sz="3200" dirty="0" smtClean="0"/>
              <a:t>Скопировать </a:t>
            </a:r>
            <a:r>
              <a:rPr lang="ru-RU" sz="3200" dirty="0"/>
              <a:t>детали на бумагу нужного цвета, используя шаблоны. </a:t>
            </a:r>
          </a:p>
          <a:p>
            <a:r>
              <a:rPr lang="ru-RU" sz="3200" dirty="0"/>
              <a:t>2) Вырезать детали.</a:t>
            </a:r>
          </a:p>
          <a:p>
            <a:r>
              <a:rPr lang="ru-RU" sz="3200" dirty="0"/>
              <a:t>3) Соединить детали  по образцу. </a:t>
            </a:r>
          </a:p>
        </p:txBody>
      </p:sp>
      <p:pic>
        <p:nvPicPr>
          <p:cNvPr id="3" name="Picture 2" descr="https://sun9-14.userapi.com/c206616/v206616028/dfd6d/y95Ppk0uDKo.jpg"/>
          <p:cNvPicPr>
            <a:picLocks noChangeAspect="1" noChangeArrowheads="1"/>
          </p:cNvPicPr>
          <p:nvPr/>
        </p:nvPicPr>
        <p:blipFill>
          <a:blip r:embed="rId2" cstate="print"/>
          <a:srcRect l="4348" r="4347"/>
          <a:stretch>
            <a:fillRect/>
          </a:stretch>
        </p:blipFill>
        <p:spPr bwMode="auto">
          <a:xfrm>
            <a:off x="6300192" y="3068960"/>
            <a:ext cx="2510358" cy="34738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785926"/>
            <a:ext cx="6912768" cy="2308324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ru-RU" sz="3600" dirty="0"/>
              <a:t> </a:t>
            </a:r>
            <a:r>
              <a:rPr lang="ru-RU" sz="3600" dirty="0" smtClean="0"/>
              <a:t>О</a:t>
            </a:r>
            <a:r>
              <a:rPr lang="ru-RU" sz="3600" dirty="0" smtClean="0"/>
              <a:t>цените занятие, заполните </a:t>
            </a:r>
            <a:r>
              <a:rPr lang="ru-RU" sz="3600" dirty="0"/>
              <a:t>листы обратной связи, пометив </a:t>
            </a:r>
            <a:r>
              <a:rPr lang="ru-RU" sz="3600" dirty="0" smtClean="0"/>
              <a:t>цветом </a:t>
            </a:r>
            <a:r>
              <a:rPr lang="ru-RU" sz="3600" dirty="0"/>
              <a:t>левое поле рядом с одним из утверждений.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143076" y="428604"/>
            <a:ext cx="47863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/>
              <a:t>РЕФЛЕКСИЯ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85720" y="2806036"/>
            <a:ext cx="828680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zh-CN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79712" y="642918"/>
            <a:ext cx="6624736" cy="495520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ru-RU" sz="3600" b="1" dirty="0" smtClean="0"/>
              <a:t>Дома:</a:t>
            </a:r>
          </a:p>
          <a:p>
            <a:r>
              <a:rPr lang="ru-RU" sz="3600" b="1" dirty="0" smtClean="0">
                <a:cs typeface="Calibri"/>
              </a:rPr>
              <a:t>1</a:t>
            </a:r>
            <a:r>
              <a:rPr lang="ru-RU" sz="3600" b="1" dirty="0">
                <a:cs typeface="Calibri"/>
              </a:rPr>
              <a:t>. </a:t>
            </a:r>
            <a:r>
              <a:rPr lang="ru-RU" sz="3600" b="1" dirty="0" smtClean="0">
                <a:cs typeface="Calibri"/>
              </a:rPr>
              <a:t>Ознакомиться </a:t>
            </a:r>
            <a:r>
              <a:rPr lang="ru-RU" sz="3600" b="1" dirty="0">
                <a:cs typeface="Calibri"/>
              </a:rPr>
              <a:t>со сценарием акции. </a:t>
            </a:r>
          </a:p>
          <a:p>
            <a:r>
              <a:rPr lang="ru-RU" sz="3600" b="1" dirty="0">
                <a:cs typeface="Calibri"/>
              </a:rPr>
              <a:t>2. Участникам сценки выучить слова и продумать костюмы.</a:t>
            </a:r>
          </a:p>
          <a:p>
            <a:r>
              <a:rPr lang="ru-RU" sz="3600" b="1" dirty="0">
                <a:cs typeface="Calibri"/>
              </a:rPr>
              <a:t>3. Вместе с родителями нарисовать плакат "Стоп, коронавирус!"</a:t>
            </a:r>
          </a:p>
          <a:p>
            <a:endParaRPr lang="ru-RU" sz="2800" b="1" dirty="0">
              <a:cs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1285860"/>
            <a:ext cx="628654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/>
              <a:t>Желаем вам здоровья!</a:t>
            </a:r>
          </a:p>
          <a:p>
            <a:pPr algn="ctr"/>
            <a:endParaRPr lang="ru-RU" sz="6000" b="1" dirty="0"/>
          </a:p>
          <a:p>
            <a:pPr algn="ctr"/>
            <a:r>
              <a:rPr lang="ru-RU" sz="6000" b="1" dirty="0"/>
              <a:t>До свидания!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99978" y="214290"/>
            <a:ext cx="9044022" cy="1857388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ЭПИДЕМИЯ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- </a:t>
            </a:r>
            <a:r>
              <a:rPr kumimoji="0" lang="ru-RU" sz="32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быстрое распространение инфекционного заболевания по населенным </a:t>
            </a: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территориям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827584" y="2071678"/>
            <a:ext cx="3458664" cy="1857388"/>
            <a:chOff x="357158" y="2714620"/>
            <a:chExt cx="3929090" cy="1857388"/>
          </a:xfrm>
        </p:grpSpPr>
        <p:pic>
          <p:nvPicPr>
            <p:cNvPr id="5" name="Picture 2" descr="http://vlanamed.com/wp-content/uploads/2016/01/ospa_naturalnaya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57158" y="2714620"/>
              <a:ext cx="3171458" cy="1857388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2071670" y="2714620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>
                  <a:solidFill>
                    <a:schemeClr val="bg1"/>
                  </a:solidFill>
                </a:rPr>
                <a:t>оспа</a:t>
              </a: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5220072" y="1772816"/>
            <a:ext cx="3240360" cy="1944216"/>
            <a:chOff x="5214942" y="2143116"/>
            <a:chExt cx="4286280" cy="2571768"/>
          </a:xfrm>
        </p:grpSpPr>
        <p:pic>
          <p:nvPicPr>
            <p:cNvPr id="8" name="Picture 7" descr="C:\Users\Lena\Desktop\imgpreview.jpg"/>
            <p:cNvPicPr>
              <a:picLocks noChangeAspect="1" noChangeArrowheads="1"/>
            </p:cNvPicPr>
            <p:nvPr/>
          </p:nvPicPr>
          <p:blipFill>
            <a:blip r:embed="rId3" cstate="print"/>
            <a:srcRect b="15624"/>
            <a:stretch>
              <a:fillRect/>
            </a:stretch>
          </p:blipFill>
          <p:spPr bwMode="auto">
            <a:xfrm>
              <a:off x="5214942" y="2143116"/>
              <a:ext cx="3238500" cy="2571768"/>
            </a:xfrm>
            <a:prstGeom prst="rect">
              <a:avLst/>
            </a:prstGeom>
            <a:noFill/>
          </p:spPr>
        </p:pic>
        <p:sp>
          <p:nvSpPr>
            <p:cNvPr id="9" name="TextBox 8"/>
            <p:cNvSpPr txBox="1"/>
            <p:nvPr/>
          </p:nvSpPr>
          <p:spPr>
            <a:xfrm>
              <a:off x="7500958" y="2285992"/>
              <a:ext cx="2000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>
                  <a:solidFill>
                    <a:srgbClr val="000000"/>
                  </a:solidFill>
                </a:rPr>
                <a:t>чума</a:t>
              </a: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3635896" y="4221088"/>
            <a:ext cx="3286148" cy="2300282"/>
            <a:chOff x="2643174" y="4557719"/>
            <a:chExt cx="3286148" cy="2300282"/>
          </a:xfrm>
        </p:grpSpPr>
        <p:pic>
          <p:nvPicPr>
            <p:cNvPr id="11" name="Picture 9" descr="https://insultinform.ru/wp-content/uploads/2017/11/gripp_index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43174" y="4557719"/>
              <a:ext cx="3286148" cy="2300282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4500562" y="4714884"/>
              <a:ext cx="13573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>
                  <a:solidFill>
                    <a:srgbClr val="000000"/>
                  </a:solidFill>
                </a:rPr>
                <a:t>грипп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571480"/>
            <a:ext cx="7715304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i="1" dirty="0">
                <a:latin typeface="+mj-lt"/>
                <a:ea typeface="+mj-ea"/>
                <a:cs typeface="+mj-cs"/>
              </a:rPr>
              <a:t>ПАНДЕМИЯ</a:t>
            </a:r>
            <a:r>
              <a:rPr lang="ru-RU" dirty="0"/>
              <a:t> </a:t>
            </a:r>
            <a:r>
              <a:rPr lang="ru-RU" sz="3200" i="1" dirty="0">
                <a:latin typeface="+mj-lt"/>
                <a:ea typeface="+mj-ea"/>
                <a:cs typeface="+mj-cs"/>
              </a:rPr>
              <a:t>– это эпидемия, которая распространяется на территории всей страны, территорию сопредельных государств, а иногда и многих стран </a:t>
            </a:r>
            <a:r>
              <a:rPr lang="ru-RU" sz="3200" i="1" dirty="0" smtClean="0">
                <a:latin typeface="+mj-lt"/>
                <a:ea typeface="+mj-ea"/>
                <a:cs typeface="+mj-cs"/>
              </a:rPr>
              <a:t>мира</a:t>
            </a:r>
            <a:endParaRPr lang="ru-RU" sz="3200" i="1" dirty="0"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https://kramola.info/sites/default/files/any_images/654645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3357562"/>
            <a:ext cx="6280081" cy="3214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6"/>
          <p:cNvSpPr txBox="1">
            <a:spLocks/>
          </p:cNvSpPr>
          <p:nvPr/>
        </p:nvSpPr>
        <p:spPr>
          <a:xfrm>
            <a:off x="214282" y="571480"/>
            <a:ext cx="9144000" cy="2860661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КОРОНАВИРУС – это вирус, передающийся</a:t>
            </a:r>
            <a:r>
              <a:rPr kumimoji="0" lang="ru-RU" sz="4400" b="0" i="1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ru-RU" sz="4400" i="1" dirty="0">
                <a:latin typeface="+mj-lt"/>
                <a:ea typeface="+mj-ea"/>
                <a:cs typeface="+mj-cs"/>
              </a:rPr>
              <a:t>людям и </a:t>
            </a:r>
            <a:r>
              <a:rPr lang="ru-RU" sz="4400" i="1" dirty="0" smtClean="0">
                <a:latin typeface="+mj-lt"/>
                <a:ea typeface="+mj-ea"/>
                <a:cs typeface="+mj-cs"/>
              </a:rPr>
              <a:t>животным, имеющий выступы в виде королевской короны</a:t>
            </a: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2" descr="https://go1.imgsmail.ru/imgpreview?key=618dc253f4e0ec60&amp;mb=imgdb_preview_37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3445235"/>
            <a:ext cx="4995325" cy="30876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357158" y="642918"/>
            <a:ext cx="8385175" cy="104138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Передаётся:</a:t>
            </a:r>
          </a:p>
        </p:txBody>
      </p:sp>
      <p:sp>
        <p:nvSpPr>
          <p:cNvPr id="3" name="Rectangle 3"/>
          <p:cNvSpPr txBox="1">
            <a:spLocks noRot="1" noChangeArrowheads="1"/>
          </p:cNvSpPr>
          <p:nvPr/>
        </p:nvSpPr>
        <p:spPr>
          <a:xfrm>
            <a:off x="785786" y="1714488"/>
            <a:ext cx="8007350" cy="4191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воздушно-капельным путем с мельчайшими частичками слюны больного человека во время разговора, кашля или чихания. </a:t>
            </a:r>
          </a:p>
        </p:txBody>
      </p:sp>
      <p:pic>
        <p:nvPicPr>
          <p:cNvPr id="4" name="Picture 2" descr="https://go1.imgsmail.ru/imgpreview?key=5d18b845ea6ddcce&amp;mb=imgdb_preview_107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3714752"/>
            <a:ext cx="4857750" cy="2971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457200" y="244475"/>
            <a:ext cx="8385175" cy="104138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>
                <a:latin typeface="+mj-lt"/>
                <a:ea typeface="+mj-ea"/>
                <a:cs typeface="+mj-cs"/>
              </a:rPr>
              <a:t>Передаётся:</a:t>
            </a:r>
          </a:p>
        </p:txBody>
      </p:sp>
      <p:sp>
        <p:nvSpPr>
          <p:cNvPr id="3" name="Rectangle 3"/>
          <p:cNvSpPr txBox="1">
            <a:spLocks noRot="1" noChangeArrowheads="1"/>
          </p:cNvSpPr>
          <p:nvPr/>
        </p:nvSpPr>
        <p:spPr>
          <a:xfrm>
            <a:off x="323528" y="1036531"/>
            <a:ext cx="8469608" cy="1672389"/>
          </a:xfrm>
          <a:prstGeom prst="rect">
            <a:avLst/>
          </a:prstGeom>
        </p:spPr>
        <p:txBody>
          <a:bodyPr anchor="t"/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/>
            </a:pPr>
            <a:r>
              <a:rPr lang="ru-RU" sz="3200" b="1" i="1" dirty="0"/>
              <a:t>при контакте с </a:t>
            </a:r>
            <a:r>
              <a:rPr lang="ru-RU" sz="3200" b="1" i="1" dirty="0" smtClean="0"/>
              <a:t>поверхностями, на которые попала слюна болеющего человека в результате кашля и чихания  </a:t>
            </a:r>
            <a:endParaRPr lang="ru-RU" sz="3200" b="1" i="1" dirty="0"/>
          </a:p>
        </p:txBody>
      </p:sp>
      <p:pic>
        <p:nvPicPr>
          <p:cNvPr id="4" name="Picture 2" descr="https://go2.imgsmail.ru/imgpreview?key=51c71de8144d1804&amp;mb=imgdb_preview_1191"/>
          <p:cNvPicPr>
            <a:picLocks noChangeAspect="1" noChangeArrowheads="1"/>
          </p:cNvPicPr>
          <p:nvPr/>
        </p:nvPicPr>
        <p:blipFill>
          <a:blip r:embed="rId2" cstate="print"/>
          <a:srcRect r="24157"/>
          <a:stretch>
            <a:fillRect/>
          </a:stretch>
        </p:blipFill>
        <p:spPr bwMode="auto">
          <a:xfrm>
            <a:off x="467543" y="2996952"/>
            <a:ext cx="2376265" cy="1605356"/>
          </a:xfrm>
          <a:prstGeom prst="rect">
            <a:avLst/>
          </a:prstGeom>
          <a:noFill/>
        </p:spPr>
      </p:pic>
      <p:pic>
        <p:nvPicPr>
          <p:cNvPr id="5" name="Picture 4" descr="https://go2.imgsmail.ru/imgpreview?key=4d66c2ac0fd6b239&amp;mb=imgdb_preview_1173"/>
          <p:cNvPicPr>
            <a:picLocks noChangeAspect="1" noChangeArrowheads="1"/>
          </p:cNvPicPr>
          <p:nvPr/>
        </p:nvPicPr>
        <p:blipFill>
          <a:blip r:embed="rId3" cstate="print"/>
          <a:srcRect t="10274" b="10102"/>
          <a:stretch>
            <a:fillRect/>
          </a:stretch>
        </p:blipFill>
        <p:spPr bwMode="auto">
          <a:xfrm>
            <a:off x="5926777" y="2708920"/>
            <a:ext cx="2900376" cy="1728192"/>
          </a:xfrm>
          <a:prstGeom prst="rect">
            <a:avLst/>
          </a:prstGeom>
          <a:noFill/>
        </p:spPr>
      </p:pic>
      <p:pic>
        <p:nvPicPr>
          <p:cNvPr id="6" name="Picture 6" descr="https://go4.imgsmail.ru/imgpreview?key=7af21237d0bb99da&amp;mb=imgdb_preview_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12428" y="4725144"/>
            <a:ext cx="2611700" cy="1913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Rot="1" noChangeArrowheads="1"/>
          </p:cNvSpPr>
          <p:nvPr/>
        </p:nvSpPr>
        <p:spPr>
          <a:xfrm>
            <a:off x="457200" y="244475"/>
            <a:ext cx="8385175" cy="104138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>
                <a:latin typeface="+mj-lt"/>
                <a:ea typeface="+mj-ea"/>
                <a:cs typeface="+mj-cs"/>
              </a:rPr>
              <a:t>Передаётся:</a:t>
            </a:r>
          </a:p>
        </p:txBody>
      </p:sp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785786" y="1052736"/>
            <a:ext cx="8007350" cy="122413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sz="3200" b="1" i="1" dirty="0"/>
              <a:t>при касании грязными руками </a:t>
            </a:r>
            <a:r>
              <a:rPr lang="ru-RU" sz="3200" b="1" i="1" dirty="0" smtClean="0"/>
              <a:t>лица (рта</a:t>
            </a:r>
            <a:r>
              <a:rPr lang="ru-RU" sz="3200" b="1" i="1" dirty="0"/>
              <a:t>, носа, </a:t>
            </a:r>
            <a:r>
              <a:rPr lang="ru-RU" sz="3200" b="1" i="1" dirty="0" smtClean="0"/>
              <a:t>глаз) </a:t>
            </a:r>
            <a:endParaRPr lang="ru-RU" sz="3200" b="1" i="1" dirty="0"/>
          </a:p>
        </p:txBody>
      </p:sp>
      <p:pic>
        <p:nvPicPr>
          <p:cNvPr id="9" name="Picture 4" descr="https://go2.imgsmail.ru/imgpreview?key=b8937fbe553fa36&amp;mb=imgdb_preview_730"/>
          <p:cNvPicPr>
            <a:picLocks noChangeAspect="1" noChangeArrowheads="1"/>
          </p:cNvPicPr>
          <p:nvPr/>
        </p:nvPicPr>
        <p:blipFill>
          <a:blip r:embed="rId2" cstate="print"/>
          <a:srcRect l="10045"/>
          <a:stretch>
            <a:fillRect/>
          </a:stretch>
        </p:blipFill>
        <p:spPr bwMode="auto">
          <a:xfrm>
            <a:off x="5076056" y="2348880"/>
            <a:ext cx="2857488" cy="1791311"/>
          </a:xfrm>
          <a:prstGeom prst="rect">
            <a:avLst/>
          </a:prstGeom>
          <a:noFill/>
        </p:spPr>
      </p:pic>
      <p:pic>
        <p:nvPicPr>
          <p:cNvPr id="10" name="Picture 8" descr="http://stopa-info.ru/wp-content/uploads/2017/10/imga419g-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3356992"/>
            <a:ext cx="2664295" cy="1944216"/>
          </a:xfrm>
          <a:prstGeom prst="rect">
            <a:avLst/>
          </a:prstGeom>
          <a:noFill/>
        </p:spPr>
      </p:pic>
      <p:pic>
        <p:nvPicPr>
          <p:cNvPr id="11" name="Picture 12" descr="https://go1.imgsmail.ru/imgpreview?key=135a9c7101c979a0&amp;mb=imgdb_preview_15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4365104"/>
            <a:ext cx="2678923" cy="1785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 txBox="1">
            <a:spLocks noRot="1" noChangeArrowheads="1"/>
          </p:cNvSpPr>
          <p:nvPr/>
        </p:nvSpPr>
        <p:spPr>
          <a:xfrm>
            <a:off x="285720" y="714356"/>
            <a:ext cx="8528083" cy="14319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СИМПТОМЫ </a:t>
            </a:r>
            <a:r>
              <a:rPr kumimoji="0" lang="ru-RU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</a:t>
            </a:r>
            <a:r>
              <a:rPr kumimoji="0" lang="ru-RU" sz="3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признаки заболевания)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6"/>
          <p:cNvSpPr txBox="1">
            <a:spLocks noRot="1" noChangeArrowheads="1"/>
          </p:cNvSpPr>
          <p:nvPr/>
        </p:nvSpPr>
        <p:spPr>
          <a:xfrm>
            <a:off x="2500298" y="3786190"/>
            <a:ext cx="3927475" cy="1428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4000" b="1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повышение температуры </a:t>
            </a:r>
          </a:p>
        </p:txBody>
      </p:sp>
      <p:sp>
        <p:nvSpPr>
          <p:cNvPr id="4" name="Rectangle 6"/>
          <p:cNvSpPr txBox="1">
            <a:spLocks noRot="1" noChangeArrowheads="1"/>
          </p:cNvSpPr>
          <p:nvPr/>
        </p:nvSpPr>
        <p:spPr bwMode="auto">
          <a:xfrm>
            <a:off x="428596" y="2214554"/>
            <a:ext cx="3927475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tabLst/>
              <a:defRPr/>
            </a:pPr>
            <a:r>
              <a:rPr lang="ru-RU" sz="40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слабость</a:t>
            </a:r>
            <a:r>
              <a:rPr kumimoji="0" lang="ru-RU" sz="4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5" name="Rectangle 6"/>
          <p:cNvSpPr txBox="1">
            <a:spLocks noRot="1" noChangeArrowheads="1"/>
          </p:cNvSpPr>
          <p:nvPr/>
        </p:nvSpPr>
        <p:spPr bwMode="auto">
          <a:xfrm>
            <a:off x="1428728" y="2928934"/>
            <a:ext cx="3927475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tabLst/>
              <a:defRPr/>
            </a:pPr>
            <a:r>
              <a:rPr lang="ru-RU" sz="40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кашель</a:t>
            </a:r>
            <a:r>
              <a:rPr kumimoji="0" lang="ru-RU" sz="4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6" name="Rectangle 6"/>
          <p:cNvSpPr txBox="1">
            <a:spLocks noRot="1" noChangeArrowheads="1"/>
          </p:cNvSpPr>
          <p:nvPr/>
        </p:nvSpPr>
        <p:spPr bwMode="auto">
          <a:xfrm>
            <a:off x="4500562" y="5214950"/>
            <a:ext cx="428628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tabLst/>
              <a:defRPr/>
            </a:pPr>
            <a:r>
              <a:rPr lang="ru-RU" sz="40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затрудненное дыхание</a:t>
            </a:r>
            <a:r>
              <a:rPr kumimoji="0" lang="ru-RU" sz="4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300192" y="1844824"/>
            <a:ext cx="2362010" cy="19442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0" y="0"/>
            <a:ext cx="9572660" cy="78581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Как защитить себя и своих близких?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412777"/>
            <a:ext cx="792088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1. Без крайней необходимости не находиться в местах, где много людей!</a:t>
            </a:r>
          </a:p>
          <a:p>
            <a:r>
              <a:rPr lang="ru-RU" sz="2000" b="1" dirty="0"/>
              <a:t>2. Протирать специальным средством поверхности предметов, до которых часто дотрагиваются люди! </a:t>
            </a:r>
          </a:p>
          <a:p>
            <a:r>
              <a:rPr lang="ru-RU" sz="2000" b="1" dirty="0"/>
              <a:t>3.  Использовать защитные маски и перчатки.</a:t>
            </a:r>
          </a:p>
          <a:p>
            <a:r>
              <a:rPr lang="ru-RU" sz="2000" b="1" dirty="0"/>
              <a:t>4. Мыть чаще руки с мылом или обрабатывать специальным средством!</a:t>
            </a:r>
          </a:p>
          <a:p>
            <a:r>
              <a:rPr lang="ru-RU" sz="2000" b="1" dirty="0"/>
              <a:t>5.  Не касаться рта, носа или глаз немытыми руками.</a:t>
            </a:r>
          </a:p>
          <a:p>
            <a:r>
              <a:rPr lang="ru-RU" sz="2000" b="1" dirty="0"/>
              <a:t>6. Быть крайне дисциплинированным (соблюдать режим самоизоляции). </a:t>
            </a:r>
          </a:p>
          <a:p>
            <a:r>
              <a:rPr lang="ru-RU" sz="2000" b="1" dirty="0"/>
              <a:t>7. При первых признаках заболевания - обращайтесь к врачу!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764704"/>
            <a:ext cx="80290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/>
              <a:t>Правила поведения в условиях </a:t>
            </a:r>
            <a:r>
              <a:rPr lang="ru-RU" sz="2800" b="1" u="sng" dirty="0" smtClean="0"/>
              <a:t>пандемии:</a:t>
            </a:r>
            <a:endParaRPr lang="ru-RU" sz="2800" b="1" dirty="0"/>
          </a:p>
        </p:txBody>
      </p:sp>
      <p:pic>
        <p:nvPicPr>
          <p:cNvPr id="5" name="Picture 2" descr="https://go4.imgsmail.ru/imgpreview?key=2cc12510c741765&amp;mb=imgdb_preview_exp"/>
          <p:cNvPicPr>
            <a:picLocks noChangeAspect="1" noChangeArrowheads="1"/>
          </p:cNvPicPr>
          <p:nvPr/>
        </p:nvPicPr>
        <p:blipFill>
          <a:blip r:embed="rId2" cstate="print"/>
          <a:srcRect r="37500"/>
          <a:stretch>
            <a:fillRect/>
          </a:stretch>
        </p:blipFill>
        <p:spPr bwMode="auto">
          <a:xfrm>
            <a:off x="2483768" y="5085184"/>
            <a:ext cx="1857388" cy="1609726"/>
          </a:xfrm>
          <a:prstGeom prst="rect">
            <a:avLst/>
          </a:prstGeom>
          <a:noFill/>
        </p:spPr>
      </p:pic>
      <p:pic>
        <p:nvPicPr>
          <p:cNvPr id="6" name="Picture 4" descr="http://agro-portal.su/uploads/posts/2019-11/1575055346_clean_handles.jpg"/>
          <p:cNvPicPr>
            <a:picLocks noChangeAspect="1" noChangeArrowheads="1"/>
          </p:cNvPicPr>
          <p:nvPr/>
        </p:nvPicPr>
        <p:blipFill>
          <a:blip r:embed="rId3" cstate="print"/>
          <a:srcRect l="8447" t="10194" r="4975"/>
          <a:stretch>
            <a:fillRect/>
          </a:stretch>
        </p:blipFill>
        <p:spPr bwMode="auto">
          <a:xfrm>
            <a:off x="4572000" y="5085184"/>
            <a:ext cx="1735933" cy="1512168"/>
          </a:xfrm>
          <a:prstGeom prst="rect">
            <a:avLst/>
          </a:prstGeom>
          <a:noFill/>
        </p:spPr>
      </p:pic>
      <p:pic>
        <p:nvPicPr>
          <p:cNvPr id="7" name="Picture 6" descr="https://go1.imgsmail.ru/imgpreview?key=59698efdd3ea0cdd&amp;mb=imgdb_preview_62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5085184"/>
            <a:ext cx="1800200" cy="14563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359</Words>
  <Application>Microsoft Office PowerPoint</Application>
  <PresentationFormat>Экран (4:3)</PresentationFormat>
  <Paragraphs>57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Lena</dc:creator>
  <cp:lastModifiedBy>Zhavoronkova</cp:lastModifiedBy>
  <cp:revision>58</cp:revision>
  <dcterms:created xsi:type="dcterms:W3CDTF">2020-04-15T12:53:04Z</dcterms:created>
  <dcterms:modified xsi:type="dcterms:W3CDTF">2020-04-16T08:07:02Z</dcterms:modified>
</cp:coreProperties>
</file>