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312" r:id="rId4"/>
    <p:sldId id="337" r:id="rId5"/>
    <p:sldId id="299" r:id="rId6"/>
    <p:sldId id="288" r:id="rId7"/>
    <p:sldId id="315" r:id="rId8"/>
    <p:sldId id="316" r:id="rId9"/>
    <p:sldId id="338" r:id="rId10"/>
    <p:sldId id="339" r:id="rId11"/>
    <p:sldId id="341" r:id="rId12"/>
    <p:sldId id="340" r:id="rId13"/>
    <p:sldId id="342" r:id="rId14"/>
    <p:sldId id="333" r:id="rId15"/>
    <p:sldId id="287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E5A"/>
    <a:srgbClr val="223249"/>
    <a:srgbClr val="E9E8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1536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EE872-1060-4F82-AA55-3672540D8CDD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BBAB282-5BC4-45D8-A345-937598DDCC25}">
      <dgm:prSet phldrT="[Текст]" custT="1"/>
      <dgm:spPr>
        <a:solidFill>
          <a:srgbClr val="213E5A"/>
        </a:solidFill>
      </dgm:spPr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A99E53-786B-487D-A86B-C7344C78BA30}" type="parTrans" cxnId="{E0C0A396-9757-48EA-8173-5347B8F97A9B}">
      <dgm:prSet/>
      <dgm:spPr/>
      <dgm:t>
        <a:bodyPr/>
        <a:lstStyle/>
        <a:p>
          <a:endParaRPr lang="ru-RU"/>
        </a:p>
      </dgm:t>
    </dgm:pt>
    <dgm:pt modelId="{2C4E8458-57BF-4EE3-A17B-B9F69078C981}" type="sibTrans" cxnId="{E0C0A396-9757-48EA-8173-5347B8F97A9B}">
      <dgm:prSet/>
      <dgm:spPr/>
      <dgm:t>
        <a:bodyPr/>
        <a:lstStyle/>
        <a:p>
          <a:endParaRPr lang="ru-RU"/>
        </a:p>
      </dgm:t>
    </dgm:pt>
    <dgm:pt modelId="{08E6AF5C-189D-45C0-A6B6-C2373FC034D8}">
      <dgm:prSet phldrT="[Текст]"/>
      <dgm:spPr>
        <a:solidFill>
          <a:srgbClr val="E9E8E8"/>
        </a:solidFill>
      </dgm:spPr>
      <dgm:t>
        <a:bodyPr/>
        <a:lstStyle/>
        <a:p>
          <a:pPr>
            <a:buNone/>
          </a:pPr>
          <a:r>
            <a:rPr lang="ru-RU" dirty="0"/>
            <a:t>Отборочный этап – </a:t>
          </a:r>
          <a:r>
            <a:rPr lang="ru-RU" dirty="0" smtClean="0"/>
            <a:t>до 31 </a:t>
          </a:r>
          <a:r>
            <a:rPr lang="ru-RU" dirty="0"/>
            <a:t>марта 2021 г.</a:t>
          </a:r>
        </a:p>
      </dgm:t>
    </dgm:pt>
    <dgm:pt modelId="{EFAD5D65-3211-4E1A-9877-953A0DE55729}" type="parTrans" cxnId="{1687658B-A5A4-4AC9-A754-F5E65C0C3394}">
      <dgm:prSet/>
      <dgm:spPr/>
      <dgm:t>
        <a:bodyPr/>
        <a:lstStyle/>
        <a:p>
          <a:endParaRPr lang="ru-RU"/>
        </a:p>
      </dgm:t>
    </dgm:pt>
    <dgm:pt modelId="{AFC4E3E3-F33B-4597-96F3-DE4DE9526653}" type="sibTrans" cxnId="{1687658B-A5A4-4AC9-A754-F5E65C0C3394}">
      <dgm:prSet/>
      <dgm:spPr/>
      <dgm:t>
        <a:bodyPr/>
        <a:lstStyle/>
        <a:p>
          <a:endParaRPr lang="ru-RU"/>
        </a:p>
      </dgm:t>
    </dgm:pt>
    <dgm:pt modelId="{60739D6C-27BA-4078-82B1-93BF645E69A3}">
      <dgm:prSet phldrT="[Текст]" custT="1"/>
      <dgm:spPr>
        <a:solidFill>
          <a:srgbClr val="213E5A"/>
        </a:solidFill>
      </dgm:spPr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F464DC-2C96-4577-BAF3-5D65A534BB96}" type="parTrans" cxnId="{9858EFA7-6B31-48FA-9504-4366FD641D44}">
      <dgm:prSet/>
      <dgm:spPr/>
      <dgm:t>
        <a:bodyPr/>
        <a:lstStyle/>
        <a:p>
          <a:endParaRPr lang="ru-RU"/>
        </a:p>
      </dgm:t>
    </dgm:pt>
    <dgm:pt modelId="{6E14F2AF-36CC-49C9-9283-4230EC283296}" type="sibTrans" cxnId="{9858EFA7-6B31-48FA-9504-4366FD641D44}">
      <dgm:prSet/>
      <dgm:spPr/>
      <dgm:t>
        <a:bodyPr/>
        <a:lstStyle/>
        <a:p>
          <a:endParaRPr lang="ru-RU"/>
        </a:p>
      </dgm:t>
    </dgm:pt>
    <dgm:pt modelId="{0EFE6399-824D-42AD-B3FA-7E699A4A3CB0}">
      <dgm:prSet phldrT="[Текст]"/>
      <dgm:spPr/>
      <dgm:t>
        <a:bodyPr/>
        <a:lstStyle/>
        <a:p>
          <a:pPr>
            <a:buNone/>
          </a:pPr>
          <a:r>
            <a:rPr lang="ru-RU" dirty="0"/>
            <a:t>Региональный этап – </a:t>
          </a:r>
          <a:r>
            <a:rPr lang="ru-RU" dirty="0" smtClean="0"/>
            <a:t>01 </a:t>
          </a:r>
          <a:r>
            <a:rPr lang="ru-RU" dirty="0"/>
            <a:t>апреля-31 мая 2021 г.</a:t>
          </a:r>
        </a:p>
      </dgm:t>
    </dgm:pt>
    <dgm:pt modelId="{33CAE8C4-5C71-4C2C-A90B-A227DC08C966}" type="parTrans" cxnId="{50A78A3F-91C1-4A55-8F98-523FFEE3FBEA}">
      <dgm:prSet/>
      <dgm:spPr/>
      <dgm:t>
        <a:bodyPr/>
        <a:lstStyle/>
        <a:p>
          <a:endParaRPr lang="ru-RU"/>
        </a:p>
      </dgm:t>
    </dgm:pt>
    <dgm:pt modelId="{E915EA87-B7A5-4DDC-9116-4A314A38C7DD}" type="sibTrans" cxnId="{50A78A3F-91C1-4A55-8F98-523FFEE3FBEA}">
      <dgm:prSet/>
      <dgm:spPr/>
      <dgm:t>
        <a:bodyPr/>
        <a:lstStyle/>
        <a:p>
          <a:endParaRPr lang="ru-RU"/>
        </a:p>
      </dgm:t>
    </dgm:pt>
    <dgm:pt modelId="{CEF221FB-9059-484A-B78D-E58880F5A66B}">
      <dgm:prSet phldrT="[Текст]" custT="1"/>
      <dgm:spPr>
        <a:solidFill>
          <a:srgbClr val="213E5A"/>
        </a:solidFill>
      </dgm:spPr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III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678367-1F68-4255-B75A-2C4BB1457B5C}" type="parTrans" cxnId="{06AE3AFD-4A47-4BF6-91F7-43FC224A46AD}">
      <dgm:prSet/>
      <dgm:spPr/>
      <dgm:t>
        <a:bodyPr/>
        <a:lstStyle/>
        <a:p>
          <a:endParaRPr lang="ru-RU"/>
        </a:p>
      </dgm:t>
    </dgm:pt>
    <dgm:pt modelId="{3A64F0B6-42C6-4FE1-ACBF-D4A6BFA28AB8}" type="sibTrans" cxnId="{06AE3AFD-4A47-4BF6-91F7-43FC224A46AD}">
      <dgm:prSet/>
      <dgm:spPr/>
      <dgm:t>
        <a:bodyPr/>
        <a:lstStyle/>
        <a:p>
          <a:endParaRPr lang="ru-RU"/>
        </a:p>
      </dgm:t>
    </dgm:pt>
    <dgm:pt modelId="{4EC65553-4C3C-4F74-856C-35408CDF42CC}">
      <dgm:prSet phldrT="[Текст]"/>
      <dgm:spPr/>
      <dgm:t>
        <a:bodyPr/>
        <a:lstStyle/>
        <a:p>
          <a:pPr>
            <a:buNone/>
          </a:pPr>
          <a:r>
            <a:rPr lang="ru-RU" dirty="0"/>
            <a:t>Финальный этап – октябрь 2021 г.</a:t>
          </a:r>
        </a:p>
      </dgm:t>
    </dgm:pt>
    <dgm:pt modelId="{B0E8A940-5540-4538-B81D-DF79C4D2F67B}" type="parTrans" cxnId="{E79ABA72-284D-4360-A89E-795330FABC18}">
      <dgm:prSet/>
      <dgm:spPr/>
      <dgm:t>
        <a:bodyPr/>
        <a:lstStyle/>
        <a:p>
          <a:endParaRPr lang="ru-RU"/>
        </a:p>
      </dgm:t>
    </dgm:pt>
    <dgm:pt modelId="{4A2CD985-16C3-4F92-9B3A-8581490DFA89}" type="sibTrans" cxnId="{E79ABA72-284D-4360-A89E-795330FABC18}">
      <dgm:prSet/>
      <dgm:spPr/>
      <dgm:t>
        <a:bodyPr/>
        <a:lstStyle/>
        <a:p>
          <a:endParaRPr lang="ru-RU"/>
        </a:p>
      </dgm:t>
    </dgm:pt>
    <dgm:pt modelId="{CFE218A1-C538-44CD-BA9C-A99295D577CD}" type="pres">
      <dgm:prSet presAssocID="{9F6EE872-1060-4F82-AA55-3672540D8C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D57BE5-E22E-449C-BE81-D8986530FEB9}" type="pres">
      <dgm:prSet presAssocID="{FBBAB282-5BC4-45D8-A345-937598DDCC25}" presName="composite" presStyleCnt="0"/>
      <dgm:spPr/>
    </dgm:pt>
    <dgm:pt modelId="{5D7B8207-94E7-4908-A12C-5D6A322D2E69}" type="pres">
      <dgm:prSet presAssocID="{FBBAB282-5BC4-45D8-A345-937598DDCC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30FCC-B3B7-4305-A4AC-452586EE9B52}" type="pres">
      <dgm:prSet presAssocID="{FBBAB282-5BC4-45D8-A345-937598DDCC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CBCA8-08E4-40B0-8DD6-104E260ACB5D}" type="pres">
      <dgm:prSet presAssocID="{2C4E8458-57BF-4EE3-A17B-B9F69078C981}" presName="sp" presStyleCnt="0"/>
      <dgm:spPr/>
    </dgm:pt>
    <dgm:pt modelId="{F7547172-BD76-43BB-8359-B22D8DF5338A}" type="pres">
      <dgm:prSet presAssocID="{60739D6C-27BA-4078-82B1-93BF645E69A3}" presName="composite" presStyleCnt="0"/>
      <dgm:spPr/>
    </dgm:pt>
    <dgm:pt modelId="{55E00B04-39B7-4933-A07E-A87420FD1952}" type="pres">
      <dgm:prSet presAssocID="{60739D6C-27BA-4078-82B1-93BF645E69A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7FAD3-6704-4AC8-8B27-C953CD3AB2FD}" type="pres">
      <dgm:prSet presAssocID="{60739D6C-27BA-4078-82B1-93BF645E69A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6867D2-E019-4B3C-8C23-EB58A5679E60}" type="pres">
      <dgm:prSet presAssocID="{6E14F2AF-36CC-49C9-9283-4230EC283296}" presName="sp" presStyleCnt="0"/>
      <dgm:spPr/>
    </dgm:pt>
    <dgm:pt modelId="{B6B14F9B-F038-47BC-936A-81128756F588}" type="pres">
      <dgm:prSet presAssocID="{CEF221FB-9059-484A-B78D-E58880F5A66B}" presName="composite" presStyleCnt="0"/>
      <dgm:spPr/>
    </dgm:pt>
    <dgm:pt modelId="{8E8034C9-C344-4EE8-883D-D8BAA897A446}" type="pres">
      <dgm:prSet presAssocID="{CEF221FB-9059-484A-B78D-E58880F5A66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F5A0CD-989E-4E6F-A4C8-620EF739A689}" type="pres">
      <dgm:prSet presAssocID="{CEF221FB-9059-484A-B78D-E58880F5A66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87658B-A5A4-4AC9-A754-F5E65C0C3394}" srcId="{FBBAB282-5BC4-45D8-A345-937598DDCC25}" destId="{08E6AF5C-189D-45C0-A6B6-C2373FC034D8}" srcOrd="0" destOrd="0" parTransId="{EFAD5D65-3211-4E1A-9877-953A0DE55729}" sibTransId="{AFC4E3E3-F33B-4597-96F3-DE4DE9526653}"/>
    <dgm:cxn modelId="{21DAB63A-F159-45E5-B6AA-5CD66C68A409}" type="presOf" srcId="{0EFE6399-824D-42AD-B3FA-7E699A4A3CB0}" destId="{F0C7FAD3-6704-4AC8-8B27-C953CD3AB2FD}" srcOrd="0" destOrd="0" presId="urn:microsoft.com/office/officeart/2005/8/layout/chevron2"/>
    <dgm:cxn modelId="{E0C0A396-9757-48EA-8173-5347B8F97A9B}" srcId="{9F6EE872-1060-4F82-AA55-3672540D8CDD}" destId="{FBBAB282-5BC4-45D8-A345-937598DDCC25}" srcOrd="0" destOrd="0" parTransId="{E9A99E53-786B-487D-A86B-C7344C78BA30}" sibTransId="{2C4E8458-57BF-4EE3-A17B-B9F69078C981}"/>
    <dgm:cxn modelId="{84481BE6-B9F9-4177-98D7-7E6D5B47EF49}" type="presOf" srcId="{08E6AF5C-189D-45C0-A6B6-C2373FC034D8}" destId="{9E730FCC-B3B7-4305-A4AC-452586EE9B52}" srcOrd="0" destOrd="0" presId="urn:microsoft.com/office/officeart/2005/8/layout/chevron2"/>
    <dgm:cxn modelId="{06AE3AFD-4A47-4BF6-91F7-43FC224A46AD}" srcId="{9F6EE872-1060-4F82-AA55-3672540D8CDD}" destId="{CEF221FB-9059-484A-B78D-E58880F5A66B}" srcOrd="2" destOrd="0" parTransId="{17678367-1F68-4255-B75A-2C4BB1457B5C}" sibTransId="{3A64F0B6-42C6-4FE1-ACBF-D4A6BFA28AB8}"/>
    <dgm:cxn modelId="{A036025D-F8B9-46B8-A0DE-23E679BC08C6}" type="presOf" srcId="{4EC65553-4C3C-4F74-856C-35408CDF42CC}" destId="{14F5A0CD-989E-4E6F-A4C8-620EF739A689}" srcOrd="0" destOrd="0" presId="urn:microsoft.com/office/officeart/2005/8/layout/chevron2"/>
    <dgm:cxn modelId="{E79ABA72-284D-4360-A89E-795330FABC18}" srcId="{CEF221FB-9059-484A-B78D-E58880F5A66B}" destId="{4EC65553-4C3C-4F74-856C-35408CDF42CC}" srcOrd="0" destOrd="0" parTransId="{B0E8A940-5540-4538-B81D-DF79C4D2F67B}" sibTransId="{4A2CD985-16C3-4F92-9B3A-8581490DFA89}"/>
    <dgm:cxn modelId="{0344378E-A6E0-46CF-B8EF-07198D0678AE}" type="presOf" srcId="{CEF221FB-9059-484A-B78D-E58880F5A66B}" destId="{8E8034C9-C344-4EE8-883D-D8BAA897A446}" srcOrd="0" destOrd="0" presId="urn:microsoft.com/office/officeart/2005/8/layout/chevron2"/>
    <dgm:cxn modelId="{B90CADD3-BF0E-4F29-A3B5-C4C68661B292}" type="presOf" srcId="{9F6EE872-1060-4F82-AA55-3672540D8CDD}" destId="{CFE218A1-C538-44CD-BA9C-A99295D577CD}" srcOrd="0" destOrd="0" presId="urn:microsoft.com/office/officeart/2005/8/layout/chevron2"/>
    <dgm:cxn modelId="{9858EFA7-6B31-48FA-9504-4366FD641D44}" srcId="{9F6EE872-1060-4F82-AA55-3672540D8CDD}" destId="{60739D6C-27BA-4078-82B1-93BF645E69A3}" srcOrd="1" destOrd="0" parTransId="{67F464DC-2C96-4577-BAF3-5D65A534BB96}" sibTransId="{6E14F2AF-36CC-49C9-9283-4230EC283296}"/>
    <dgm:cxn modelId="{50A78A3F-91C1-4A55-8F98-523FFEE3FBEA}" srcId="{60739D6C-27BA-4078-82B1-93BF645E69A3}" destId="{0EFE6399-824D-42AD-B3FA-7E699A4A3CB0}" srcOrd="0" destOrd="0" parTransId="{33CAE8C4-5C71-4C2C-A90B-A227DC08C966}" sibTransId="{E915EA87-B7A5-4DDC-9116-4A314A38C7DD}"/>
    <dgm:cxn modelId="{3F33EAF0-E222-4B67-8537-7B4422D254B1}" type="presOf" srcId="{60739D6C-27BA-4078-82B1-93BF645E69A3}" destId="{55E00B04-39B7-4933-A07E-A87420FD1952}" srcOrd="0" destOrd="0" presId="urn:microsoft.com/office/officeart/2005/8/layout/chevron2"/>
    <dgm:cxn modelId="{DF32E53F-FC6B-493C-A6A6-AC39922C3520}" type="presOf" srcId="{FBBAB282-5BC4-45D8-A345-937598DDCC25}" destId="{5D7B8207-94E7-4908-A12C-5D6A322D2E69}" srcOrd="0" destOrd="0" presId="urn:microsoft.com/office/officeart/2005/8/layout/chevron2"/>
    <dgm:cxn modelId="{6471DE12-6A86-4DE5-935A-9572B8ECB853}" type="presParOf" srcId="{CFE218A1-C538-44CD-BA9C-A99295D577CD}" destId="{3CD57BE5-E22E-449C-BE81-D8986530FEB9}" srcOrd="0" destOrd="0" presId="urn:microsoft.com/office/officeart/2005/8/layout/chevron2"/>
    <dgm:cxn modelId="{26F4E7F8-D8E4-44B3-82C9-A3EC8EA9A279}" type="presParOf" srcId="{3CD57BE5-E22E-449C-BE81-D8986530FEB9}" destId="{5D7B8207-94E7-4908-A12C-5D6A322D2E69}" srcOrd="0" destOrd="0" presId="urn:microsoft.com/office/officeart/2005/8/layout/chevron2"/>
    <dgm:cxn modelId="{39EC275B-0583-4A87-BE64-3F085646A7CB}" type="presParOf" srcId="{3CD57BE5-E22E-449C-BE81-D8986530FEB9}" destId="{9E730FCC-B3B7-4305-A4AC-452586EE9B52}" srcOrd="1" destOrd="0" presId="urn:microsoft.com/office/officeart/2005/8/layout/chevron2"/>
    <dgm:cxn modelId="{048C2636-CF01-4271-8B1C-625AF1FAC884}" type="presParOf" srcId="{CFE218A1-C538-44CD-BA9C-A99295D577CD}" destId="{86CCBCA8-08E4-40B0-8DD6-104E260ACB5D}" srcOrd="1" destOrd="0" presId="urn:microsoft.com/office/officeart/2005/8/layout/chevron2"/>
    <dgm:cxn modelId="{1A2ABDB7-B79C-4E4D-984B-A82AC53F2AB6}" type="presParOf" srcId="{CFE218A1-C538-44CD-BA9C-A99295D577CD}" destId="{F7547172-BD76-43BB-8359-B22D8DF5338A}" srcOrd="2" destOrd="0" presId="urn:microsoft.com/office/officeart/2005/8/layout/chevron2"/>
    <dgm:cxn modelId="{110E007B-BDAA-429D-8A93-3CB9923B9286}" type="presParOf" srcId="{F7547172-BD76-43BB-8359-B22D8DF5338A}" destId="{55E00B04-39B7-4933-A07E-A87420FD1952}" srcOrd="0" destOrd="0" presId="urn:microsoft.com/office/officeart/2005/8/layout/chevron2"/>
    <dgm:cxn modelId="{7AD3292E-D939-4C3E-98E6-818296BA6F4B}" type="presParOf" srcId="{F7547172-BD76-43BB-8359-B22D8DF5338A}" destId="{F0C7FAD3-6704-4AC8-8B27-C953CD3AB2FD}" srcOrd="1" destOrd="0" presId="urn:microsoft.com/office/officeart/2005/8/layout/chevron2"/>
    <dgm:cxn modelId="{A0BF5FD1-E273-4ED6-B8A0-095AAF28DD13}" type="presParOf" srcId="{CFE218A1-C538-44CD-BA9C-A99295D577CD}" destId="{596867D2-E019-4B3C-8C23-EB58A5679E60}" srcOrd="3" destOrd="0" presId="urn:microsoft.com/office/officeart/2005/8/layout/chevron2"/>
    <dgm:cxn modelId="{A33933F0-5F7E-4334-87A6-59AA3DA6B03C}" type="presParOf" srcId="{CFE218A1-C538-44CD-BA9C-A99295D577CD}" destId="{B6B14F9B-F038-47BC-936A-81128756F588}" srcOrd="4" destOrd="0" presId="urn:microsoft.com/office/officeart/2005/8/layout/chevron2"/>
    <dgm:cxn modelId="{882E7955-E5A7-41F8-9AC0-6EBE7894A04C}" type="presParOf" srcId="{B6B14F9B-F038-47BC-936A-81128756F588}" destId="{8E8034C9-C344-4EE8-883D-D8BAA897A446}" srcOrd="0" destOrd="0" presId="urn:microsoft.com/office/officeart/2005/8/layout/chevron2"/>
    <dgm:cxn modelId="{C0CE31E3-6FAA-4903-B3CD-284E19DAEBA7}" type="presParOf" srcId="{B6B14F9B-F038-47BC-936A-81128756F588}" destId="{14F5A0CD-989E-4E6F-A4C8-620EF739A689}" srcOrd="1" destOrd="0" presId="urn:microsoft.com/office/officeart/2005/8/layout/chevron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B8207-94E7-4908-A12C-5D6A322D2E69}">
      <dsp:nvSpPr>
        <dsp:cNvPr id="0" name=""/>
        <dsp:cNvSpPr/>
      </dsp:nvSpPr>
      <dsp:spPr>
        <a:xfrm rot="5400000">
          <a:off x="-213314" y="217357"/>
          <a:ext cx="1422094" cy="995466"/>
        </a:xfrm>
        <a:prstGeom prst="chevron">
          <a:avLst/>
        </a:prstGeom>
        <a:solidFill>
          <a:srgbClr val="213E5A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0" y="501776"/>
        <a:ext cx="995466" cy="426628"/>
      </dsp:txXfrm>
    </dsp:sp>
    <dsp:sp modelId="{9E730FCC-B3B7-4305-A4AC-452586EE9B52}">
      <dsp:nvSpPr>
        <dsp:cNvPr id="0" name=""/>
        <dsp:cNvSpPr/>
      </dsp:nvSpPr>
      <dsp:spPr>
        <a:xfrm rot="5400000">
          <a:off x="4755874" y="-3756365"/>
          <a:ext cx="924847" cy="8445664"/>
        </a:xfrm>
        <a:prstGeom prst="round2SameRect">
          <a:avLst/>
        </a:prstGeom>
        <a:solidFill>
          <a:srgbClr val="E9E8E8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/>
            <a:t>Отборочный этап – </a:t>
          </a:r>
          <a:r>
            <a:rPr lang="ru-RU" sz="3100" kern="1200" dirty="0" smtClean="0"/>
            <a:t>до 31 </a:t>
          </a:r>
          <a:r>
            <a:rPr lang="ru-RU" sz="3100" kern="1200" dirty="0"/>
            <a:t>марта 2021 г.</a:t>
          </a:r>
        </a:p>
      </dsp:txBody>
      <dsp:txXfrm rot="-5400000">
        <a:off x="995466" y="49190"/>
        <a:ext cx="8400517" cy="834553"/>
      </dsp:txXfrm>
    </dsp:sp>
    <dsp:sp modelId="{55E00B04-39B7-4933-A07E-A87420FD1952}">
      <dsp:nvSpPr>
        <dsp:cNvPr id="0" name=""/>
        <dsp:cNvSpPr/>
      </dsp:nvSpPr>
      <dsp:spPr>
        <a:xfrm rot="5400000">
          <a:off x="-213314" y="1443209"/>
          <a:ext cx="1422094" cy="995466"/>
        </a:xfrm>
        <a:prstGeom prst="chevron">
          <a:avLst/>
        </a:prstGeom>
        <a:solidFill>
          <a:srgbClr val="213E5A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0" y="1727628"/>
        <a:ext cx="995466" cy="426628"/>
      </dsp:txXfrm>
    </dsp:sp>
    <dsp:sp modelId="{F0C7FAD3-6704-4AC8-8B27-C953CD3AB2FD}">
      <dsp:nvSpPr>
        <dsp:cNvPr id="0" name=""/>
        <dsp:cNvSpPr/>
      </dsp:nvSpPr>
      <dsp:spPr>
        <a:xfrm rot="5400000">
          <a:off x="4756117" y="-2530755"/>
          <a:ext cx="924361" cy="8445664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/>
            <a:t>Региональный этап – </a:t>
          </a:r>
          <a:r>
            <a:rPr lang="ru-RU" sz="3100" kern="1200" dirty="0" smtClean="0"/>
            <a:t>01 </a:t>
          </a:r>
          <a:r>
            <a:rPr lang="ru-RU" sz="3100" kern="1200" dirty="0"/>
            <a:t>апреля-31 мая 2021 г.</a:t>
          </a:r>
        </a:p>
      </dsp:txBody>
      <dsp:txXfrm rot="-5400000">
        <a:off x="995466" y="1275020"/>
        <a:ext cx="8400540" cy="834113"/>
      </dsp:txXfrm>
    </dsp:sp>
    <dsp:sp modelId="{8E8034C9-C344-4EE8-883D-D8BAA897A446}">
      <dsp:nvSpPr>
        <dsp:cNvPr id="0" name=""/>
        <dsp:cNvSpPr/>
      </dsp:nvSpPr>
      <dsp:spPr>
        <a:xfrm rot="5400000">
          <a:off x="-213314" y="2669062"/>
          <a:ext cx="1422094" cy="995466"/>
        </a:xfrm>
        <a:prstGeom prst="chevron">
          <a:avLst/>
        </a:prstGeom>
        <a:solidFill>
          <a:srgbClr val="213E5A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III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0" y="2953481"/>
        <a:ext cx="995466" cy="426628"/>
      </dsp:txXfrm>
    </dsp:sp>
    <dsp:sp modelId="{14F5A0CD-989E-4E6F-A4C8-620EF739A689}">
      <dsp:nvSpPr>
        <dsp:cNvPr id="0" name=""/>
        <dsp:cNvSpPr/>
      </dsp:nvSpPr>
      <dsp:spPr>
        <a:xfrm rot="5400000">
          <a:off x="4756117" y="-1304903"/>
          <a:ext cx="924361" cy="8445664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/>
            <a:t>Финальный этап – октябрь 2021 г.</a:t>
          </a:r>
        </a:p>
      </dsp:txBody>
      <dsp:txXfrm rot="-5400000">
        <a:off x="995466" y="2500872"/>
        <a:ext cx="8400540" cy="834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2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1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5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13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85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37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91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01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51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7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6EAA-86C1-41BC-A59D-A1A7A45880C2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8D87B-AF62-44F5-AC15-E3B9EB1DE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attybaeva@iro.yar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lapshina@iro.yar.r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satarina@iro.yar.ru" TargetMode="External"/><Relationship Id="rId4" Type="http://schemas.openxmlformats.org/officeDocument/2006/relationships/hyperlink" Target="mailto:%20verbitskaya@iro.yar.r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%20verbitskaya@iro.yar.ru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satarina@iro.yar.r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68" y="0"/>
            <a:ext cx="122561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96494" y="1637400"/>
            <a:ext cx="963091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Региональный этап</a:t>
            </a:r>
            <a:endParaRPr lang="ru-RU" sz="2800" b="1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Всероссийского конкурса «Мастер года»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среди мастеров производственного обучения профессиональных образовательных организаций Российской Федерации</a:t>
            </a:r>
          </a:p>
          <a:p>
            <a:pPr algn="ctr" defTabSz="457200">
              <a:defRPr/>
            </a:pPr>
            <a:endParaRPr lang="ru-RU" sz="2000" b="1" i="1" dirty="0">
              <a:solidFill>
                <a:prstClr val="white"/>
              </a:solidFill>
            </a:endParaRPr>
          </a:p>
          <a:p>
            <a:pPr algn="ctr" defTabSz="457200">
              <a:defRPr/>
            </a:pPr>
            <a:endParaRPr lang="ru-RU" sz="2000" b="1" i="1" dirty="0">
              <a:solidFill>
                <a:prstClr val="white"/>
              </a:solidFill>
            </a:endParaRPr>
          </a:p>
          <a:p>
            <a:pPr algn="ctr" defTabSz="457200">
              <a:defRPr/>
            </a:pPr>
            <a:endParaRPr lang="ru-RU" sz="2000" b="1" i="1" dirty="0">
              <a:solidFill>
                <a:prstClr val="white"/>
              </a:solidFill>
            </a:endParaRPr>
          </a:p>
          <a:p>
            <a:pPr algn="ctr" defTabSz="457200">
              <a:defRPr/>
            </a:pPr>
            <a:endParaRPr lang="ru-RU" sz="2000" b="1" i="1" dirty="0">
              <a:solidFill>
                <a:prstClr val="white"/>
              </a:solidFill>
            </a:endParaRPr>
          </a:p>
          <a:p>
            <a:pPr algn="ctr" defTabSz="457200">
              <a:defRPr/>
            </a:pPr>
            <a:endParaRPr lang="ru-RU" sz="2000" b="1" i="1" dirty="0">
              <a:solidFill>
                <a:prstClr val="white"/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2" descr="C:\Users\tattybaeva\Desktop\big-164-153666501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2" y="527739"/>
            <a:ext cx="1656184" cy="179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4" descr="https://sun9-19.userapi.com/c856020/v856020244/22954f/5t3F2km5fR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660" y="498179"/>
            <a:ext cx="1544600" cy="113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90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92804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Требования к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оформлению материалов на бумажном носителе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46664" y="1447916"/>
            <a:ext cx="1069867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Документы на бумажном носителе дублируют электронный носитель, и предоставляются в пластиковой папке со скоросшивателем в отдельных файлах, в которой вносится следующая информация: </a:t>
            </a:r>
          </a:p>
          <a:p>
            <a:pPr hangingPunct="0"/>
            <a:r>
              <a:rPr lang="ru-RU" sz="2000" dirty="0" smtClean="0"/>
              <a:t>                   – </a:t>
            </a:r>
            <a:r>
              <a:rPr lang="ru-RU" sz="2000" dirty="0"/>
              <a:t>ФИО участника Регионального конкурса (полностью);</a:t>
            </a:r>
          </a:p>
          <a:p>
            <a:r>
              <a:rPr lang="ru-RU" sz="2000" dirty="0" smtClean="0"/>
              <a:t>                   – </a:t>
            </a:r>
            <a:r>
              <a:rPr lang="ru-RU" sz="2000" dirty="0"/>
              <a:t>название профессиональной образовательной организации (полностью);</a:t>
            </a:r>
          </a:p>
          <a:p>
            <a:r>
              <a:rPr lang="ru-RU" sz="2000" dirty="0" smtClean="0"/>
              <a:t>                   – </a:t>
            </a:r>
            <a:r>
              <a:rPr lang="ru-RU" sz="2000" dirty="0"/>
              <a:t>муниципальный район/город.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Редактор</a:t>
            </a:r>
            <a:r>
              <a:rPr lang="en-US" sz="2000" dirty="0" smtClean="0"/>
              <a:t> </a:t>
            </a:r>
            <a:r>
              <a:rPr lang="en-US" sz="2000" dirty="0"/>
              <a:t>Microsoft Word </a:t>
            </a:r>
            <a:r>
              <a:rPr lang="ru-RU" sz="2000" dirty="0"/>
              <a:t>для</a:t>
            </a:r>
            <a:r>
              <a:rPr lang="en-US" sz="2000" dirty="0"/>
              <a:t> </a:t>
            </a:r>
            <a:r>
              <a:rPr lang="en-US" sz="2000" dirty="0" smtClean="0"/>
              <a:t>Windows.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Шрифт</a:t>
            </a:r>
            <a:r>
              <a:rPr lang="en-US" sz="2000" dirty="0" smtClean="0"/>
              <a:t> </a:t>
            </a:r>
            <a:r>
              <a:rPr lang="en-US" sz="2000" dirty="0"/>
              <a:t>Times New </a:t>
            </a:r>
            <a:r>
              <a:rPr lang="en-US" sz="2000" dirty="0" smtClean="0"/>
              <a:t>Roman.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Кегль</a:t>
            </a:r>
            <a:r>
              <a:rPr lang="en-US" sz="2000" dirty="0" smtClean="0"/>
              <a:t> 14.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Межстрочный </a:t>
            </a:r>
            <a:r>
              <a:rPr lang="ru-RU" sz="2000" dirty="0"/>
              <a:t>интервал – </a:t>
            </a:r>
            <a:r>
              <a:rPr lang="ru-RU" sz="2000" dirty="0" smtClean="0"/>
              <a:t>одинарный.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Поля</a:t>
            </a:r>
            <a:r>
              <a:rPr lang="ru-RU" sz="2000" dirty="0"/>
              <a:t>: верхнее, нижнее – 2 см., левое – 3 см., правое – 1 см., отступ первой строки – 1,25 см.</a:t>
            </a:r>
          </a:p>
          <a:p>
            <a:pPr marL="285750" indent="-285750" hangingPunct="0">
              <a:buFont typeface="Wingdings" pitchFamily="2" charset="2"/>
              <a:buChar char="Ø"/>
            </a:pPr>
            <a:endParaRPr lang="ru-RU" dirty="0">
              <a:effectLst/>
            </a:endParaRPr>
          </a:p>
        </p:txBody>
      </p:sp>
      <p:pic>
        <p:nvPicPr>
          <p:cNvPr id="6" name="Рисунок 5" descr="C:\Users\tattybaeva\Desktop\Символика-Мастер-года-2-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404" y="5349014"/>
            <a:ext cx="1537932" cy="101140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9386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15538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Критерии отбора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</a:rPr>
                        <a:t> участников 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</a:rPr>
                        <a:t> этапа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13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0909"/>
              </p:ext>
            </p:extLst>
          </p:nvPr>
        </p:nvGraphicFramePr>
        <p:xfrm>
          <a:off x="114300" y="1432408"/>
          <a:ext cx="4999566" cy="2482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898"/>
                <a:gridCol w="2745450"/>
                <a:gridCol w="1800218"/>
              </a:tblGrid>
              <a:tr h="1019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Требования к пакету документов, соответствующих требованиям Конкурса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полный – допускается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неполный - недопускается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82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Требования к оформлению документов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соответствуют требованиям – полностью допускается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соответствуют требованиям – допускается с рекомендацией по устранению недостатков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22000"/>
              </p:ext>
            </p:extLst>
          </p:nvPr>
        </p:nvGraphicFramePr>
        <p:xfrm>
          <a:off x="5633763" y="1428397"/>
          <a:ext cx="6283629" cy="4975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099"/>
                <a:gridCol w="2807860"/>
                <a:gridCol w="1837740"/>
                <a:gridCol w="1280930"/>
              </a:tblGrid>
              <a:tr h="372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Критерии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Оценка в баллах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Примечания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  <a:tr h="107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Опыт подготовки участников регионального/национального/международного  чемпионата </a:t>
                      </a:r>
                      <a:r>
                        <a:rPr lang="en-US" sz="1200" dirty="0">
                          <a:effectLst/>
                        </a:rPr>
                        <a:t>WS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балл – региональный этап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балла – национальный этап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балла – международный этап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Подтверждается справкой образовательной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  <a:tr h="93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</a:t>
                      </a:r>
                      <a:r>
                        <a:rPr lang="en-US" sz="1200" dirty="0">
                          <a:effectLst/>
                        </a:rPr>
                        <a:t>Skills</a:t>
                      </a:r>
                      <a:r>
                        <a:rPr lang="ru-RU" sz="1200" dirty="0">
                          <a:effectLst/>
                        </a:rPr>
                        <a:t>-паспорта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балла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Скан  Skills Passportа  в соответствии с установленной формой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  <a:tr h="7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Подготовка выпускников, успешно сдавших демоэкзамен за 2 последних года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 – 1 балл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 – 0 баллов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Подтверждается справкой образовательной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  <a:tr h="107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Опыт подготовки участников регионального/национального/международного  чемпионата Абилимпикс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балл – региональный этап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балла – национальный этап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балла – международный этап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Подтверждается справкой образовательной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  <a:tr h="716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Максимальный = 9 баллов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Минимальный = 1 балл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435" marR="60435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022424" y="15299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C:\Users\tattybaeva\Desktop\Символика-Мастер-года-2-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2" y="5349014"/>
            <a:ext cx="1537932" cy="101140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1320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99536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Отборочный этап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7C68CFF-61D1-4B64-85BA-133545057A8B}"/>
              </a:ext>
            </a:extLst>
          </p:cNvPr>
          <p:cNvSpPr txBox="1"/>
          <p:nvPr/>
        </p:nvSpPr>
        <p:spPr>
          <a:xfrm>
            <a:off x="634042" y="1359116"/>
            <a:ext cx="11188460" cy="5103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400" dirty="0"/>
              <a:t>Заявки и конкурсные материалы направляются на адреса электронной почты: </a:t>
            </a:r>
            <a:r>
              <a:rPr lang="en-US" sz="2400" u="sng" dirty="0" err="1">
                <a:hlinkClick r:id="rId3"/>
              </a:rPr>
              <a:t>tattybaeva</a:t>
            </a:r>
            <a:r>
              <a:rPr lang="ru-RU" sz="2400" u="sng" dirty="0">
                <a:hlinkClick r:id="rId3"/>
              </a:rPr>
              <a:t>@iro.yar.ru</a:t>
            </a:r>
            <a:r>
              <a:rPr lang="ru-RU" sz="2400" dirty="0"/>
              <a:t> и/или </a:t>
            </a:r>
            <a:r>
              <a:rPr lang="en-US" sz="2400" u="sng" dirty="0" err="1">
                <a:hlinkClick r:id="rId4"/>
              </a:rPr>
              <a:t>lapshina</a:t>
            </a:r>
            <a:r>
              <a:rPr lang="ru-RU" sz="2400" u="sng" dirty="0">
                <a:hlinkClick r:id="rId4"/>
              </a:rPr>
              <a:t>@</a:t>
            </a:r>
            <a:r>
              <a:rPr lang="en-US" sz="2400" u="sng" dirty="0" err="1">
                <a:hlinkClick r:id="rId4"/>
              </a:rPr>
              <a:t>iro</a:t>
            </a:r>
            <a:r>
              <a:rPr lang="ru-RU" sz="2400" u="sng" dirty="0">
                <a:hlinkClick r:id="rId4"/>
              </a:rPr>
              <a:t>.</a:t>
            </a:r>
            <a:r>
              <a:rPr lang="en-US" sz="2400" u="sng" dirty="0" err="1">
                <a:hlinkClick r:id="rId4"/>
              </a:rPr>
              <a:t>yar</a:t>
            </a:r>
            <a:r>
              <a:rPr lang="ru-RU" sz="2400" u="sng" dirty="0">
                <a:hlinkClick r:id="rId4"/>
              </a:rPr>
              <a:t>.</a:t>
            </a:r>
            <a:r>
              <a:rPr lang="en-US" sz="2400" u="sng" dirty="0" err="1">
                <a:hlinkClick r:id="rId4"/>
              </a:rPr>
              <a:t>ru</a:t>
            </a:r>
            <a:r>
              <a:rPr lang="en-US" sz="2400" u="sng" dirty="0"/>
              <a:t> </a:t>
            </a:r>
            <a:r>
              <a:rPr lang="ru-RU" sz="2400" dirty="0"/>
              <a:t>-</a:t>
            </a:r>
            <a:br>
              <a:rPr lang="ru-RU" sz="2400" dirty="0"/>
            </a:br>
            <a:r>
              <a:rPr lang="ru-RU" sz="2400" dirty="0"/>
              <a:t> ГАУ ДПО ЯО ИРО (центр сопровождения общественно-значимых мероприятий</a:t>
            </a:r>
            <a:r>
              <a:rPr lang="ru-RU" sz="2400" dirty="0" smtClean="0"/>
              <a:t>).</a:t>
            </a:r>
          </a:p>
          <a:p>
            <a:endParaRPr lang="ru-RU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/>
              <a:t>Конкурсные </a:t>
            </a:r>
            <a:r>
              <a:rPr lang="ru-RU" sz="2400" dirty="0"/>
              <a:t>материалы, подготовленные с нарушением требований к их оформлению или поступившие позднее установленного срока, не подлежат рассмотрению</a:t>
            </a:r>
            <a:r>
              <a:rPr lang="ru-RU" sz="2400" dirty="0" smtClean="0"/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/>
              <a:t>Региональная комиссия оценивает пакет документов, подтверждающих достижения </a:t>
            </a:r>
            <a:r>
              <a:rPr lang="ru-RU" sz="2400" dirty="0" smtClean="0"/>
              <a:t>кандидата в срок до 31 марта 2021 года, </a:t>
            </a:r>
            <a:r>
              <a:rPr lang="ru-RU" sz="2400" dirty="0"/>
              <a:t>и </a:t>
            </a:r>
            <a:r>
              <a:rPr lang="ru-RU" sz="2400" dirty="0" smtClean="0"/>
              <a:t>уведомляет о допуске к участию во </a:t>
            </a:r>
            <a:r>
              <a:rPr lang="en-US" sz="2400" dirty="0" smtClean="0"/>
              <a:t>II</a:t>
            </a:r>
            <a:r>
              <a:rPr lang="ru-RU" sz="2400" dirty="0" smtClean="0"/>
              <a:t> </a:t>
            </a:r>
            <a:r>
              <a:rPr lang="ru-RU" sz="2400" dirty="0"/>
              <a:t>этапе Регионального конкурса </a:t>
            </a:r>
            <a:r>
              <a:rPr lang="ru-RU" sz="2400" dirty="0" smtClean="0"/>
              <a:t>посредством размещения информации на официальном сайте ГАУ ДПО ЯО ИРО в срок до 02 апреля 2021 года.</a:t>
            </a:r>
            <a:endParaRPr lang="ru-RU" sz="2400" dirty="0"/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885825" algn="l"/>
              </a:tabLst>
            </a:pPr>
            <a:endParaRPr lang="ru-RU" sz="2800" dirty="0">
              <a:solidFill>
                <a:srgbClr val="22324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9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358995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Программа Регионального этапа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Конкурса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7C68CFF-61D1-4B64-85BA-133545057A8B}"/>
              </a:ext>
            </a:extLst>
          </p:cNvPr>
          <p:cNvSpPr txBox="1"/>
          <p:nvPr/>
        </p:nvSpPr>
        <p:spPr>
          <a:xfrm>
            <a:off x="526212" y="1336538"/>
            <a:ext cx="11188460" cy="4821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885825" algn="l"/>
              </a:tabLst>
            </a:pPr>
            <a:r>
              <a:rPr lang="ru-RU" sz="2800" b="1" dirty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Конкурсное задание № 1 «Я – мастер</a:t>
            </a:r>
            <a:r>
              <a:rPr lang="ru-RU" sz="2800" b="1" dirty="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dirty="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разрезе педагогической концепции) – публичное монологическое </a:t>
            </a:r>
            <a:r>
              <a:rPr lang="ru-RU" sz="2800" dirty="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выступление</a:t>
            </a:r>
            <a:r>
              <a:rPr lang="ru-RU" sz="2800" dirty="0">
                <a:solidFill>
                  <a:srgbClr val="22324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22324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формате видеозаписи.</a:t>
            </a:r>
            <a:endParaRPr lang="ru-RU" sz="2000" dirty="0">
              <a:solidFill>
                <a:srgbClr val="22324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885825" algn="l"/>
              </a:tabLst>
            </a:pPr>
            <a:r>
              <a:rPr lang="ru-RU" sz="2800" b="1" dirty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Конкурсное задание № 2 «Открытый </a:t>
            </a:r>
            <a:r>
              <a:rPr lang="ru-RU" sz="2800" b="1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мастер-класс»</a:t>
            </a:r>
            <a:r>
              <a:rPr lang="ru-RU" sz="2800">
                <a:solidFill>
                  <a:srgbClr val="22324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mtClean="0">
                <a:solidFill>
                  <a:srgbClr val="22324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учебное </a:t>
            </a:r>
            <a:r>
              <a:rPr lang="ru-RU" sz="2800" dirty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занятие с группой обучающихся, подобранной Региональной комиссией</a:t>
            </a:r>
            <a:r>
              <a:rPr lang="ru-RU" sz="2800" dirty="0" smtClean="0">
                <a:solidFill>
                  <a:srgbClr val="22324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885825" algn="l"/>
              </a:tabLst>
            </a:pPr>
            <a:r>
              <a:rPr lang="ru-RU" sz="2800" b="1" dirty="0" smtClean="0">
                <a:solidFill>
                  <a:srgbClr val="22324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05 апреля 2021 года – семинар по вопросам проведения конкурсных испытаний Регионального этапа</a:t>
            </a:r>
            <a:endParaRPr lang="ru-RU" sz="2000" b="1" dirty="0">
              <a:solidFill>
                <a:srgbClr val="22324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06192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Контактная информация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28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32952" y="1626721"/>
            <a:ext cx="106520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Сайт ГАУ ДПО ЯО «Институт развития образования»: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www.iro.yar.ru/index.php?id=24</a:t>
            </a:r>
            <a:endParaRPr lang="ru-RU" dirty="0" smtClean="0"/>
          </a:p>
          <a:p>
            <a:pPr algn="just"/>
            <a:endParaRPr lang="ru-RU" dirty="0"/>
          </a:p>
          <a:p>
            <a:r>
              <a:rPr lang="ru-RU" b="1" dirty="0"/>
              <a:t>Организационное сопровождение: </a:t>
            </a:r>
            <a:r>
              <a:rPr lang="ru-RU" dirty="0"/>
              <a:t> Центр сопровождения общественно-значимых мероприятий</a:t>
            </a:r>
          </a:p>
          <a:p>
            <a:r>
              <a:rPr lang="ru-RU" b="1" dirty="0"/>
              <a:t>Руководитель:</a:t>
            </a:r>
            <a:r>
              <a:rPr lang="ru-RU" dirty="0"/>
              <a:t> Таттыбаева Екатерина </a:t>
            </a:r>
            <a:r>
              <a:rPr lang="ru-RU" dirty="0" smtClean="0"/>
              <a:t>Викторовна</a:t>
            </a:r>
          </a:p>
          <a:p>
            <a:r>
              <a:rPr lang="ru-RU" b="1" dirty="0"/>
              <a:t>телефон:</a:t>
            </a:r>
            <a:r>
              <a:rPr lang="ru-RU" dirty="0"/>
              <a:t> (4852) </a:t>
            </a:r>
            <a:r>
              <a:rPr lang="ru-RU" dirty="0" smtClean="0"/>
              <a:t>28-57-95</a:t>
            </a:r>
            <a:endParaRPr lang="ru-RU" dirty="0"/>
          </a:p>
          <a:p>
            <a:r>
              <a:rPr lang="ru-RU" b="1" i="1" dirty="0"/>
              <a:t>Старший методист:</a:t>
            </a:r>
            <a:r>
              <a:rPr lang="ru-RU" dirty="0"/>
              <a:t> Лапшина Ирина Васильевна</a:t>
            </a:r>
            <a:r>
              <a:rPr lang="ru-RU" u="sng" dirty="0">
                <a:hlinkClick r:id="rId4"/>
              </a:rPr>
              <a:t> lapshina@iro.yar.ru</a:t>
            </a:r>
            <a:endParaRPr lang="ru-RU" dirty="0"/>
          </a:p>
          <a:p>
            <a:r>
              <a:rPr lang="ru-RU" b="1" dirty="0"/>
              <a:t>телефон:</a:t>
            </a:r>
            <a:r>
              <a:rPr lang="ru-RU" dirty="0"/>
              <a:t> (4852) 23-07-63</a:t>
            </a:r>
          </a:p>
          <a:p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Методическое сопровождение:</a:t>
            </a:r>
            <a:r>
              <a:rPr lang="ru-RU" dirty="0"/>
              <a:t> Центр развития профессионального образования</a:t>
            </a:r>
          </a:p>
          <a:p>
            <a:r>
              <a:rPr lang="ru-RU" b="1" dirty="0"/>
              <a:t>Руководитель:</a:t>
            </a:r>
            <a:r>
              <a:rPr lang="ru-RU" dirty="0"/>
              <a:t> Выборнов Владимир Юрьевич</a:t>
            </a:r>
          </a:p>
          <a:p>
            <a:r>
              <a:rPr lang="ru-RU" b="1" i="1" dirty="0"/>
              <a:t>Старший методист:</a:t>
            </a:r>
            <a:r>
              <a:rPr lang="ru-RU" dirty="0"/>
              <a:t> </a:t>
            </a:r>
            <a:r>
              <a:rPr lang="ru-RU" dirty="0" err="1"/>
              <a:t>Сатарина</a:t>
            </a:r>
            <a:r>
              <a:rPr lang="ru-RU" dirty="0"/>
              <a:t> Галина Георгиевна  </a:t>
            </a:r>
            <a:r>
              <a:rPr lang="ru-RU" u="sng" dirty="0">
                <a:hlinkClick r:id="rId5"/>
              </a:rPr>
              <a:t>satarina@iro.yar.ru</a:t>
            </a:r>
            <a:r>
              <a:rPr lang="ru-RU" dirty="0"/>
              <a:t> </a:t>
            </a:r>
          </a:p>
          <a:p>
            <a:r>
              <a:rPr lang="ru-RU" b="1" dirty="0"/>
              <a:t>телефон: </a:t>
            </a:r>
            <a:r>
              <a:rPr lang="ru-RU" dirty="0"/>
              <a:t>(4852)23-08-97; (4852) 23-08-31</a:t>
            </a:r>
          </a:p>
        </p:txBody>
      </p:sp>
    </p:spTree>
    <p:extLst>
      <p:ext uri="{BB962C8B-B14F-4D97-AF65-F5344CB8AC3E}">
        <p14:creationId xmlns:p14="http://schemas.microsoft.com/office/powerpoint/2010/main" val="374229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48475" y="1668175"/>
            <a:ext cx="10515600" cy="214736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2690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78781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Нормативно-правовые основания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57259" y="4189109"/>
            <a:ext cx="36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ПОВЫШЕНИЕ ПРОФЕССИОНАЛЬНОГО МАСТЕРСТВА</a:t>
            </a: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75176" y="1268665"/>
            <a:ext cx="10000889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44488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23249"/>
                </a:solidFill>
              </a:rPr>
              <a:t>Положение </a:t>
            </a:r>
            <a:r>
              <a:rPr lang="ru-RU" altLang="ru-RU" sz="2400" dirty="0">
                <a:solidFill>
                  <a:srgbClr val="223249"/>
                </a:solidFill>
              </a:rPr>
              <a:t>о Всероссийском конкурсе «Мастер года» среди мастеров производственного обучения профессиональных образовательных организаций (приказ Министерства просвещения Российской Федерации № 31 от 29 января 2021 г.);</a:t>
            </a:r>
          </a:p>
          <a:p>
            <a:pPr indent="344488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>
                <a:solidFill>
                  <a:srgbClr val="223249"/>
                </a:solidFill>
              </a:rPr>
              <a:t>Методические рекомендации проведения конкурсных мероприятий Всероссийского конкурса «Мастер года» среди мастеров производственного обучения профессиональных образовательных организаций Российской </a:t>
            </a:r>
            <a:r>
              <a:rPr lang="ru-RU" altLang="ru-RU" sz="2400" dirty="0" smtClean="0">
                <a:solidFill>
                  <a:srgbClr val="223249"/>
                </a:solidFill>
              </a:rPr>
              <a:t>Федерации</a:t>
            </a:r>
          </a:p>
          <a:p>
            <a:pPr indent="344488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23249"/>
                </a:solidFill>
              </a:rPr>
              <a:t>Приказ департамента образования Ярославской области №85/01-03 от 16 марта 2021 года «О проведении регионального этапа Всероссийского конкурса «Мастер года» в 2021 году»</a:t>
            </a:r>
            <a:endParaRPr lang="ru-RU" altLang="ru-RU" sz="2400" dirty="0">
              <a:solidFill>
                <a:srgbClr val="22324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9366A88-0292-43BC-91EF-4A41E690EB56}"/>
              </a:ext>
            </a:extLst>
          </p:cNvPr>
          <p:cNvSpPr txBox="1"/>
          <p:nvPr/>
        </p:nvSpPr>
        <p:spPr>
          <a:xfrm>
            <a:off x="11839754" y="6519446"/>
            <a:ext cx="280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</a:t>
            </a:r>
          </a:p>
        </p:txBody>
      </p:sp>
      <p:pic>
        <p:nvPicPr>
          <p:cNvPr id="8" name="Рисунок 7" descr="C:\Users\tattybaeva\Desktop\Символика-Мастер-года-2-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099" y="5774357"/>
            <a:ext cx="1537932" cy="101140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9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79313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Цели и задачи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регионального этапа Конкурса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57259" y="4189109"/>
            <a:ext cx="36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ПОВЫШЕНИЕ ПРОФЕССИОНАЛЬНОГО МАСТЕРСТВА</a:t>
            </a: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612476" y="1479300"/>
            <a:ext cx="1118845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44488" algn="just">
              <a:buFont typeface="Wingdings" panose="05000000000000000000" pitchFamily="2" charset="2"/>
              <a:buChar char="Ø"/>
            </a:pPr>
            <a:r>
              <a:rPr lang="ru-RU" altLang="ru-RU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altLang="ru-RU" b="1" dirty="0" smtClean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регионального этапа Конкурса</a:t>
            </a:r>
            <a:r>
              <a:rPr lang="ru-RU" altLang="ru-RU" dirty="0" smtClean="0">
                <a:solidFill>
                  <a:srgbClr val="223249"/>
                </a:solidFill>
              </a:rPr>
              <a:t>  </a:t>
            </a:r>
            <a:r>
              <a:rPr lang="ru-RU" altLang="ru-RU" dirty="0">
                <a:solidFill>
                  <a:srgbClr val="223249"/>
                </a:solidFill>
              </a:rPr>
              <a:t>-  </a:t>
            </a:r>
            <a:r>
              <a:rPr lang="ru-RU" dirty="0" smtClean="0"/>
              <a:t>выявление </a:t>
            </a:r>
            <a:r>
              <a:rPr lang="ru-RU" dirty="0"/>
              <a:t>и </a:t>
            </a:r>
            <a:r>
              <a:rPr lang="ru-RU" dirty="0" smtClean="0"/>
              <a:t>поощрение </a:t>
            </a:r>
            <a:r>
              <a:rPr lang="ru-RU" dirty="0"/>
              <a:t>талантливых мастеров производственного обучения/преподавателей учебных дисциплин, профессиональных модулей, междисциплинарных курсов, практик профессионального цикла, повышения престижа педагогических профессий профессиональных образовательных организаций Ярославской области</a:t>
            </a:r>
            <a:r>
              <a:rPr lang="ru-RU" altLang="ru-RU" dirty="0" smtClean="0">
                <a:solidFill>
                  <a:srgbClr val="223249"/>
                </a:solidFill>
              </a:rPr>
              <a:t>.</a:t>
            </a:r>
            <a:endParaRPr lang="ru-RU" altLang="ru-RU" dirty="0">
              <a:solidFill>
                <a:srgbClr val="223249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altLang="ru-RU" dirty="0">
              <a:solidFill>
                <a:srgbClr val="223249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altLang="ru-RU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r>
              <a:rPr lang="ru-RU" dirty="0"/>
              <a:t>– организация конкурсных мероприятий для мастеров производственного обучения/преподавателей учебных дисциплин, модулей, курсов, практик профессионального цикла профессиональных образовательных организаций Ярославской области;</a:t>
            </a:r>
          </a:p>
          <a:p>
            <a:r>
              <a:rPr lang="ru-RU" dirty="0"/>
              <a:t>– расширение творческих связей и обмен новыми идеями и достижениями в области профессионального образования и профессионального обучения;</a:t>
            </a:r>
          </a:p>
          <a:p>
            <a:r>
              <a:rPr lang="ru-RU" dirty="0"/>
              <a:t>– повышение уровня профессионализма мастеров производственного обучения/преподавателей дисциплин, модулей, курсов, практик профессионального цикла, формирование потребности в совершенствовании мастерства;</a:t>
            </a:r>
          </a:p>
          <a:p>
            <a:r>
              <a:rPr lang="ru-RU" dirty="0"/>
              <a:t>– распространение передового опыта педагогической деятельности в системе профессионального образования и профессионального обучения</a:t>
            </a:r>
            <a:r>
              <a:rPr lang="ru-RU" altLang="ru-RU" dirty="0" smtClean="0">
                <a:solidFill>
                  <a:srgbClr val="223249"/>
                </a:solidFill>
              </a:rPr>
              <a:t>.</a:t>
            </a:r>
            <a:endParaRPr lang="ru-RU" altLang="ru-RU" sz="2000" dirty="0">
              <a:solidFill>
                <a:srgbClr val="22324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CB7BE56-C5BF-478D-BD30-686F9A4F0579}"/>
              </a:ext>
            </a:extLst>
          </p:cNvPr>
          <p:cNvSpPr txBox="1"/>
          <p:nvPr/>
        </p:nvSpPr>
        <p:spPr>
          <a:xfrm>
            <a:off x="11839754" y="6519446"/>
            <a:ext cx="280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997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09447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57259" y="4189109"/>
            <a:ext cx="36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ПОВЫШЕНИЕ ПРОФЕССИОНАЛЬНОГО МАСТЕРСТВА</a:t>
            </a:r>
          </a:p>
        </p:txBody>
      </p:sp>
      <p:sp>
        <p:nvSpPr>
          <p:cNvPr id="9" name="Прямоугольник 11">
            <a:extLst>
              <a:ext uri="{FF2B5EF4-FFF2-40B4-BE49-F238E27FC236}">
                <a16:creationId xmlns:a16="http://schemas.microsoft.com/office/drawing/2014/main" xmlns="" id="{195134F4-64DF-4E57-95C4-21A94A793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577" y="1491886"/>
            <a:ext cx="1124884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altLang="ru-RU" sz="2200" dirty="0">
              <a:solidFill>
                <a:srgbClr val="223249"/>
              </a:solidFill>
            </a:endParaRPr>
          </a:p>
          <a:p>
            <a:pPr algn="just"/>
            <a:r>
              <a:rPr lang="ru-RU" sz="2400" dirty="0"/>
              <a:t>Организацию и проведение регионального конкурса осуществляет </a:t>
            </a:r>
            <a:r>
              <a:rPr lang="ru-RU" sz="2400" dirty="0" smtClean="0"/>
              <a:t>Департамент </a:t>
            </a:r>
            <a:r>
              <a:rPr lang="ru-RU" sz="2400" dirty="0"/>
              <a:t>образования Ярославской области и </a:t>
            </a:r>
            <a:r>
              <a:rPr lang="ru-RU" sz="2400" dirty="0" smtClean="0"/>
              <a:t>Государственное </a:t>
            </a:r>
            <a:r>
              <a:rPr lang="ru-RU" sz="2400" dirty="0"/>
              <a:t>автономное учреждение дополнительного профессионального образования Ярославской области «Институт развития образования» (ГАУ ДПО ЯО ИРО</a:t>
            </a:r>
            <a:r>
              <a:rPr lang="ru-RU" sz="2400" dirty="0" smtClean="0"/>
              <a:t>)</a:t>
            </a:r>
          </a:p>
          <a:p>
            <a:pPr algn="just"/>
            <a:endParaRPr lang="ru-RU" altLang="ru-RU" sz="2200" dirty="0">
              <a:solidFill>
                <a:srgbClr val="223249"/>
              </a:solidFill>
            </a:endParaRPr>
          </a:p>
          <a:p>
            <a:r>
              <a:rPr lang="ru-RU" sz="2000" b="1" dirty="0"/>
              <a:t>Организационное сопровождение: </a:t>
            </a:r>
            <a:r>
              <a:rPr lang="ru-RU" sz="2000" dirty="0"/>
              <a:t> Центр сопровождения общественно-значимых мероприятий</a:t>
            </a:r>
          </a:p>
          <a:p>
            <a:r>
              <a:rPr lang="ru-RU" sz="2000" b="1" dirty="0"/>
              <a:t>Руководитель:</a:t>
            </a:r>
            <a:r>
              <a:rPr lang="ru-RU" sz="2000" dirty="0"/>
              <a:t> Таттыбаева Екатерина Викторовна</a:t>
            </a:r>
          </a:p>
          <a:p>
            <a:r>
              <a:rPr lang="ru-RU" sz="2000" b="1" i="1" dirty="0"/>
              <a:t>Старший методист:</a:t>
            </a:r>
            <a:r>
              <a:rPr lang="ru-RU" sz="2000" dirty="0"/>
              <a:t> Лапшина Ирина Васильевна</a:t>
            </a:r>
            <a:r>
              <a:rPr lang="ru-RU" sz="2000" u="sng" dirty="0">
                <a:hlinkClick r:id="rId3"/>
              </a:rPr>
              <a:t> lapshina@iro.yar.ru</a:t>
            </a:r>
            <a:endParaRPr lang="ru-RU" sz="2000" dirty="0"/>
          </a:p>
          <a:p>
            <a:r>
              <a:rPr lang="ru-RU" sz="2000" b="1" dirty="0" smtClean="0"/>
              <a:t>телефон</a:t>
            </a:r>
            <a:r>
              <a:rPr lang="ru-RU" sz="2000" b="1" dirty="0"/>
              <a:t>:</a:t>
            </a:r>
            <a:r>
              <a:rPr lang="ru-RU" sz="2000" dirty="0"/>
              <a:t> (4852) </a:t>
            </a:r>
            <a:r>
              <a:rPr lang="ru-RU" sz="2000" dirty="0" smtClean="0"/>
              <a:t>23-07-63</a:t>
            </a:r>
          </a:p>
          <a:p>
            <a:endParaRPr lang="ru-RU" sz="2000" dirty="0"/>
          </a:p>
          <a:p>
            <a:r>
              <a:rPr lang="ru-RU" sz="2000" dirty="0"/>
              <a:t> </a:t>
            </a:r>
            <a:r>
              <a:rPr lang="ru-RU" sz="2000" b="1" dirty="0"/>
              <a:t>Методическое сопровождение:</a:t>
            </a:r>
            <a:r>
              <a:rPr lang="ru-RU" sz="2000" dirty="0"/>
              <a:t> Центр развития профессионального образования</a:t>
            </a:r>
          </a:p>
          <a:p>
            <a:r>
              <a:rPr lang="ru-RU" sz="2000" b="1" dirty="0"/>
              <a:t>Руководитель:</a:t>
            </a:r>
            <a:r>
              <a:rPr lang="ru-RU" sz="2000" dirty="0"/>
              <a:t> Выборнов Владимир Юрьевич</a:t>
            </a:r>
          </a:p>
          <a:p>
            <a:r>
              <a:rPr lang="ru-RU" sz="2000" b="1" i="1" dirty="0"/>
              <a:t>Старший методист:</a:t>
            </a:r>
            <a:r>
              <a:rPr lang="ru-RU" sz="2000" dirty="0"/>
              <a:t> </a:t>
            </a:r>
            <a:r>
              <a:rPr lang="ru-RU" sz="2000" dirty="0" err="1"/>
              <a:t>Сатарина</a:t>
            </a:r>
            <a:r>
              <a:rPr lang="ru-RU" sz="2000" dirty="0"/>
              <a:t> Галина Георгиевна  </a:t>
            </a:r>
            <a:r>
              <a:rPr lang="ru-RU" sz="2000" u="sng" dirty="0">
                <a:hlinkClick r:id="rId4"/>
              </a:rPr>
              <a:t>satarina@iro.yar.ru</a:t>
            </a:r>
            <a:r>
              <a:rPr lang="ru-RU" sz="2000" dirty="0"/>
              <a:t> </a:t>
            </a:r>
            <a:endParaRPr lang="ru-RU" sz="2000" dirty="0" smtClean="0"/>
          </a:p>
          <a:p>
            <a:r>
              <a:rPr lang="ru-RU" sz="2000" b="1" dirty="0" smtClean="0"/>
              <a:t>телефон: </a:t>
            </a:r>
            <a:r>
              <a:rPr lang="ru-RU" sz="2000" dirty="0" smtClean="0"/>
              <a:t>(4852)23-08-97; (4852</a:t>
            </a:r>
            <a:r>
              <a:rPr lang="ru-RU" sz="2000" dirty="0"/>
              <a:t>) 23-08-31</a:t>
            </a:r>
          </a:p>
          <a:p>
            <a:pPr algn="just"/>
            <a:endParaRPr lang="ru-RU" altLang="ru-RU" sz="2000" dirty="0">
              <a:solidFill>
                <a:srgbClr val="223249"/>
              </a:solidFill>
            </a:endParaRPr>
          </a:p>
          <a:p>
            <a:pPr algn="just"/>
            <a:endParaRPr lang="ru-RU" altLang="ru-RU" sz="2000" dirty="0">
              <a:solidFill>
                <a:srgbClr val="22324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7DEE15-9EDA-42F7-B58F-57813A731F38}"/>
              </a:ext>
            </a:extLst>
          </p:cNvPr>
          <p:cNvSpPr txBox="1"/>
          <p:nvPr/>
        </p:nvSpPr>
        <p:spPr>
          <a:xfrm>
            <a:off x="11839754" y="6519446"/>
            <a:ext cx="280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5</a:t>
            </a:r>
          </a:p>
        </p:txBody>
      </p:sp>
      <p:pic>
        <p:nvPicPr>
          <p:cNvPr id="8" name="Picture 2" descr="C:\Users\tattybaeva\Desktop\big-164-1536665016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629"/>
            <a:ext cx="1439420" cy="156247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4" descr="https://sun9-19.userapi.com/c856020/v856020244/22954f/5t3F2km5fR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856" y="498179"/>
            <a:ext cx="1544600" cy="113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C:\Users\tattybaeva\Desktop\Символика-Мастер-года-2-1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490" y="5349014"/>
            <a:ext cx="1537932" cy="1011400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4789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99939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Участники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регионального этапа Конкурса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57259" y="4189109"/>
            <a:ext cx="36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ПОВЫШЕНИЕ ПРОФЕССИОНАЛЬНОГО МАСТЕРСТВА</a:t>
            </a:r>
          </a:p>
        </p:txBody>
      </p:sp>
      <p:sp>
        <p:nvSpPr>
          <p:cNvPr id="9" name="Прямоугольник 11">
            <a:extLst>
              <a:ext uri="{FF2B5EF4-FFF2-40B4-BE49-F238E27FC236}">
                <a16:creationId xmlns:a16="http://schemas.microsoft.com/office/drawing/2014/main" xmlns="" id="{473791C4-9412-4C38-B7C1-67CC64566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93" y="5215866"/>
            <a:ext cx="112660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223249"/>
                </a:solidFill>
              </a:rPr>
              <a:t>Организации реализующие образовательные программы среднего профессионального образования (в том числе, организации высшего образования, частные и некоммерческие образовательные организации, реализующие образовательные программы среднего профессионального образования).</a:t>
            </a:r>
            <a:endParaRPr lang="ru-RU" altLang="ru-RU" sz="2000" i="1" dirty="0">
              <a:solidFill>
                <a:srgbClr val="223249"/>
              </a:solidFill>
            </a:endParaRPr>
          </a:p>
        </p:txBody>
      </p:sp>
      <p:sp>
        <p:nvSpPr>
          <p:cNvPr id="10" name="Прямоугольник 11">
            <a:extLst>
              <a:ext uri="{FF2B5EF4-FFF2-40B4-BE49-F238E27FC236}">
                <a16:creationId xmlns:a16="http://schemas.microsoft.com/office/drawing/2014/main" xmlns="" id="{FB53F427-50A9-4635-93A8-5581D103A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09" y="1634564"/>
            <a:ext cx="671997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223249"/>
                </a:solidFill>
              </a:rPr>
              <a:t>мастера производственного обучения,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200" dirty="0">
              <a:solidFill>
                <a:srgbClr val="223249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223249"/>
                </a:solidFill>
              </a:rPr>
              <a:t>преподаватели общеобразовательного цикла,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200" dirty="0">
              <a:solidFill>
                <a:srgbClr val="223249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223249"/>
                </a:solidFill>
              </a:rPr>
              <a:t>преподаватели дисциплин,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200" dirty="0">
              <a:solidFill>
                <a:srgbClr val="223249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223249"/>
                </a:solidFill>
              </a:rPr>
              <a:t>преподаватели профессиональных модулей (междисциплинарные курсы, практики)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0DC5AA6-6209-4AFA-976C-66EFDD8BD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269" y="1470388"/>
            <a:ext cx="4275422" cy="332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423E0EE-F80B-4BDF-8594-E253C6D3E50B}"/>
              </a:ext>
            </a:extLst>
          </p:cNvPr>
          <p:cNvSpPr txBox="1"/>
          <p:nvPr/>
        </p:nvSpPr>
        <p:spPr>
          <a:xfrm>
            <a:off x="11839754" y="6519446"/>
            <a:ext cx="280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9188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06308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Сроки проведения Конкурса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57259" y="4189109"/>
            <a:ext cx="36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ПОВЫШЕНИЕ ПРОФЕССИОНАЛЬНОГО МАСТЕРСТВА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33462E40-7884-4635-AA4D-C28E4E017A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7217530"/>
              </p:ext>
            </p:extLst>
          </p:nvPr>
        </p:nvGraphicFramePr>
        <p:xfrm>
          <a:off x="1617932" y="1759790"/>
          <a:ext cx="9441131" cy="3881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B36B196-286B-4DD7-851F-6021333E1646}"/>
              </a:ext>
            </a:extLst>
          </p:cNvPr>
          <p:cNvSpPr txBox="1"/>
          <p:nvPr/>
        </p:nvSpPr>
        <p:spPr>
          <a:xfrm>
            <a:off x="1054818" y="5848710"/>
            <a:ext cx="10929668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spcAft>
                <a:spcPts val="800"/>
              </a:spcAft>
              <a:tabLst>
                <a:tab pos="754380" algn="l"/>
              </a:tabLst>
            </a:pPr>
            <a:r>
              <a:rPr lang="ru-RU" sz="2800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Место проведения финала Конкурса 2021 года: город Москва</a:t>
            </a:r>
            <a:endParaRPr lang="ru-RU" sz="2000" b="1" dirty="0">
              <a:solidFill>
                <a:srgbClr val="2232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162CF5A-3877-49A6-A9EE-A1543C1850D3}"/>
              </a:ext>
            </a:extLst>
          </p:cNvPr>
          <p:cNvSpPr txBox="1"/>
          <p:nvPr/>
        </p:nvSpPr>
        <p:spPr>
          <a:xfrm>
            <a:off x="11839754" y="6519446"/>
            <a:ext cx="280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895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6824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Требования к подаче документов кандидата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для участия в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Отборочном этапе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Конкурса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24CD62-9D9E-4A96-AF08-8A75B522E7BB}"/>
              </a:ext>
            </a:extLst>
          </p:cNvPr>
          <p:cNvSpPr txBox="1"/>
          <p:nvPr/>
        </p:nvSpPr>
        <p:spPr>
          <a:xfrm>
            <a:off x="345056" y="1323078"/>
            <a:ext cx="11266099" cy="4639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>
              <a:spcBef>
                <a:spcPts val="300"/>
              </a:spcBef>
              <a:tabLst>
                <a:tab pos="715963" algn="l"/>
              </a:tabLst>
            </a:pPr>
            <a:endParaRPr lang="ru-RU" dirty="0">
              <a:solidFill>
                <a:srgbClr val="223249"/>
              </a:solidFill>
            </a:endParaRPr>
          </a:p>
          <a:p>
            <a:pPr indent="361950" algn="ctr">
              <a:spcBef>
                <a:spcPts val="300"/>
              </a:spcBef>
              <a:tabLst>
                <a:tab pos="715963" algn="l"/>
              </a:tabLst>
            </a:pPr>
            <a:r>
              <a:rPr lang="ru-RU" sz="2000" dirty="0" smtClean="0">
                <a:solidFill>
                  <a:srgbClr val="223249"/>
                </a:solidFill>
              </a:rPr>
              <a:t>             Руководитель </a:t>
            </a:r>
            <a:r>
              <a:rPr lang="ru-RU" sz="2000" dirty="0">
                <a:solidFill>
                  <a:srgbClr val="223249"/>
                </a:solidFill>
              </a:rPr>
              <a:t>ПОО направляет </a:t>
            </a:r>
            <a:r>
              <a:rPr lang="ru-RU" sz="2000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sz="2000" b="1" dirty="0" smtClean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ru-RU" sz="2000" b="1" dirty="0">
                <a:solidFill>
                  <a:srgbClr val="223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марта </a:t>
            </a:r>
            <a:r>
              <a:rPr lang="ru-RU" sz="2000" dirty="0">
                <a:solidFill>
                  <a:srgbClr val="223249"/>
                </a:solidFill>
              </a:rPr>
              <a:t>в Региональную рабочую группу пакет документов </a:t>
            </a:r>
            <a:r>
              <a:rPr lang="ru-RU" sz="2000" b="1" dirty="0">
                <a:solidFill>
                  <a:srgbClr val="223249"/>
                </a:solidFill>
              </a:rPr>
              <a:t>на бумажном и электронном носителе</a:t>
            </a:r>
            <a:r>
              <a:rPr lang="ru-RU" sz="2000" dirty="0">
                <a:solidFill>
                  <a:srgbClr val="223249"/>
                </a:solidFill>
              </a:rPr>
              <a:t>:</a:t>
            </a:r>
          </a:p>
          <a:p>
            <a:pPr marL="361950" indent="361950" algn="just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ru-RU" sz="2000" dirty="0">
                <a:solidFill>
                  <a:srgbClr val="223249"/>
                </a:solidFill>
              </a:rPr>
              <a:t>заявку участника </a:t>
            </a:r>
            <a:r>
              <a:rPr lang="ru-RU" sz="2000" dirty="0" smtClean="0">
                <a:solidFill>
                  <a:srgbClr val="223249"/>
                </a:solidFill>
              </a:rPr>
              <a:t>регионального этапа Всероссийского </a:t>
            </a:r>
            <a:r>
              <a:rPr lang="ru-RU" sz="2000" dirty="0">
                <a:solidFill>
                  <a:srgbClr val="223249"/>
                </a:solidFill>
              </a:rPr>
              <a:t>конкурса «Мастер года» среди мастеров производственного обучения образовательных </a:t>
            </a:r>
            <a:r>
              <a:rPr lang="ru-RU" sz="2000" dirty="0" smtClean="0">
                <a:solidFill>
                  <a:srgbClr val="223249"/>
                </a:solidFill>
              </a:rPr>
              <a:t>организаций  с указанием темы фрагмента учебного занятия с группой обучающихся по конкурсному мероприятию №2 «Открытый мастер-класс»;</a:t>
            </a:r>
            <a:endParaRPr lang="ru-RU" sz="2000" dirty="0">
              <a:solidFill>
                <a:srgbClr val="223249"/>
              </a:solidFill>
            </a:endParaRPr>
          </a:p>
          <a:p>
            <a:pPr marL="361950" indent="361950" algn="just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ru-RU" sz="2000" dirty="0" smtClean="0">
                <a:solidFill>
                  <a:srgbClr val="223249"/>
                </a:solidFill>
              </a:rPr>
              <a:t>информационную справку, подтверждающую </a:t>
            </a:r>
            <a:r>
              <a:rPr lang="ru-RU" sz="2000" dirty="0">
                <a:solidFill>
                  <a:srgbClr val="223249"/>
                </a:solidFill>
              </a:rPr>
              <a:t>наличие достижений </a:t>
            </a:r>
            <a:r>
              <a:rPr lang="ru-RU" sz="2000" dirty="0" smtClean="0">
                <a:solidFill>
                  <a:srgbClr val="223249"/>
                </a:solidFill>
              </a:rPr>
              <a:t>участника (с приложением сертификатов, дипломов </a:t>
            </a:r>
            <a:r>
              <a:rPr lang="ru-RU" sz="2000" dirty="0" err="1" smtClean="0">
                <a:solidFill>
                  <a:srgbClr val="223249"/>
                </a:solidFill>
              </a:rPr>
              <a:t>и.т.д</a:t>
            </a:r>
            <a:r>
              <a:rPr lang="ru-RU" sz="2000" dirty="0" smtClean="0">
                <a:solidFill>
                  <a:srgbClr val="223249"/>
                </a:solidFill>
              </a:rPr>
              <a:t>.);</a:t>
            </a:r>
            <a:endParaRPr lang="ru-RU" sz="2000" dirty="0">
              <a:solidFill>
                <a:srgbClr val="223249"/>
              </a:solidFill>
            </a:endParaRPr>
          </a:p>
          <a:p>
            <a:pPr marL="361950" indent="361950" algn="just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ru-RU" sz="2000" dirty="0">
                <a:solidFill>
                  <a:srgbClr val="223249"/>
                </a:solidFill>
              </a:rPr>
              <a:t>согласие участника на обработку персональных данных;</a:t>
            </a:r>
          </a:p>
          <a:p>
            <a:pPr marL="361950" indent="361950" algn="just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ru-RU" sz="2000" dirty="0">
                <a:solidFill>
                  <a:srgbClr val="223249"/>
                </a:solidFill>
              </a:rPr>
              <a:t>фотографию 9 х 12.</a:t>
            </a:r>
          </a:p>
          <a:p>
            <a:pPr indent="361950" algn="just">
              <a:spcBef>
                <a:spcPts val="300"/>
              </a:spcBef>
              <a:tabLst>
                <a:tab pos="715963" algn="l"/>
              </a:tabLst>
            </a:pPr>
            <a:endParaRPr lang="ru-RU" sz="2000" dirty="0" smtClean="0">
              <a:solidFill>
                <a:srgbClr val="223249"/>
              </a:solidFill>
            </a:endParaRPr>
          </a:p>
          <a:p>
            <a:pPr indent="361950" algn="ctr">
              <a:spcBef>
                <a:spcPts val="300"/>
              </a:spcBef>
              <a:tabLst>
                <a:tab pos="715963" algn="l"/>
              </a:tabLst>
            </a:pPr>
            <a:r>
              <a:rPr lang="ru-RU" sz="2000" b="1" dirty="0" smtClean="0">
                <a:solidFill>
                  <a:srgbClr val="223249"/>
                </a:solidFill>
              </a:rPr>
              <a:t>Документы </a:t>
            </a:r>
            <a:r>
              <a:rPr lang="ru-RU" sz="2000" b="1" dirty="0">
                <a:solidFill>
                  <a:srgbClr val="223249"/>
                </a:solidFill>
              </a:rPr>
              <a:t>оформлены справками на официальном бланке ПОО, заверены подписью руководителя и печатью организации.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86518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254510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Требования к достижениям конкурсантов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24CD62-9D9E-4A96-AF08-8A75B522E7BB}"/>
              </a:ext>
            </a:extLst>
          </p:cNvPr>
          <p:cNvSpPr txBox="1"/>
          <p:nvPr/>
        </p:nvSpPr>
        <p:spPr>
          <a:xfrm>
            <a:off x="383156" y="1433120"/>
            <a:ext cx="11425688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выпускников, успешно сдавших демонстрационный экзамен;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участников Региональных/Национальных чемпионатов «Молодые профессионалы» </a:t>
            </a:r>
            <a:r>
              <a:rPr lang="ru-RU" dirty="0" err="1">
                <a:solidFill>
                  <a:srgbClr val="223249"/>
                </a:solidFill>
              </a:rPr>
              <a:t>Worldskills</a:t>
            </a:r>
            <a:r>
              <a:rPr lang="ru-RU" dirty="0">
                <a:solidFill>
                  <a:srgbClr val="223249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участников Мировых чемпионатов по профессиональному мастерству по стандартам </a:t>
            </a:r>
            <a:r>
              <a:rPr lang="ru-RU" dirty="0" err="1">
                <a:solidFill>
                  <a:srgbClr val="223249"/>
                </a:solidFill>
              </a:rPr>
              <a:t>Worldskills</a:t>
            </a:r>
            <a:r>
              <a:rPr lang="ru-RU" dirty="0">
                <a:solidFill>
                  <a:srgbClr val="223249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участников Европейских чемпионатов по профессиональному мастерству по стандартам </a:t>
            </a:r>
            <a:r>
              <a:rPr lang="ru-RU" dirty="0" err="1">
                <a:solidFill>
                  <a:srgbClr val="223249"/>
                </a:solidFill>
              </a:rPr>
              <a:t>Worldskills</a:t>
            </a:r>
            <a:r>
              <a:rPr lang="ru-RU" dirty="0">
                <a:solidFill>
                  <a:srgbClr val="223249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наличие паспорта компетенций (</a:t>
            </a:r>
            <a:r>
              <a:rPr lang="ru-RU" dirty="0" err="1">
                <a:solidFill>
                  <a:srgbClr val="223249"/>
                </a:solidFill>
              </a:rPr>
              <a:t>Skills</a:t>
            </a:r>
            <a:r>
              <a:rPr lang="ru-RU" dirty="0">
                <a:solidFill>
                  <a:srgbClr val="223249"/>
                </a:solidFill>
              </a:rPr>
              <a:t> </a:t>
            </a:r>
            <a:r>
              <a:rPr lang="ru-RU" dirty="0" err="1">
                <a:solidFill>
                  <a:srgbClr val="223249"/>
                </a:solidFill>
              </a:rPr>
              <a:t>Passport</a:t>
            </a:r>
            <a:r>
              <a:rPr lang="ru-RU" dirty="0">
                <a:solidFill>
                  <a:srgbClr val="223249"/>
                </a:solidFill>
              </a:rPr>
              <a:t>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участников Региональных/Национальных чемпионатов профессионального мастерства среди лиц с инвалидностью и ОВЗ </a:t>
            </a:r>
            <a:r>
              <a:rPr lang="ru-RU" dirty="0" err="1">
                <a:solidFill>
                  <a:srgbClr val="223249"/>
                </a:solidFill>
              </a:rPr>
              <a:t>Абилимпикс</a:t>
            </a:r>
            <a:r>
              <a:rPr lang="ru-RU" dirty="0">
                <a:solidFill>
                  <a:srgbClr val="223249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участников Международных чемпионатов профессионального мастерства среди лиц с инвалидностью и ОВЗ </a:t>
            </a:r>
            <a:r>
              <a:rPr lang="ru-RU" dirty="0" err="1">
                <a:solidFill>
                  <a:srgbClr val="223249"/>
                </a:solidFill>
              </a:rPr>
              <a:t>Абилимпикс</a:t>
            </a:r>
            <a:r>
              <a:rPr lang="ru-RU" dirty="0">
                <a:solidFill>
                  <a:srgbClr val="223249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ru-RU" dirty="0">
                <a:solidFill>
                  <a:srgbClr val="223249"/>
                </a:solidFill>
              </a:rPr>
              <a:t>опыт подготовки победителей и призеров из числа обучающихся в олимпиадах и конкурсах профессионального мастерства регионального и федерального </a:t>
            </a:r>
            <a:r>
              <a:rPr lang="ru-RU" dirty="0" smtClean="0">
                <a:solidFill>
                  <a:srgbClr val="223249"/>
                </a:solidFill>
              </a:rPr>
              <a:t>этапов.</a:t>
            </a:r>
            <a:endParaRPr lang="ru-RU" dirty="0">
              <a:solidFill>
                <a:srgbClr val="223249"/>
              </a:solidFill>
            </a:endParaRPr>
          </a:p>
          <a:p>
            <a:pPr algn="ctr">
              <a:spcBef>
                <a:spcPts val="600"/>
              </a:spcBef>
              <a:tabLst>
                <a:tab pos="715963" algn="l"/>
              </a:tabLst>
            </a:pPr>
            <a:r>
              <a:rPr lang="ru-RU" b="1" dirty="0">
                <a:solidFill>
                  <a:srgbClr val="223249"/>
                </a:solidFill>
              </a:rPr>
              <a:t>стаж педагогический работы не менее 3-х </a:t>
            </a:r>
            <a:r>
              <a:rPr lang="ru-RU" b="1" dirty="0" smtClean="0">
                <a:solidFill>
                  <a:srgbClr val="223249"/>
                </a:solidFill>
              </a:rPr>
              <a:t>лет</a:t>
            </a:r>
            <a:endParaRPr lang="ru-RU" sz="2000" b="1" dirty="0">
              <a:solidFill>
                <a:srgbClr val="22324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87769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60075"/>
              </p:ext>
            </p:extLst>
          </p:nvPr>
        </p:nvGraphicFramePr>
        <p:xfrm>
          <a:off x="0" y="-950"/>
          <a:ext cx="12192000" cy="121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06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Требования к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оформлению материалов на электронном носителе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05E58E-7988-4527-BCAD-A3818BF6859D}"/>
              </a:ext>
            </a:extLst>
          </p:cNvPr>
          <p:cNvSpPr txBox="1"/>
          <p:nvPr/>
        </p:nvSpPr>
        <p:spPr>
          <a:xfrm>
            <a:off x="11714672" y="6519446"/>
            <a:ext cx="4054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13E5A"/>
                </a:solidFill>
              </a:rPr>
              <a:t>13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46664" y="1447916"/>
            <a:ext cx="106986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hangingPunct="0">
              <a:buFont typeface="Wingdings" pitchFamily="2" charset="2"/>
              <a:buChar char="Ø"/>
            </a:pPr>
            <a:r>
              <a:rPr lang="ru-RU" dirty="0"/>
              <a:t>В корневой папке флэш - накопителя создается текстовой документ, со следующей информацией:</a:t>
            </a:r>
            <a:endParaRPr lang="ru-RU" sz="1600" dirty="0"/>
          </a:p>
          <a:p>
            <a:pPr hangingPunct="0"/>
            <a:r>
              <a:rPr lang="ru-RU" dirty="0" smtClean="0"/>
              <a:t>                – </a:t>
            </a:r>
            <a:r>
              <a:rPr lang="ru-RU" dirty="0"/>
              <a:t>ФИО участника Регионального конкурса (полностью);</a:t>
            </a:r>
            <a:endParaRPr lang="ru-RU" sz="1600" dirty="0"/>
          </a:p>
          <a:p>
            <a:pPr hangingPunct="0"/>
            <a:r>
              <a:rPr lang="ru-RU" dirty="0" smtClean="0"/>
              <a:t>                – </a:t>
            </a:r>
            <a:r>
              <a:rPr lang="ru-RU" dirty="0"/>
              <a:t>название профессиональной образовательной организации (полностью);</a:t>
            </a:r>
            <a:endParaRPr lang="ru-RU" sz="1600" dirty="0"/>
          </a:p>
          <a:p>
            <a:pPr hangingPunct="0"/>
            <a:r>
              <a:rPr lang="ru-RU" dirty="0" smtClean="0"/>
              <a:t>                – </a:t>
            </a:r>
            <a:r>
              <a:rPr lang="ru-RU" dirty="0"/>
              <a:t>муниципальный район/город.</a:t>
            </a:r>
            <a:endParaRPr lang="ru-RU" sz="1600" dirty="0"/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Формат </a:t>
            </a:r>
            <a:r>
              <a:rPr lang="ru-RU" dirty="0"/>
              <a:t>представления цифровых отсканированных документов должны использоваться </a:t>
            </a:r>
            <a:r>
              <a:rPr lang="en-US" dirty="0"/>
              <a:t>JPG</a:t>
            </a:r>
            <a:r>
              <a:rPr lang="ru-RU" dirty="0"/>
              <a:t>, </a:t>
            </a:r>
            <a:r>
              <a:rPr lang="en-US" dirty="0"/>
              <a:t>PDF</a:t>
            </a:r>
            <a:r>
              <a:rPr lang="ru-RU" dirty="0" smtClean="0"/>
              <a:t>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Документы</a:t>
            </a:r>
            <a:r>
              <a:rPr lang="ru-RU" dirty="0"/>
              <a:t>, состоящие из нескольких страниц, должны сканироваться в многостраничном режиме в формате </a:t>
            </a:r>
            <a:r>
              <a:rPr lang="ru-RU" dirty="0" smtClean="0"/>
              <a:t>PDF.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случае, если документ состоит из одной бумажной страницы, допускается использовать формат </a:t>
            </a:r>
            <a:r>
              <a:rPr lang="en-US" dirty="0"/>
              <a:t>JPG</a:t>
            </a:r>
            <a:r>
              <a:rPr lang="ru-RU" dirty="0"/>
              <a:t>, </a:t>
            </a:r>
            <a:r>
              <a:rPr lang="en-US" dirty="0"/>
              <a:t>PNG</a:t>
            </a:r>
            <a:r>
              <a:rPr lang="ru-RU" dirty="0" smtClean="0"/>
              <a:t>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Цвет </a:t>
            </a:r>
            <a:r>
              <a:rPr lang="ru-RU" dirty="0"/>
              <a:t>скан-копии должен быть </a:t>
            </a:r>
            <a:r>
              <a:rPr lang="ru-RU" dirty="0" smtClean="0"/>
              <a:t>черно-белый.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Если </a:t>
            </a:r>
            <a:r>
              <a:rPr lang="ru-RU" dirty="0"/>
              <a:t>подписи в бумажном документе выполнены синей ручкой, важно, чтобы при сканировании такого документа было выбрано черно-белое </a:t>
            </a:r>
            <a:r>
              <a:rPr lang="ru-RU" dirty="0" smtClean="0"/>
              <a:t>решение.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Разрешение </a:t>
            </a:r>
            <a:r>
              <a:rPr lang="ru-RU" dirty="0"/>
              <a:t>скана-копии должно быть не менее 150 точек на дюйм (DPI</a:t>
            </a:r>
            <a:r>
              <a:rPr lang="ru-RU" dirty="0" smtClean="0"/>
              <a:t>).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Размер </a:t>
            </a:r>
            <a:r>
              <a:rPr lang="ru-RU" dirty="0"/>
              <a:t>одного файла не должен превышать 3 Мб для JPG, не более 10 Мб для </a:t>
            </a:r>
            <a:r>
              <a:rPr lang="en-US" dirty="0"/>
              <a:t>PDF</a:t>
            </a:r>
            <a:r>
              <a:rPr lang="ru-RU" dirty="0" smtClean="0"/>
              <a:t>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Скан </a:t>
            </a:r>
            <a:r>
              <a:rPr lang="ru-RU" dirty="0"/>
              <a:t>должен хорошо читаться, т. е. все надписи, печати, подписи должны быть </a:t>
            </a:r>
            <a:r>
              <a:rPr lang="ru-RU" dirty="0" smtClean="0"/>
              <a:t>различимы.</a:t>
            </a:r>
          </a:p>
          <a:p>
            <a:pPr marL="285750" indent="-285750" hangingPunct="0">
              <a:buFont typeface="Wingdings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каждом направленном вложении должно быть не более одного документа. Такой файл должен иметь название, отражающее суть вложенного документа, и содержать количество страниц в нем.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93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1133</Words>
  <Application>Microsoft Office PowerPoint</Application>
  <PresentationFormat>Произвольный</PresentationFormat>
  <Paragraphs>174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МПГУ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Словягина Ирина Алексеевна</dc:creator>
  <cp:lastModifiedBy>Екатерина Викторовна Таттыбаева</cp:lastModifiedBy>
  <cp:revision>95</cp:revision>
  <cp:lastPrinted>2021-03-03T13:33:19Z</cp:lastPrinted>
  <dcterms:created xsi:type="dcterms:W3CDTF">2019-12-04T07:45:24Z</dcterms:created>
  <dcterms:modified xsi:type="dcterms:W3CDTF">2021-03-18T09:19:14Z</dcterms:modified>
</cp:coreProperties>
</file>