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8277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7D4738-E75C-4B58-8738-FFCB21C960A7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FC8366-8D2E-4336-8496-2BE29C8951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52;&#1086;&#1076;&#1077;&#1083;&#1100;%20&#1086;&#1088;&#1075;&#1072;&#1085;&#1080;&#1079;&#1072;&#1094;&#1080;&#1080;%20&#1089;&#1086;&#1076;&#1077;&#1088;&#1078;&#1072;&#1085;&#1080;&#1103;%20&#1086;&#1073;&#1091;&#1095;&#1077;&#1085;&#1080;&#1103;%20&#1076;&#1080;&#1089;&#1082;&#1091;&#1088;&#1089;&#1085;&#1086;&#1084;&#1091;%20&#1095;&#1090;&#1077;&#1085;&#1080;&#1102;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1050;&#1086;&#1085;&#1090;&#1077;&#1082;&#1089;&#1090;&#1085;&#1086;-&#1087;&#1086;&#1075;&#1088;&#1091;&#1078;&#1072;&#1102;&#1097;&#1080;&#1077;%20&#1091;&#1087;&#1088;&#1072;&#1078;&#1085;&#1077;&#1085;&#1080;&#1103;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4;&#1077;&#1088;%20&#1079;&#1072;&#1076;&#1072;&#1085;&#1080;&#1103;%20&#1069;&#1089;&#1089;&#1077;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548680"/>
            <a:ext cx="7776864" cy="5760640"/>
          </a:xfrm>
        </p:spPr>
        <p:txBody>
          <a:bodyPr>
            <a:normAutofit fontScale="25000" lnSpcReduction="20000"/>
          </a:bodyPr>
          <a:lstStyle/>
          <a:p>
            <a:pPr algn="ctr">
              <a:spcAft>
                <a:spcPts val="0"/>
              </a:spcAft>
            </a:pPr>
            <a:endParaRPr lang="ru-RU" sz="48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</a:p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</a:p>
          <a:p>
            <a:pPr algn="ctr">
              <a:spcAft>
                <a:spcPts val="0"/>
              </a:spcAft>
            </a:pPr>
            <a:endParaRPr lang="ru-RU" sz="48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48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48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48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48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5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Конкурсное испытание «Публичная лекция» </a:t>
            </a:r>
            <a:endParaRPr lang="ru-RU" sz="5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тему:</a:t>
            </a:r>
          </a:p>
          <a:p>
            <a:pPr algn="ctr">
              <a:spcAft>
                <a:spcPts val="0"/>
              </a:spcAft>
            </a:pP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5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</a:t>
            </a:r>
            <a:r>
              <a:rPr lang="ru-RU" sz="5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Обучение </a:t>
            </a:r>
            <a:r>
              <a:rPr lang="ru-RU" sz="5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дискурсному</a:t>
            </a: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чтению как новому виду чтения на иностранном языке у старших школьников средней школы социально-гуманитарного направления</a:t>
            </a:r>
            <a:r>
              <a:rPr lang="ru-RU" sz="5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</a:t>
            </a: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(на материале английского языка</a:t>
            </a:r>
            <a:r>
              <a:rPr lang="ru-RU" sz="5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 algn="r">
              <a:spcAft>
                <a:spcPts val="0"/>
              </a:spcAft>
            </a:pP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 algn="r">
              <a:spcAft>
                <a:spcPts val="0"/>
              </a:spcAft>
            </a:pPr>
            <a:endParaRPr lang="ru-RU" sz="56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 algn="r">
              <a:spcAft>
                <a:spcPts val="0"/>
              </a:spcAft>
            </a:pPr>
            <a:r>
              <a:rPr lang="ru-RU" sz="5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Конкурсант:</a:t>
            </a:r>
            <a:endParaRPr lang="ru-RU" sz="5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Репина Анна Сергеевна</a:t>
            </a:r>
          </a:p>
          <a:p>
            <a:pPr algn="r">
              <a:spcAft>
                <a:spcPts val="0"/>
              </a:spcAft>
            </a:pPr>
            <a:r>
              <a:rPr lang="ru-RU" sz="5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 algn="ctr"/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Ярославль,</a:t>
            </a:r>
          </a:p>
          <a:p>
            <a:pPr algn="ctr"/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5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Методические аспекты обучения </a:t>
            </a:r>
            <a:r>
              <a:rPr lang="ru-RU" sz="1800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дискурсному</a:t>
            </a:r>
            <a:r>
              <a:rPr lang="ru-RU" sz="1800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чтению на иностранном языке у старших школьников средней школы социально-гуманитарного направления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628800"/>
            <a:ext cx="6400800" cy="3474720"/>
          </a:xfrm>
        </p:spPr>
        <p:txBody>
          <a:bodyPr/>
          <a:lstStyle/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i="1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Модель организации содержания обучения </a:t>
            </a:r>
            <a:r>
              <a:rPr lang="ru-RU" sz="2400" i="1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дискурсному</a:t>
            </a:r>
            <a:r>
              <a:rPr lang="ru-RU" sz="2400" i="1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i="1" dirty="0" smtClean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чтению </a:t>
            </a:r>
          </a:p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dirty="0" smtClean="0">
                <a:latin typeface="Calibri"/>
                <a:ea typeface="Calibri"/>
                <a:cs typeface="Times New Roman"/>
                <a:hlinkClick r:id="rId2" action="ppaction://hlinkfile"/>
              </a:rPr>
              <a:t>Модель организации содержания обучения </a:t>
            </a:r>
            <a:r>
              <a:rPr lang="ru-RU" sz="1800" dirty="0" err="1" smtClean="0">
                <a:latin typeface="Calibri"/>
                <a:ea typeface="Calibri"/>
                <a:cs typeface="Times New Roman"/>
                <a:hlinkClick r:id="rId2" action="ppaction://hlinkfile"/>
              </a:rPr>
              <a:t>дискурсному</a:t>
            </a:r>
            <a:r>
              <a:rPr lang="ru-RU" sz="1800" dirty="0" smtClean="0">
                <a:latin typeface="Calibri"/>
                <a:ea typeface="Calibri"/>
                <a:cs typeface="Times New Roman"/>
                <a:hlinkClick r:id="rId2" action="ppaction://hlinkfile"/>
              </a:rPr>
              <a:t> чтению.docx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81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800543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упражнений, рассчитанный на развитие умений непосредственно в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дискурсном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чтении, содержал три вида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844824"/>
            <a:ext cx="6400800" cy="3474720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Дискурсно</a:t>
            </a:r>
            <a:r>
              <a:rPr lang="ru-RU" sz="24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-ориентирующие упражнения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Контекстно-погружающие упражнения </a:t>
            </a:r>
          </a:p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dirty="0" smtClean="0">
                <a:latin typeface="Calibri"/>
                <a:ea typeface="Calibri"/>
                <a:cs typeface="Times New Roman"/>
                <a:hlinkClick r:id="rId2" action="ppaction://hlinkfile"/>
              </a:rPr>
              <a:t>Контекстно-погружающие упражнения.</a:t>
            </a:r>
            <a:r>
              <a:rPr lang="de-DE" sz="1800" dirty="0" err="1" smtClean="0">
                <a:latin typeface="Calibri"/>
                <a:ea typeface="Calibri"/>
                <a:cs typeface="Times New Roman"/>
                <a:hlinkClick r:id="rId2" action="ppaction://hlinkfile"/>
              </a:rPr>
              <a:t>docx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Дискурсно</a:t>
            </a:r>
            <a:r>
              <a:rPr lang="ru-RU" sz="24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-осмысляющие упражнения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90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4800" dirty="0">
                <a:solidFill>
                  <a:srgbClr val="222222"/>
                </a:solidFill>
                <a:effectLst/>
                <a:latin typeface="Times New Roman"/>
                <a:ea typeface="Calibri"/>
              </a:rPr>
              <a:t>Написание «Эссе»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2060848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>
                <a:hlinkClick r:id="rId2" action="ppaction://hlinkfile"/>
              </a:rPr>
              <a:t>Пример задания Эссе.</a:t>
            </a:r>
            <a:r>
              <a:rPr lang="de-DE" dirty="0" err="1" smtClean="0">
                <a:hlinkClick r:id="rId2" action="ppaction://hlinkfile"/>
              </a:rPr>
              <a:t>docx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95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7848872" cy="5760640"/>
          </a:xfrm>
        </p:spPr>
        <p:txBody>
          <a:bodyPr>
            <a:noAutofit/>
          </a:bodyPr>
          <a:lstStyle/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Актуальность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темы лекции является потребность в теоретических исследованиях и практических разработках в области обучения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дискурсному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чтению на иностранном языке, а также введения в методику преподавания иностранных языков понятия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дискурсного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вида чтения.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Практическая значимость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теоретических положений заключается в том, что мы предлагаем экспериментально проверенный комплекс упражнений для обучения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дискурсному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чтению на английском языке старших школьников средней школы социально-гуманитарного направления.</a:t>
            </a:r>
          </a:p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Гипотеза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данного исследования сводится к тому, что обучение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дискурсному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чтению на английском языке старших школьников социально-гуманитарного направления станет результативным, если оно: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 ориентировано на формирование когнитивных, организационных и коррективно-регулирующих умений в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дискурсном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чтении;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б) исполнение ведется в рамках дискурс-ориентированного подхода, которое выступает методологической базой преподавания в выбранных условиях;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в) предусматривает психолого-педагогические черты условий обучения;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г) предполагает иную единицу отбора содержания обучения -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дискурсное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событие;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д) подразумевает применение комплекса упражнений.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98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632848" cy="5289768"/>
          </a:xfrm>
        </p:spPr>
        <p:txBody>
          <a:bodyPr>
            <a:normAutofit fontScale="32500" lnSpcReduction="20000"/>
          </a:bodyPr>
          <a:lstStyle/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Задачи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1) теоретически 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аргументировать наличие </a:t>
            </a:r>
            <a:r>
              <a:rPr lang="ru-RU" sz="56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дискурсного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вида чтения и создать таксономию его умений;</a:t>
            </a:r>
          </a:p>
          <a:p>
            <a:pPr marL="0" lv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2) произвести 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анализ данных обучения </a:t>
            </a:r>
            <a:r>
              <a:rPr lang="ru-RU" sz="56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дискурсному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чтению на английском языке старших школьников социально-гуманитарного направления и представить его психолого-педагогическую характеристику;</a:t>
            </a:r>
          </a:p>
          <a:p>
            <a:pPr marL="0" lv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3) выделить 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ресурсы оптимизации хода обучения </a:t>
            </a:r>
            <a:r>
              <a:rPr lang="ru-RU" sz="56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дискурсному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чтению;</a:t>
            </a:r>
          </a:p>
          <a:p>
            <a:pPr marL="0" lv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4) определить 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сущность обучения </a:t>
            </a:r>
            <a:r>
              <a:rPr lang="ru-RU" sz="56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дискурсному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чтению на английском языке у старших школьников средней школы социально-гуманитарного направления в условиях изучения английского языка;</a:t>
            </a:r>
          </a:p>
          <a:p>
            <a:pPr marL="0" lv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5) выделить 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основы построения и создать комплекс упражнений для обучения </a:t>
            </a:r>
            <a:r>
              <a:rPr lang="ru-RU" sz="56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дискурсному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чтению на английском языке;</a:t>
            </a:r>
          </a:p>
          <a:p>
            <a:pPr marL="0" lv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6)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экспериментально 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проверить предлагаемую </a:t>
            </a:r>
            <a:r>
              <a:rPr lang="ru-RU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методику</a:t>
            </a:r>
            <a:r>
              <a:rPr lang="ru-RU" sz="5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9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чтения (различие)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340768"/>
            <a:ext cx="7416824" cy="4968552"/>
          </a:xfrm>
        </p:spPr>
        <p:txBody>
          <a:bodyPr>
            <a:normAutofit fontScale="92500"/>
          </a:bodyPr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Просмотровое  чтение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(общее представление о читаемом) </a:t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Ознакомительное чтение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(без установки конкретной информации)</a:t>
            </a:r>
          </a:p>
          <a:p>
            <a:pPr marL="45720" lvl="0" indent="0" algn="r">
              <a:buClr>
                <a:srgbClr val="F14124">
                  <a:lumMod val="75000"/>
                </a:srgbClr>
              </a:buClr>
              <a:buNone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</a:t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Изучающее чтение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(довольно полное и достаточно         точное понимание информации; 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контроля: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перевод)</a:t>
            </a:r>
          </a:p>
          <a:p>
            <a:pPr marL="45720" lvl="0" indent="0" algn="r">
              <a:buClr>
                <a:srgbClr val="F14124">
                  <a:lumMod val="75000"/>
                </a:srgbClr>
              </a:buClr>
              <a:buNone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r">
              <a:buClr>
                <a:srgbClr val="F14124">
                  <a:lumMod val="75000"/>
                </a:srgbClr>
              </a:buClr>
              <a:buNone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endParaRPr lang="ru-RU" sz="1400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18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b="1" u="sng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Дискурсное</a:t>
            </a:r>
            <a:r>
              <a:rPr lang="ru-RU" sz="18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чтение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(понимание на уровне культурно-исторического смысла, </a:t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реконструкция большого контекста способствует глубине понимания, </a:t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т.к. позволяет раскрыть мотивы , смысловые категории текста, </a:t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лежащие в основе  читаемого;</a:t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контроля: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эссе, </a:t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специально-заданные вопросы)</a:t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Поисковое чтение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>
                <a:solidFill>
                  <a:prstClr val="black"/>
                </a:solidFill>
                <a:latin typeface="Times New Roman"/>
                <a:ea typeface="TimesNewRoman"/>
              </a:rPr>
              <a:t>быстрое нахождение в тексте вполне определенных данных (фактов, характеристик, цифровых показателей и т.д.)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907704" y="1556792"/>
            <a:ext cx="122413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 flipV="1">
            <a:off x="5508104" y="1556792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275856" y="1988840"/>
            <a:ext cx="122413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3131840" y="2132856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499992" y="2852936"/>
            <a:ext cx="100811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5580112" y="2852936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1619672" y="1844824"/>
            <a:ext cx="0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1907704" y="2312876"/>
            <a:ext cx="1008112" cy="28443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2195736" y="2708920"/>
            <a:ext cx="1872208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2519772" y="4581128"/>
            <a:ext cx="75608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15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аспекты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дискурсного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чтения при обучении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страших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школьников социально-гуманитарного направления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93406385"/>
              </p:ext>
            </p:extLst>
          </p:nvPr>
        </p:nvGraphicFramePr>
        <p:xfrm>
          <a:off x="611560" y="1556792"/>
          <a:ext cx="806489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2088232"/>
                <a:gridCol w="2736304"/>
                <a:gridCol w="2808312"/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Тип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закономерностей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Принципы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Закономерности</a:t>
                      </a:r>
                      <a:endParaRPr lang="ru-RU" dirty="0"/>
                    </a:p>
                  </a:txBody>
                  <a:tcPr/>
                </a:tc>
              </a:tr>
              <a:tr h="576064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Методические закономерности дискурс-ориентированного подхода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Принцип главной роли </a:t>
                      </a:r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метакогниции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;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Принцип самостоятельности; </a:t>
                      </a:r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Сформированность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когнитивных и </a:t>
                      </a:r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метакогнитивных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стратегий в системе устанавливает уровень результативности чтения 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Принцип понимания событий посредством его детали;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Принцип осмысления деталей внутри события; В равной степени как от способности чтеца к содержательной антиципации, актуализации сформированных умений фоновых познаний и языкового предположения, так и от соответствующей интерпретации лингвистической информации, данной в тексте, начиная со стадии графем, находится в зависимости эффективность чтения 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59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62710104"/>
              </p:ext>
            </p:extLst>
          </p:nvPr>
        </p:nvGraphicFramePr>
        <p:xfrm>
          <a:off x="467544" y="1628800"/>
          <a:ext cx="8208916" cy="4841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1656184"/>
                <a:gridCol w="3240360"/>
                <a:gridCol w="2664300"/>
              </a:tblGrid>
              <a:tr h="867358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Тип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закономерностей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Принципы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Закономерности</a:t>
                      </a:r>
                      <a:endParaRPr lang="ru-RU" dirty="0"/>
                    </a:p>
                  </a:txBody>
                  <a:tcPr/>
                </a:tc>
              </a:tr>
              <a:tr h="13010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Принцип </a:t>
                      </a:r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дискурсного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погружения;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Принцип абстрагирования от родного дискурс-</a:t>
                      </a:r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сообщества.Успешность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чтения определена верной интерпретацией социально-культурного исторического контекста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805679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</a:rPr>
                        <a:t>Общедидактические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</a:rPr>
                        <a:t> закономерности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Принцип </a:t>
                      </a:r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дискурсного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погружения;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Принцип абстрагирования от родного дискурс-сообщества.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Успешность чтения определена верной интерпретацией социально-культурного исторического контекста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170617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Принцип группового взаимодействия;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Принцип профессионально направленного общения культур; 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Принцип рефлексивно-эмпатической ориентированности образовательного процесса;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Формирование терпимости и уважения к представителям </a:t>
                      </a:r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инокультур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 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обучаемых гарантируется за счёт </a:t>
                      </a:r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воспитывающе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-развивающего характера обучения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75656" y="260649"/>
            <a:ext cx="61744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Теоретические аспекты </a:t>
            </a:r>
            <a:r>
              <a:rPr lang="ru-RU" b="1" dirty="0" err="1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дискурсного</a:t>
            </a:r>
            <a:r>
              <a:rPr lang="ru-RU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чтения при обучении </a:t>
            </a:r>
            <a:r>
              <a:rPr lang="ru-RU" b="1" dirty="0" err="1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страших</a:t>
            </a:r>
            <a:r>
              <a:rPr lang="ru-RU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школьников социально-гуманитарного направления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72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33607785"/>
              </p:ext>
            </p:extLst>
          </p:nvPr>
        </p:nvGraphicFramePr>
        <p:xfrm>
          <a:off x="611560" y="1916832"/>
          <a:ext cx="8208916" cy="2215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1656184"/>
                <a:gridCol w="3240360"/>
                <a:gridCol w="2664300"/>
              </a:tblGrid>
              <a:tr h="867358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Тип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закономерностей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Принципы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Закономерности</a:t>
                      </a:r>
                      <a:endParaRPr lang="ru-RU" dirty="0"/>
                    </a:p>
                  </a:txBody>
                  <a:tcPr/>
                </a:tc>
              </a:tr>
              <a:tr h="13010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Принцип профессиональной ориентированности иноязычного чтения;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Принцип учета междисциплинарных взаимосвязей.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Продуктивность образовательного процесса обеспечивается целой системой и преемственностью взаимодействия обучающего, обучаемого и изучаемого объекта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691680" y="403350"/>
            <a:ext cx="59021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Теоретические аспекты </a:t>
            </a:r>
            <a:r>
              <a:rPr lang="ru-RU" b="1" dirty="0" err="1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дискурсного</a:t>
            </a:r>
            <a:r>
              <a:rPr lang="ru-RU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чтения при обучении </a:t>
            </a:r>
            <a:r>
              <a:rPr lang="ru-RU" b="1" dirty="0" err="1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страших</a:t>
            </a:r>
            <a:r>
              <a:rPr lang="ru-RU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школьников социально-гуманитарного направления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1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блока умений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82187158"/>
              </p:ext>
            </p:extLst>
          </p:nvPr>
        </p:nvGraphicFramePr>
        <p:xfrm>
          <a:off x="467544" y="1412776"/>
          <a:ext cx="8136903" cy="456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904322"/>
                <a:gridCol w="2712301"/>
              </a:tblGrid>
              <a:tr h="323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Когнитивные умения 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Организационные умения 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Коррективно - регулирующие умения 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2398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умение толковать суждение, понимать не факты текста, а их импликации, т.е. осознать их роль в контексте;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умение установить мысль текста, которая словесно никак не выделена;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умение дать свою точку зрения на базе прочитанного текста;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умение определить «результат» текста;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умение представить оценку прецедентного текста, целому его содержанию.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грамотно производить отбор текстов, связанных с начальным </a:t>
                      </a:r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макроконтекстом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поделить отобранные тексты на </a:t>
                      </a:r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составляюшие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большого контекста возникновения, появления и функционирования текста с целью его возобновления.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без помощи других корректировать процедуру </a:t>
                      </a:r>
                      <a:r>
                        <a:rPr lang="ru-RU" sz="1200" dirty="0" err="1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дискурсного</a:t>
                      </a: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чтения;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критически понять итоги своей интерпретации дискурса.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1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512511" cy="1143000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000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Когнитивные стратегии в </a:t>
            </a:r>
            <a:r>
              <a:rPr lang="ru-RU" sz="4000" dirty="0" err="1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дискурсном</a:t>
            </a:r>
            <a:r>
              <a:rPr lang="ru-RU" sz="4000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чтении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07084209"/>
              </p:ext>
            </p:extLst>
          </p:nvPr>
        </p:nvGraphicFramePr>
        <p:xfrm>
          <a:off x="611560" y="1700808"/>
          <a:ext cx="7560839" cy="4464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2664296"/>
                <a:gridCol w="3024335"/>
              </a:tblGrid>
              <a:tr h="297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Предтекстовый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этап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52" marR="404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Текстовый этап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52" marR="404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Послетекстовый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этап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52" marR="40452" marT="0" marB="0"/>
                </a:tc>
              </a:tr>
              <a:tr h="4167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установление цели чтения;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вынесение гипотезы о содержании текста согласно наименованию;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установление структуры и жанра текста;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исследование графической текстуры;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просмотровое чтение с целью заключения основной мысли;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6) анализ фоновых познаний по проблеме.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52" marR="404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проверка гипотезы о главной мысли текста;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ведение записей по содержанию текста;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установление тональности текста;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обнаружение маркеров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интертекстуальности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отбор невыраженного значения текста;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6) сопоставление личных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познанийсогласно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проблемы читаемого.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52" marR="404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 показ и исследование  сделанных заметок;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объединение и интеграция приобретенных знаний;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анализ нахождения содержания текста и авторской позиции;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критическая оценка индивидуального осмысления текста;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обнаружение источников дополнительной информации по тексту;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6)применение ранее  полученной информации в профессионально направленной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52" marR="4045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4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261</TotalTime>
  <Words>799</Words>
  <Application>Microsoft Office PowerPoint</Application>
  <PresentationFormat>Экран (4:3)</PresentationFormat>
  <Paragraphs>131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Презентация PowerPoint</vt:lpstr>
      <vt:lpstr>Презентация PowerPoint</vt:lpstr>
      <vt:lpstr>Виды чтения (различие)</vt:lpstr>
      <vt:lpstr>Теоретические аспекты дискурсного чтения при обучении страших школьников социально-гуманитарного направления</vt:lpstr>
      <vt:lpstr>Презентация PowerPoint</vt:lpstr>
      <vt:lpstr>Презентация PowerPoint</vt:lpstr>
      <vt:lpstr>Три блока умений</vt:lpstr>
      <vt:lpstr>Когнитивные стратегии в дискурсном чтении </vt:lpstr>
      <vt:lpstr>Методические аспекты обучения дискурсному чтению на иностранном языке у старших школьников средней школы социально-гуманитарного направления</vt:lpstr>
      <vt:lpstr>Блок упражнений, рассчитанный на развитие умений непосредственно в  дискурсном чтении, содержал три вида заданий:</vt:lpstr>
      <vt:lpstr>Написание «Эссе»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801520</dc:creator>
  <cp:lastModifiedBy>801520</cp:lastModifiedBy>
  <cp:revision>24</cp:revision>
  <dcterms:created xsi:type="dcterms:W3CDTF">2018-09-05T13:52:11Z</dcterms:created>
  <dcterms:modified xsi:type="dcterms:W3CDTF">2021-02-25T18:22:40Z</dcterms:modified>
</cp:coreProperties>
</file>