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1" r:id="rId5"/>
    <p:sldId id="266" r:id="rId6"/>
    <p:sldId id="262" r:id="rId7"/>
    <p:sldId id="264" r:id="rId8"/>
    <p:sldId id="265" r:id="rId9"/>
    <p:sldId id="267" r:id="rId10"/>
    <p:sldId id="280" r:id="rId11"/>
    <p:sldId id="279" r:id="rId12"/>
    <p:sldId id="271" r:id="rId13"/>
    <p:sldId id="281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  <a:srgbClr val="003618"/>
    <a:srgbClr val="004620"/>
    <a:srgbClr val="005024"/>
    <a:srgbClr val="005C2A"/>
    <a:srgbClr val="006C31"/>
    <a:srgbClr val="BB9C8B"/>
    <a:srgbClr val="C19385"/>
    <a:srgbClr val="C38583"/>
    <a:srgbClr val="A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3" autoAdjust="0"/>
    <p:restoredTop sz="94660"/>
  </p:normalViewPr>
  <p:slideViewPr>
    <p:cSldViewPr>
      <p:cViewPr>
        <p:scale>
          <a:sx n="71" d="100"/>
          <a:sy n="71" d="100"/>
        </p:scale>
        <p:origin x="-135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EE906-9E27-4F11-A527-ABA0FF34DE1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2D74E-3679-478D-AD9F-616E5D3A5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D74E-3679-478D-AD9F-616E5D3A506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New120\Desktop\&#1073;&#1077;&#1079;&#1075;&#1080;&#1085;&#1072;\&#1076;&#1080;&#1088;&#1077;&#1082;&#1090;&#1086;&#1088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ez33@yandex.ru" TargetMode="External"/><Relationship Id="rId2" Type="http://schemas.openxmlformats.org/officeDocument/2006/relationships/hyperlink" Target="https://mdou120.edu.yar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Муниципальное дошкольное образовательное учреждение «Детский сад № 120»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Игровое пособие </a:t>
            </a:r>
            <a:r>
              <a:rPr lang="ru-RU" sz="3600" b="1" dirty="0" smtClean="0">
                <a:solidFill>
                  <a:srgbClr val="A80000"/>
                </a:solidFill>
                <a:latin typeface="+mn-lt"/>
              </a:rPr>
              <a:t>«</a:t>
            </a:r>
            <a:r>
              <a:rPr lang="ru-RU" sz="4000" b="1" dirty="0" smtClean="0">
                <a:solidFill>
                  <a:srgbClr val="A80000"/>
                </a:solidFill>
                <a:latin typeface="+mn-lt"/>
              </a:rPr>
              <a:t>Город профессий</a:t>
            </a:r>
            <a:r>
              <a:rPr lang="ru-RU" sz="3600" b="1" dirty="0" smtClean="0">
                <a:solidFill>
                  <a:srgbClr val="A80000"/>
                </a:solidFill>
                <a:latin typeface="+mn-lt"/>
              </a:rPr>
              <a:t>»</a:t>
            </a:r>
            <a:r>
              <a:rPr lang="ru-RU" sz="4000" b="1" dirty="0" smtClean="0">
                <a:solidFill>
                  <a:srgbClr val="A800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как средство формирования у дошкольников представлений о мире профессий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293096"/>
            <a:ext cx="5824736" cy="146456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Безгина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Анна Анатольевна</a:t>
            </a:r>
          </a:p>
          <a:p>
            <a:pPr algn="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воспитатель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27784" y="5229200"/>
            <a:ext cx="388843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Ярославль 2021</a:t>
            </a:r>
            <a:endParaRPr kumimoji="0" lang="ru-RU" sz="9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31032" y="5877272"/>
            <a:ext cx="83894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директо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0" y="855712"/>
            <a:ext cx="9144000" cy="530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Видео?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-767800"/>
            <a:ext cx="7848872" cy="77251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/>
              <a:t> 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«Что будет, если… ?»</a:t>
            </a:r>
          </a:p>
          <a:p>
            <a:pPr>
              <a:buFont typeface="Wingdings" pitchFamily="2" charset="2"/>
              <a:buChar char="§"/>
            </a:pPr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«Что случилось?»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(организация не работает, что могло произойти?) </a:t>
            </a:r>
          </a:p>
          <a:p>
            <a:pPr>
              <a:buFont typeface="Wingdings" pitchFamily="2" charset="2"/>
              <a:buChar char="§"/>
            </a:pPr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Данетка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(с помощью вопросов отгадать профессию)</a:t>
            </a:r>
          </a:p>
          <a:p>
            <a:pPr>
              <a:buFont typeface="Wingdings" pitchFamily="2" charset="2"/>
              <a:buChar char="§"/>
            </a:pPr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«Составь цепочку»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(подбор родственных профессий) </a:t>
            </a:r>
          </a:p>
          <a:p>
            <a:pPr>
              <a:buFont typeface="Wingdings" pitchFamily="2" charset="2"/>
              <a:buChar char="§"/>
            </a:pPr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«Домино» 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78994"/>
            <a:ext cx="6768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Дидактические игры:</a:t>
            </a:r>
          </a:p>
          <a:p>
            <a:endParaRPr lang="ru-RU" dirty="0"/>
          </a:p>
        </p:txBody>
      </p:sp>
      <p:pic>
        <p:nvPicPr>
          <p:cNvPr id="13" name="Рисунок 12" descr="кеуеук.jpg"/>
          <p:cNvPicPr>
            <a:picLocks noChangeAspect="1"/>
          </p:cNvPicPr>
          <p:nvPr/>
        </p:nvPicPr>
        <p:blipFill>
          <a:blip r:embed="rId2" cstate="screen"/>
          <a:srcRect r="3670"/>
          <a:stretch>
            <a:fillRect/>
          </a:stretch>
        </p:blipFill>
        <p:spPr>
          <a:xfrm>
            <a:off x="5328592" y="4581128"/>
            <a:ext cx="3779912" cy="20259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4" name="Рисунок 13" descr="кеуеук.jpg"/>
          <p:cNvPicPr>
            <a:picLocks noChangeAspect="1"/>
          </p:cNvPicPr>
          <p:nvPr/>
        </p:nvPicPr>
        <p:blipFill>
          <a:blip r:embed="rId3" cstate="screen"/>
          <a:srcRect t="-7678" r="11538"/>
          <a:stretch>
            <a:fillRect/>
          </a:stretch>
        </p:blipFill>
        <p:spPr>
          <a:xfrm>
            <a:off x="5004048" y="4509120"/>
            <a:ext cx="1656184" cy="210263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" name="Рисунок 10" descr="кеуеук.jpg"/>
          <p:cNvPicPr>
            <a:picLocks noChangeAspect="1"/>
          </p:cNvPicPr>
          <p:nvPr/>
        </p:nvPicPr>
        <p:blipFill>
          <a:blip r:embed="rId4" cstate="screen"/>
          <a:srcRect l="1299" t="-3570"/>
          <a:stretch>
            <a:fillRect/>
          </a:stretch>
        </p:blipFill>
        <p:spPr>
          <a:xfrm>
            <a:off x="107504" y="4509120"/>
            <a:ext cx="5472608" cy="208823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79512" y="4653136"/>
            <a:ext cx="8856984" cy="0"/>
          </a:xfrm>
          <a:prstGeom prst="line">
            <a:avLst/>
          </a:prstGeom>
          <a:ln w="3810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9512" y="6525344"/>
            <a:ext cx="8856984" cy="0"/>
          </a:xfrm>
          <a:prstGeom prst="line">
            <a:avLst/>
          </a:prstGeom>
          <a:ln w="3810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Видео?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-315416"/>
            <a:ext cx="7848872" cy="624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Алгоритм ознакомления с профессиями: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Название профессии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Трудовые действия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Орудия труда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Место работы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Форма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Результат труда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Польза труда для общества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Видео?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-315416"/>
            <a:ext cx="784887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ew120\Desktop\безгина\IMG-579a82eec3f5d7a80a6a5e99143abeb2-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2088" y="378804"/>
            <a:ext cx="7596336" cy="6074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Видео?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-315416"/>
            <a:ext cx="6696744" cy="71404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Творите!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Выдумывайте! </a:t>
            </a:r>
          </a:p>
          <a:p>
            <a:pPr algn="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Играйте!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algn="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mdou120.edu.yar.ru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bez33@yandex.ru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31032" y="5877272"/>
            <a:ext cx="83894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5576" y="836712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«Цель сопровождения профессионального самоопределения на этапе дошкольного образования (в рамках дошкольных образовательных программ) – формирование первичного представления о мире профессий и интереса к профессионально-трудовой деятельности»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400506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A80000"/>
                </a:solidFill>
                <a:cs typeface="Arial" pitchFamily="34" charset="0"/>
              </a:rPr>
              <a:t>«Концепция организационно-педагогического сопровождения профессионального самоопределения обучающихся в условиях непрерывности образования»</a:t>
            </a:r>
          </a:p>
          <a:p>
            <a:pPr algn="r"/>
            <a:r>
              <a:rPr lang="ru-RU" sz="2400" dirty="0" smtClean="0">
                <a:solidFill>
                  <a:srgbClr val="A80000"/>
                </a:solidFill>
                <a:cs typeface="Arial" pitchFamily="34" charset="0"/>
              </a:rPr>
              <a:t>ФГАУ ФИРО, 2014</a:t>
            </a:r>
            <a:endParaRPr lang="ru-RU" sz="2400" dirty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G_20210119_14053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4396">
            <a:off x="5441384" y="431251"/>
            <a:ext cx="3554912" cy="353163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34063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80000"/>
                </a:solidFill>
              </a:rPr>
              <a:t>Задачи: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формировать представления детей о различных организациях и профессиях людей;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учить соотносить орудия труда с профессиями людей;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развивать мышление, воображение, память, внимание;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обогащать словарный запас, развивать связную речь;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воспитывать интерес к профессиям и уважение к труду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836712"/>
            <a:ext cx="53640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80000"/>
                </a:solidFill>
              </a:rPr>
              <a:t>Цель: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повышение интереса детей к получению знаний о мире профессий</a:t>
            </a:r>
            <a:endParaRPr lang="ru-RU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78994"/>
            <a:ext cx="367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Игровое пособие</a:t>
            </a:r>
            <a:endParaRPr lang="ru-RU" sz="3200" b="1" dirty="0" smtClean="0">
              <a:solidFill>
                <a:srgbClr val="A80000"/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1044025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80000"/>
                </a:solidFill>
              </a:rPr>
              <a:t>«Город профессий»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 descr="IMG_20210119_144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1560" y="971346"/>
            <a:ext cx="7848872" cy="562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496" y="332656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Состав игры </a:t>
            </a:r>
            <a:r>
              <a:rPr lang="ru-RU" sz="3200" b="1" dirty="0" smtClean="0">
                <a:solidFill>
                  <a:srgbClr val="A80000"/>
                </a:solidFill>
                <a:cs typeface="Arial" pitchFamily="34" charset="0"/>
              </a:rPr>
              <a:t>«Город профессий»: 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119675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игровые поля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из фетра 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566124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карточки инструменты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(предметы)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594928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карточки организации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7704" y="1124744"/>
            <a:ext cx="26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карточки профессии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-603448"/>
            <a:ext cx="7848872" cy="7232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Дидактические игры:</a:t>
            </a:r>
          </a:p>
          <a:p>
            <a:pPr>
              <a:buFont typeface="Wingdings" pitchFamily="2" charset="2"/>
              <a:buChar char="§"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«Расскажи о профессии»</a:t>
            </a:r>
          </a:p>
          <a:p>
            <a:pPr>
              <a:buFont typeface="Wingdings" pitchFamily="2" charset="2"/>
              <a:buChar char="§"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«Подбери пару»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(профессия – организация, профессия – инструмент)</a:t>
            </a:r>
          </a:p>
          <a:p>
            <a:pPr>
              <a:buFont typeface="Wingdings" pitchFamily="2" charset="2"/>
              <a:buChar char="§"/>
            </a:pPr>
            <a:endParaRPr lang="ru-RU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«Составь тройку»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(организация – профессия - инструмент)</a:t>
            </a:r>
          </a:p>
          <a:p>
            <a:pPr>
              <a:buFont typeface="Wingdings" pitchFamily="2" charset="2"/>
              <a:buChar char="§"/>
            </a:pPr>
            <a:endParaRPr lang="ru-RU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«Кто здесь работает?»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(подобрать профессии к одной организации)</a:t>
            </a:r>
          </a:p>
          <a:p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«Третий лишний»</a:t>
            </a:r>
          </a:p>
          <a:p>
            <a:pPr>
              <a:buFont typeface="Wingdings" pitchFamily="2" charset="2"/>
              <a:buChar char="§"/>
            </a:pPr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«Что общего?»</a:t>
            </a:r>
          </a:p>
          <a:p>
            <a:pPr>
              <a:buFont typeface="Wingdings" pitchFamily="2" charset="2"/>
              <a:buChar char="§"/>
            </a:pPr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«Продолжи ряд»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-747464"/>
            <a:ext cx="784887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Дидактическая игра </a:t>
            </a:r>
            <a:r>
              <a:rPr lang="ru-RU" sz="2400" b="1" dirty="0" smtClean="0">
                <a:solidFill>
                  <a:srgbClr val="C00000"/>
                </a:solidFill>
              </a:rPr>
              <a:t>«Третий лишний»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IMG_20210119_09215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19672" y="764704"/>
            <a:ext cx="6048672" cy="20162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4" name="Рисунок 13" descr="IMG_20210119_0926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25317" y="2546201"/>
            <a:ext cx="6359051" cy="239496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8" name="TextBox 17"/>
          <p:cNvSpPr txBox="1"/>
          <p:nvPr/>
        </p:nvSpPr>
        <p:spPr>
          <a:xfrm>
            <a:off x="467544" y="177281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350100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544522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</a:t>
            </a:r>
            <a:endParaRPr lang="ru-RU" sz="3200" dirty="0"/>
          </a:p>
        </p:txBody>
      </p:sp>
      <p:pic>
        <p:nvPicPr>
          <p:cNvPr id="21" name="Рисунок 20" descr="IMG_20210119_0954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1600" y="4861159"/>
            <a:ext cx="7848872" cy="195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67544" y="2636912"/>
            <a:ext cx="8208912" cy="0"/>
          </a:xfrm>
          <a:prstGeom prst="line">
            <a:avLst/>
          </a:prstGeom>
          <a:ln w="28575">
            <a:solidFill>
              <a:srgbClr val="BB9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7544" y="4725144"/>
            <a:ext cx="8208912" cy="0"/>
          </a:xfrm>
          <a:prstGeom prst="line">
            <a:avLst/>
          </a:prstGeom>
          <a:ln w="28575">
            <a:solidFill>
              <a:srgbClr val="BB9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7544" y="908720"/>
            <a:ext cx="8208912" cy="0"/>
          </a:xfrm>
          <a:prstGeom prst="line">
            <a:avLst/>
          </a:prstGeom>
          <a:ln w="28575">
            <a:solidFill>
              <a:srgbClr val="BB9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-45943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Дидактическая игра</a:t>
            </a:r>
            <a:r>
              <a:rPr lang="ru-RU" sz="2400" b="1" dirty="0" smtClean="0">
                <a:solidFill>
                  <a:srgbClr val="C00000"/>
                </a:solidFill>
              </a:rPr>
              <a:t> «Что общего?»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IMG_20210119_09275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75656" y="1340768"/>
            <a:ext cx="7210251" cy="235196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683568" y="248418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457241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</a:t>
            </a:r>
            <a:endParaRPr lang="ru-RU" sz="3200" dirty="0"/>
          </a:p>
        </p:txBody>
      </p:sp>
      <p:pic>
        <p:nvPicPr>
          <p:cNvPr id="14" name="Рисунок 13" descr="IMG_20210119_0955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4" y="3844789"/>
            <a:ext cx="6876256" cy="26618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67544" y="3789040"/>
            <a:ext cx="8208912" cy="0"/>
          </a:xfrm>
          <a:prstGeom prst="line">
            <a:avLst/>
          </a:prstGeom>
          <a:ln w="28575">
            <a:solidFill>
              <a:srgbClr val="BB9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7544" y="1268760"/>
            <a:ext cx="8208912" cy="0"/>
          </a:xfrm>
          <a:prstGeom prst="line">
            <a:avLst/>
          </a:prstGeom>
          <a:ln w="28575">
            <a:solidFill>
              <a:srgbClr val="BB9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-81947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Дидактическая игра </a:t>
            </a:r>
            <a:r>
              <a:rPr lang="ru-RU" sz="2400" b="1" dirty="0" smtClean="0">
                <a:solidFill>
                  <a:srgbClr val="C00000"/>
                </a:solidFill>
              </a:rPr>
              <a:t>«Продолжи ряд»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 descr="IMG_20210119_10013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15616" y="2636912"/>
            <a:ext cx="4824536" cy="223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10119_1002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9552" y="620688"/>
            <a:ext cx="6097678" cy="2520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3" name="TextBox 12"/>
          <p:cNvSpPr txBox="1"/>
          <p:nvPr/>
        </p:nvSpPr>
        <p:spPr>
          <a:xfrm>
            <a:off x="6732240" y="1844824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…</a:t>
            </a:r>
            <a:endParaRPr lang="ru-RU" sz="6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105273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313225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3645024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…</a:t>
            </a:r>
            <a:endParaRPr lang="ru-RU" sz="6600" dirty="0"/>
          </a:p>
        </p:txBody>
      </p:sp>
      <p:pic>
        <p:nvPicPr>
          <p:cNvPr id="15" name="Рисунок 14" descr="IMG_20210119_10080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51519" y="4734308"/>
            <a:ext cx="5912657" cy="193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23528" y="48691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</a:t>
            </a:r>
            <a:endParaRPr lang="ru-RU" sz="3200" dirty="0"/>
          </a:p>
        </p:txBody>
      </p:sp>
      <p:pic>
        <p:nvPicPr>
          <p:cNvPr id="21" name="Рисунок 20" descr="IMG_20210119_10080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134905" y="4797152"/>
            <a:ext cx="2037495" cy="17281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56376" y="5373216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…</a:t>
            </a:r>
            <a:endParaRPr lang="ru-RU" sz="66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67544" y="2852936"/>
            <a:ext cx="8208912" cy="0"/>
          </a:xfrm>
          <a:prstGeom prst="line">
            <a:avLst/>
          </a:prstGeom>
          <a:ln w="28575">
            <a:solidFill>
              <a:srgbClr val="BB9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7544" y="4653136"/>
            <a:ext cx="8208912" cy="0"/>
          </a:xfrm>
          <a:prstGeom prst="line">
            <a:avLst/>
          </a:prstGeom>
          <a:ln w="28575">
            <a:solidFill>
              <a:srgbClr val="BB9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39552" y="908720"/>
            <a:ext cx="8208912" cy="0"/>
          </a:xfrm>
          <a:prstGeom prst="line">
            <a:avLst/>
          </a:prstGeom>
          <a:ln w="28575">
            <a:solidFill>
              <a:srgbClr val="BB9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-27384"/>
            <a:ext cx="9144000" cy="6858000"/>
          </a:xfrm>
          <a:prstGeom prst="rect">
            <a:avLst/>
          </a:prstGeom>
          <a:solidFill>
            <a:srgbClr val="FFFFEB"/>
          </a:solidFill>
          <a:ln>
            <a:solidFill>
              <a:srgbClr val="FFFFD9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IMG_20210119_14550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60032" y="2636912"/>
            <a:ext cx="3888432" cy="403244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190962"/>
            <a:ext cx="6768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Дидактические игры: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81057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«Биржа труда»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(человеку каждой профессии найти место работы)</a:t>
            </a:r>
          </a:p>
          <a:p>
            <a:pPr>
              <a:buFont typeface="Wingdings" pitchFamily="2" charset="2"/>
              <a:buChar char="§"/>
            </a:pPr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«Магазин инструментов»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(продать каждый инструмент человеку своей профессии)</a:t>
            </a:r>
          </a:p>
          <a:p>
            <a:pPr>
              <a:buFont typeface="Wingdings" pitchFamily="2" charset="2"/>
              <a:buChar char="§"/>
            </a:pPr>
            <a:endParaRPr lang="ru-RU" sz="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944" y="1565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580112" y="799544"/>
            <a:ext cx="31683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ru-RU" sz="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«Веселые истории»</a:t>
            </a:r>
          </a:p>
          <a:p>
            <a:pPr>
              <a:buFont typeface="Wingdings" pitchFamily="2" charset="2"/>
              <a:buChar char="§"/>
            </a:pPr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«Директор»</a:t>
            </a:r>
          </a:p>
          <a:p>
            <a:pPr>
              <a:buFont typeface="Wingdings" pitchFamily="2" charset="2"/>
              <a:buChar char="§"/>
            </a:pPr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«Фантазеры»</a:t>
            </a:r>
          </a:p>
          <a:p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парапр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2636912"/>
            <a:ext cx="4067944" cy="401839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326</Words>
  <Application>Microsoft Office PowerPoint</Application>
  <PresentationFormat>Экран (4:3)</PresentationFormat>
  <Paragraphs>154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Муниципальное дошкольное образовательное учреждение «Детский сад № 120»   Игровое пособие «Город профессий»  как средство формирования у дошкольников представлений о мире профессий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120»   «Дидактическая игра   «Город профессий»</dc:title>
  <dc:creator>user</dc:creator>
  <cp:lastModifiedBy>New120</cp:lastModifiedBy>
  <cp:revision>123</cp:revision>
  <dcterms:modified xsi:type="dcterms:W3CDTF">2021-03-15T11:44:52Z</dcterms:modified>
</cp:coreProperties>
</file>