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66" r:id="rId5"/>
    <p:sldId id="264" r:id="rId6"/>
    <p:sldId id="259" r:id="rId7"/>
    <p:sldId id="265" r:id="rId8"/>
    <p:sldId id="263" r:id="rId9"/>
    <p:sldId id="269" r:id="rId10"/>
    <p:sldId id="271" r:id="rId11"/>
    <p:sldId id="273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92C1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7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664972-D8ED-459F-835F-782C016210CA}" type="datetimeFigureOut">
              <a:rPr lang="ru-RU" smtClean="0"/>
              <a:pPr/>
              <a:t>15.03.2021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F1ED52-F107-4007-8281-432DE920943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BB3EE-3679-4266-9DB8-57444A87EDA2}" type="datetimeFigureOut">
              <a:rPr lang="ru-RU" smtClean="0"/>
              <a:pPr/>
              <a:t>15.03.2021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A1D94-294B-41E4-9C0D-0B90F9E2B7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BB3EE-3679-4266-9DB8-57444A87EDA2}" type="datetimeFigureOut">
              <a:rPr lang="ru-RU" smtClean="0"/>
              <a:pPr/>
              <a:t>15.03.2021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A1D94-294B-41E4-9C0D-0B90F9E2B7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BB3EE-3679-4266-9DB8-57444A87EDA2}" type="datetimeFigureOut">
              <a:rPr lang="ru-RU" smtClean="0"/>
              <a:pPr/>
              <a:t>15.03.2021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A1D94-294B-41E4-9C0D-0B90F9E2B7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BB3EE-3679-4266-9DB8-57444A87EDA2}" type="datetimeFigureOut">
              <a:rPr lang="ru-RU" smtClean="0"/>
              <a:pPr/>
              <a:t>15.03.2021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A1D94-294B-41E4-9C0D-0B90F9E2B7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BB3EE-3679-4266-9DB8-57444A87EDA2}" type="datetimeFigureOut">
              <a:rPr lang="ru-RU" smtClean="0"/>
              <a:pPr/>
              <a:t>15.03.2021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A1D94-294B-41E4-9C0D-0B90F9E2B7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BB3EE-3679-4266-9DB8-57444A87EDA2}" type="datetimeFigureOut">
              <a:rPr lang="ru-RU" smtClean="0"/>
              <a:pPr/>
              <a:t>15.03.2021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A1D94-294B-41E4-9C0D-0B90F9E2B7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BB3EE-3679-4266-9DB8-57444A87EDA2}" type="datetimeFigureOut">
              <a:rPr lang="ru-RU" smtClean="0"/>
              <a:pPr/>
              <a:t>15.03.2021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A1D94-294B-41E4-9C0D-0B90F9E2B7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BB3EE-3679-4266-9DB8-57444A87EDA2}" type="datetimeFigureOut">
              <a:rPr lang="ru-RU" smtClean="0"/>
              <a:pPr/>
              <a:t>15.03.2021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A1D94-294B-41E4-9C0D-0B90F9E2B7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BB3EE-3679-4266-9DB8-57444A87EDA2}" type="datetimeFigureOut">
              <a:rPr lang="ru-RU" smtClean="0"/>
              <a:pPr/>
              <a:t>15.03.2021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A1D94-294B-41E4-9C0D-0B90F9E2B7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BB3EE-3679-4266-9DB8-57444A87EDA2}" type="datetimeFigureOut">
              <a:rPr lang="ru-RU" smtClean="0"/>
              <a:pPr/>
              <a:t>15.03.2021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A1D94-294B-41E4-9C0D-0B90F9E2B7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BB3EE-3679-4266-9DB8-57444A87EDA2}" type="datetimeFigureOut">
              <a:rPr lang="ru-RU" smtClean="0"/>
              <a:pPr/>
              <a:t>15.03.2021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A1D94-294B-41E4-9C0D-0B90F9E2B7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2BB3EE-3679-4266-9DB8-57444A87EDA2}" type="datetimeFigureOut">
              <a:rPr lang="ru-RU" smtClean="0"/>
              <a:pPr/>
              <a:t>15.03.2021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AA1D94-294B-41E4-9C0D-0B90F9E2B73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audio" Target="file:///F:\&#1042;&#1086;&#1089;&#1087;&#1080;&#1090;&#1072;&#1090;&#1077;&#1083;&#1100;\&#1079;&#1072;&#1085;&#1103;&#1090;&#1080;&#1077;\&#1094;&#1074;&#1077;&#1090;&#1085;&#1099;&#1077;%20&#1083;&#1072;&#1076;&#1086;&#1096;&#1082;&#1080;.mp3" TargetMode="Externa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ttps://ds04.infourok.ru/uploads/ex/0b3f/0014df46-93829b75/img1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2339752" y="404664"/>
            <a:ext cx="6048672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1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Batang" pitchFamily="18" charset="-127"/>
                <a:ea typeface="Batang" pitchFamily="18" charset="-127"/>
              </a:rPr>
              <a:t>Муниципальное дошкольное образовательное учреждение «Детский сад №23» </a:t>
            </a:r>
          </a:p>
          <a:p>
            <a:pPr algn="ctr"/>
            <a:r>
              <a:rPr lang="ru-RU" sz="1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Batang" pitchFamily="18" charset="-127"/>
                <a:ea typeface="Batang" pitchFamily="18" charset="-127"/>
              </a:rPr>
              <a:t>Ростовского муниципального РАЙОНА</a:t>
            </a:r>
            <a:endParaRPr lang="ru-RU" sz="16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763688" y="1556792"/>
            <a:ext cx="7056784" cy="486287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0">
                  <a:solidFill>
                    <a:srgbClr val="7030A0"/>
                  </a:solidFill>
                  <a:prstDash val="solid"/>
                </a:ln>
                <a:solidFill>
                  <a:schemeClr val="accent4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Мастер – класс</a:t>
            </a:r>
          </a:p>
          <a:p>
            <a:pPr algn="ctr"/>
            <a:r>
              <a:rPr lang="ru-RU" sz="3200" b="1" dirty="0" smtClean="0">
                <a:ln w="19050">
                  <a:solidFill>
                    <a:srgbClr val="7030A0"/>
                  </a:solidFill>
                  <a:prstDash val="solid"/>
                </a:ln>
                <a:solidFill>
                  <a:schemeClr val="accent4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по теме</a:t>
            </a:r>
          </a:p>
          <a:p>
            <a:pPr algn="ctr"/>
            <a:r>
              <a:rPr lang="ru-RU" sz="3200" b="1" cap="none" spc="0" dirty="0" smtClean="0">
                <a:ln w="19050">
                  <a:solidFill>
                    <a:srgbClr val="00B050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«Развитие музыкально – ритмического слуха у детей старшего дошкольного возраста, через использование нетрадиционных методов и приемов»</a:t>
            </a:r>
          </a:p>
          <a:p>
            <a:pPr algn="ctr"/>
            <a:r>
              <a:rPr lang="ru-RU" sz="3200" b="1" cap="none" spc="0" dirty="0" smtClean="0">
                <a:ln w="19050">
                  <a:solidFill>
                    <a:srgbClr val="7030A0"/>
                  </a:solidFill>
                  <a:prstDash val="solid"/>
                </a:ln>
                <a:solidFill>
                  <a:srgbClr val="292C16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 </a:t>
            </a:r>
            <a:endParaRPr lang="ru-RU" sz="3200" b="1" cap="none" spc="0" dirty="0">
              <a:ln w="19050">
                <a:solidFill>
                  <a:srgbClr val="7030A0"/>
                </a:solidFill>
                <a:prstDash val="solid"/>
              </a:ln>
              <a:solidFill>
                <a:srgbClr val="292C16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Batang" pitchFamily="18" charset="-127"/>
              <a:ea typeface="Batang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5" descr="C:\Users\asus\Downloads\цветок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46202"/>
          <a:stretch>
            <a:fillRect/>
          </a:stretch>
        </p:blipFill>
        <p:spPr bwMode="auto">
          <a:xfrm rot="20980925">
            <a:off x="1780201" y="1515348"/>
            <a:ext cx="633683" cy="1608031"/>
          </a:xfrm>
          <a:prstGeom prst="rect">
            <a:avLst/>
          </a:prstGeom>
          <a:noFill/>
        </p:spPr>
      </p:pic>
      <p:pic>
        <p:nvPicPr>
          <p:cNvPr id="5" name="Picture 5" descr="C:\Users\asus\Downloads\цветок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46202"/>
          <a:stretch>
            <a:fillRect/>
          </a:stretch>
        </p:blipFill>
        <p:spPr bwMode="auto">
          <a:xfrm rot="20964721">
            <a:off x="5245366" y="496859"/>
            <a:ext cx="1257698" cy="2743200"/>
          </a:xfrm>
          <a:prstGeom prst="rect">
            <a:avLst/>
          </a:prstGeom>
          <a:noFill/>
        </p:spPr>
      </p:pic>
      <p:pic>
        <p:nvPicPr>
          <p:cNvPr id="6" name="Picture 5" descr="C:\Users\asus\Downloads\цветок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46202"/>
          <a:stretch>
            <a:fillRect/>
          </a:stretch>
        </p:blipFill>
        <p:spPr bwMode="auto">
          <a:xfrm rot="20890134">
            <a:off x="2788313" y="1515348"/>
            <a:ext cx="633683" cy="1608031"/>
          </a:xfrm>
          <a:prstGeom prst="rect">
            <a:avLst/>
          </a:prstGeom>
          <a:noFill/>
        </p:spPr>
      </p:pic>
      <p:pic>
        <p:nvPicPr>
          <p:cNvPr id="7" name="Picture 5" descr="C:\Users\asus\Downloads\цветок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46202"/>
          <a:stretch>
            <a:fillRect/>
          </a:stretch>
        </p:blipFill>
        <p:spPr bwMode="auto">
          <a:xfrm rot="20895790">
            <a:off x="3652409" y="1587356"/>
            <a:ext cx="633683" cy="1608031"/>
          </a:xfrm>
          <a:prstGeom prst="rect">
            <a:avLst/>
          </a:prstGeom>
          <a:noFill/>
        </p:spPr>
      </p:pic>
      <p:pic>
        <p:nvPicPr>
          <p:cNvPr id="8" name="Picture 5" descr="C:\Users\asus\Downloads\цветок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46202"/>
          <a:stretch>
            <a:fillRect/>
          </a:stretch>
        </p:blipFill>
        <p:spPr bwMode="auto">
          <a:xfrm rot="20846585">
            <a:off x="4588512" y="1515348"/>
            <a:ext cx="633683" cy="1608031"/>
          </a:xfrm>
          <a:prstGeom prst="rect">
            <a:avLst/>
          </a:prstGeom>
          <a:noFill/>
        </p:spPr>
      </p:pic>
      <p:pic>
        <p:nvPicPr>
          <p:cNvPr id="9" name="Picture 5" descr="C:\Users\asus\Downloads\цветок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46202"/>
          <a:stretch>
            <a:fillRect/>
          </a:stretch>
        </p:blipFill>
        <p:spPr bwMode="auto">
          <a:xfrm rot="20802537">
            <a:off x="7030724" y="440488"/>
            <a:ext cx="1257698" cy="2743200"/>
          </a:xfrm>
          <a:prstGeom prst="rect">
            <a:avLst/>
          </a:prstGeom>
          <a:noFill/>
        </p:spPr>
      </p:pic>
      <p:pic>
        <p:nvPicPr>
          <p:cNvPr id="10" name="Picture 5" descr="C:\Users\asus\Downloads\цветок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46202"/>
          <a:stretch>
            <a:fillRect/>
          </a:stretch>
        </p:blipFill>
        <p:spPr bwMode="auto">
          <a:xfrm rot="21010068">
            <a:off x="1852209" y="4395668"/>
            <a:ext cx="633683" cy="1608031"/>
          </a:xfrm>
          <a:prstGeom prst="rect">
            <a:avLst/>
          </a:prstGeom>
          <a:noFill/>
        </p:spPr>
      </p:pic>
      <p:pic>
        <p:nvPicPr>
          <p:cNvPr id="11" name="Picture 5" descr="C:\Users\asus\Downloads\цветок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46202"/>
          <a:stretch>
            <a:fillRect/>
          </a:stretch>
        </p:blipFill>
        <p:spPr bwMode="auto">
          <a:xfrm rot="20849781">
            <a:off x="2716305" y="4395668"/>
            <a:ext cx="633683" cy="1608031"/>
          </a:xfrm>
          <a:prstGeom prst="rect">
            <a:avLst/>
          </a:prstGeom>
          <a:noFill/>
        </p:spPr>
      </p:pic>
      <p:pic>
        <p:nvPicPr>
          <p:cNvPr id="12" name="Picture 5" descr="C:\Users\asus\Downloads\цветок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46202"/>
          <a:stretch>
            <a:fillRect/>
          </a:stretch>
        </p:blipFill>
        <p:spPr bwMode="auto">
          <a:xfrm rot="20820739">
            <a:off x="3426305" y="3275063"/>
            <a:ext cx="1257698" cy="2743200"/>
          </a:xfrm>
          <a:prstGeom prst="rect">
            <a:avLst/>
          </a:prstGeom>
          <a:noFill/>
        </p:spPr>
      </p:pic>
      <p:pic>
        <p:nvPicPr>
          <p:cNvPr id="13" name="Picture 5" descr="C:\Users\asus\Downloads\цветок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46202"/>
          <a:stretch>
            <a:fillRect/>
          </a:stretch>
        </p:blipFill>
        <p:spPr bwMode="auto">
          <a:xfrm rot="20768772">
            <a:off x="5452609" y="4395668"/>
            <a:ext cx="633683" cy="1608031"/>
          </a:xfrm>
          <a:prstGeom prst="rect">
            <a:avLst/>
          </a:prstGeom>
          <a:noFill/>
        </p:spPr>
      </p:pic>
      <p:pic>
        <p:nvPicPr>
          <p:cNvPr id="14" name="Picture 5" descr="C:\Users\asus\Downloads\цветок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46202"/>
          <a:stretch>
            <a:fillRect/>
          </a:stretch>
        </p:blipFill>
        <p:spPr bwMode="auto">
          <a:xfrm rot="20893802">
            <a:off x="6172688" y="4323660"/>
            <a:ext cx="633683" cy="1608031"/>
          </a:xfrm>
          <a:prstGeom prst="rect">
            <a:avLst/>
          </a:prstGeom>
          <a:noFill/>
        </p:spPr>
      </p:pic>
      <p:pic>
        <p:nvPicPr>
          <p:cNvPr id="15" name="Picture 5" descr="C:\Users\asus\Downloads\цветок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46202"/>
          <a:stretch>
            <a:fillRect/>
          </a:stretch>
        </p:blipFill>
        <p:spPr bwMode="auto">
          <a:xfrm rot="20807188">
            <a:off x="7098712" y="3347072"/>
            <a:ext cx="1257698" cy="2743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https://cdn.pixabay.com/photo/2013/07/12/14/09/flower-147871_1280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764704"/>
            <a:ext cx="1257327" cy="2160240"/>
          </a:xfrm>
          <a:prstGeom prst="rect">
            <a:avLst/>
          </a:prstGeom>
          <a:noFill/>
        </p:spPr>
      </p:pic>
      <p:pic>
        <p:nvPicPr>
          <p:cNvPr id="5" name="Picture 2" descr="https://cdn.pixabay.com/photo/2013/07/12/14/09/flower-147871_1280.pn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83768" y="1772816"/>
            <a:ext cx="670575" cy="1152128"/>
          </a:xfrm>
          <a:prstGeom prst="rect">
            <a:avLst/>
          </a:prstGeom>
          <a:noFill/>
        </p:spPr>
      </p:pic>
      <p:pic>
        <p:nvPicPr>
          <p:cNvPr id="6" name="Picture 2" descr="https://cdn.pixabay.com/photo/2013/07/12/14/09/flower-147871_1280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764704"/>
            <a:ext cx="1257327" cy="2160240"/>
          </a:xfrm>
          <a:prstGeom prst="rect">
            <a:avLst/>
          </a:prstGeom>
          <a:noFill/>
        </p:spPr>
      </p:pic>
      <p:pic>
        <p:nvPicPr>
          <p:cNvPr id="7" name="Picture 2" descr="https://cdn.pixabay.com/photo/2013/07/12/14/09/flower-147871_1280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87824" y="1772816"/>
            <a:ext cx="670575" cy="1152128"/>
          </a:xfrm>
          <a:prstGeom prst="rect">
            <a:avLst/>
          </a:prstGeom>
          <a:noFill/>
        </p:spPr>
      </p:pic>
      <p:pic>
        <p:nvPicPr>
          <p:cNvPr id="8" name="Picture 2" descr="https://cdn.pixabay.com/photo/2013/07/12/14/09/flower-147871_1280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4008" y="1772816"/>
            <a:ext cx="670575" cy="1152128"/>
          </a:xfrm>
          <a:prstGeom prst="rect">
            <a:avLst/>
          </a:prstGeom>
          <a:noFill/>
        </p:spPr>
      </p:pic>
      <p:pic>
        <p:nvPicPr>
          <p:cNvPr id="9" name="Picture 2" descr="https://cdn.pixabay.com/photo/2013/07/12/14/09/flower-147871_1280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92080" y="1772816"/>
            <a:ext cx="670575" cy="1152128"/>
          </a:xfrm>
          <a:prstGeom prst="rect">
            <a:avLst/>
          </a:prstGeom>
          <a:noFill/>
        </p:spPr>
      </p:pic>
      <p:pic>
        <p:nvPicPr>
          <p:cNvPr id="10" name="Picture 2" descr="https://cdn.pixabay.com/photo/2013/07/12/14/09/flower-147871_1280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91880" y="836712"/>
            <a:ext cx="1257327" cy="2160240"/>
          </a:xfrm>
          <a:prstGeom prst="rect">
            <a:avLst/>
          </a:prstGeom>
          <a:noFill/>
        </p:spPr>
      </p:pic>
      <p:pic>
        <p:nvPicPr>
          <p:cNvPr id="12" name="Picture 2" descr="https://cdn.pixabay.com/photo/2013/07/12/14/09/flower-147871_1280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96136" y="1772816"/>
            <a:ext cx="670575" cy="1152128"/>
          </a:xfrm>
          <a:prstGeom prst="rect">
            <a:avLst/>
          </a:prstGeom>
          <a:noFill/>
        </p:spPr>
      </p:pic>
      <p:pic>
        <p:nvPicPr>
          <p:cNvPr id="13" name="Picture 2" descr="https://cdn.pixabay.com/photo/2013/07/12/14/09/flower-147871_1280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00192" y="1772816"/>
            <a:ext cx="670575" cy="1152128"/>
          </a:xfrm>
          <a:prstGeom prst="rect">
            <a:avLst/>
          </a:prstGeom>
          <a:noFill/>
        </p:spPr>
      </p:pic>
      <p:pic>
        <p:nvPicPr>
          <p:cNvPr id="14" name="Picture 2" descr="https://cdn.pixabay.com/photo/2013/07/12/14/09/flower-147871_1280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04248" y="1772816"/>
            <a:ext cx="670575" cy="1152128"/>
          </a:xfrm>
          <a:prstGeom prst="rect">
            <a:avLst/>
          </a:prstGeom>
          <a:noFill/>
        </p:spPr>
      </p:pic>
      <p:pic>
        <p:nvPicPr>
          <p:cNvPr id="15" name="Picture 2" descr="https://cdn.pixabay.com/photo/2013/07/12/14/09/flower-147871_1280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08304" y="1772816"/>
            <a:ext cx="670575" cy="1152128"/>
          </a:xfrm>
          <a:prstGeom prst="rect">
            <a:avLst/>
          </a:prstGeom>
          <a:noFill/>
        </p:spPr>
      </p:pic>
      <p:pic>
        <p:nvPicPr>
          <p:cNvPr id="16" name="Picture 2" descr="https://cdn.pixabay.com/photo/2013/07/12/14/09/flower-147871_1280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96336" y="908720"/>
            <a:ext cx="1257327" cy="2160240"/>
          </a:xfrm>
          <a:prstGeom prst="rect">
            <a:avLst/>
          </a:prstGeom>
          <a:noFill/>
        </p:spPr>
      </p:pic>
      <p:pic>
        <p:nvPicPr>
          <p:cNvPr id="17" name="Picture 5" descr="C:\Users\asus\Downloads\цветок.jp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46202"/>
          <a:stretch>
            <a:fillRect/>
          </a:stretch>
        </p:blipFill>
        <p:spPr bwMode="auto">
          <a:xfrm rot="20980925">
            <a:off x="534419" y="4480859"/>
            <a:ext cx="633683" cy="1608031"/>
          </a:xfrm>
          <a:prstGeom prst="rect">
            <a:avLst/>
          </a:prstGeom>
          <a:noFill/>
        </p:spPr>
      </p:pic>
      <p:pic>
        <p:nvPicPr>
          <p:cNvPr id="18" name="Picture 5" descr="C:\Users\asus\Downloads\цветок.jp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46202"/>
          <a:stretch>
            <a:fillRect/>
          </a:stretch>
        </p:blipFill>
        <p:spPr bwMode="auto">
          <a:xfrm rot="20980925">
            <a:off x="1110483" y="4552867"/>
            <a:ext cx="633683" cy="1608031"/>
          </a:xfrm>
          <a:prstGeom prst="rect">
            <a:avLst/>
          </a:prstGeom>
          <a:noFill/>
        </p:spPr>
      </p:pic>
      <p:pic>
        <p:nvPicPr>
          <p:cNvPr id="19" name="Picture 5" descr="C:\Users\asus\Downloads\цветок.jp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46202"/>
          <a:stretch>
            <a:fillRect/>
          </a:stretch>
        </p:blipFill>
        <p:spPr bwMode="auto">
          <a:xfrm rot="20980925">
            <a:off x="1686548" y="4552869"/>
            <a:ext cx="633683" cy="1608031"/>
          </a:xfrm>
          <a:prstGeom prst="rect">
            <a:avLst/>
          </a:prstGeom>
          <a:noFill/>
        </p:spPr>
      </p:pic>
      <p:pic>
        <p:nvPicPr>
          <p:cNvPr id="20" name="Picture 5" descr="C:\Users\asus\Downloads\цветок.jp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46202"/>
          <a:stretch>
            <a:fillRect/>
          </a:stretch>
        </p:blipFill>
        <p:spPr bwMode="auto">
          <a:xfrm rot="20980925">
            <a:off x="2334620" y="4480859"/>
            <a:ext cx="633683" cy="1608031"/>
          </a:xfrm>
          <a:prstGeom prst="rect">
            <a:avLst/>
          </a:prstGeom>
          <a:noFill/>
        </p:spPr>
      </p:pic>
      <p:pic>
        <p:nvPicPr>
          <p:cNvPr id="21" name="Picture 5" descr="C:\Users\asus\Downloads\цветок.jpg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46202"/>
          <a:stretch>
            <a:fillRect/>
          </a:stretch>
        </p:blipFill>
        <p:spPr bwMode="auto">
          <a:xfrm rot="20964721">
            <a:off x="2653079" y="3305171"/>
            <a:ext cx="1257698" cy="2743200"/>
          </a:xfrm>
          <a:prstGeom prst="rect">
            <a:avLst/>
          </a:prstGeom>
          <a:noFill/>
        </p:spPr>
      </p:pic>
      <p:pic>
        <p:nvPicPr>
          <p:cNvPr id="22" name="Picture 5" descr="C:\Users\asus\Downloads\цветок.jpg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46202"/>
          <a:stretch>
            <a:fillRect/>
          </a:stretch>
        </p:blipFill>
        <p:spPr bwMode="auto">
          <a:xfrm rot="20964721">
            <a:off x="3949222" y="3305171"/>
            <a:ext cx="1257698" cy="2743200"/>
          </a:xfrm>
          <a:prstGeom prst="rect">
            <a:avLst/>
          </a:prstGeom>
          <a:noFill/>
        </p:spPr>
      </p:pic>
      <p:pic>
        <p:nvPicPr>
          <p:cNvPr id="23" name="Picture 5" descr="C:\Users\asus\Downloads\цветок.jp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46202"/>
          <a:stretch>
            <a:fillRect/>
          </a:stretch>
        </p:blipFill>
        <p:spPr bwMode="auto">
          <a:xfrm rot="20980925">
            <a:off x="4926907" y="4480860"/>
            <a:ext cx="633683" cy="1608031"/>
          </a:xfrm>
          <a:prstGeom prst="rect">
            <a:avLst/>
          </a:prstGeom>
          <a:noFill/>
        </p:spPr>
      </p:pic>
      <p:pic>
        <p:nvPicPr>
          <p:cNvPr id="24" name="Picture 5" descr="C:\Users\asus\Downloads\цветок.jp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46202"/>
          <a:stretch>
            <a:fillRect/>
          </a:stretch>
        </p:blipFill>
        <p:spPr bwMode="auto">
          <a:xfrm rot="20980925">
            <a:off x="5574979" y="4480860"/>
            <a:ext cx="633683" cy="1608031"/>
          </a:xfrm>
          <a:prstGeom prst="rect">
            <a:avLst/>
          </a:prstGeom>
          <a:noFill/>
        </p:spPr>
      </p:pic>
      <p:pic>
        <p:nvPicPr>
          <p:cNvPr id="25" name="Picture 5" descr="C:\Users\asus\Downloads\цветок.jp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46202"/>
          <a:stretch>
            <a:fillRect/>
          </a:stretch>
        </p:blipFill>
        <p:spPr bwMode="auto">
          <a:xfrm rot="20980925">
            <a:off x="7159156" y="4408852"/>
            <a:ext cx="633683" cy="1608031"/>
          </a:xfrm>
          <a:prstGeom prst="rect">
            <a:avLst/>
          </a:prstGeom>
          <a:noFill/>
        </p:spPr>
      </p:pic>
      <p:pic>
        <p:nvPicPr>
          <p:cNvPr id="26" name="Picture 5" descr="C:\Users\asus\Downloads\цветок.jp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46202"/>
          <a:stretch>
            <a:fillRect/>
          </a:stretch>
        </p:blipFill>
        <p:spPr bwMode="auto">
          <a:xfrm rot="20980925">
            <a:off x="7735220" y="4480858"/>
            <a:ext cx="633683" cy="1608031"/>
          </a:xfrm>
          <a:prstGeom prst="rect">
            <a:avLst/>
          </a:prstGeom>
          <a:noFill/>
        </p:spPr>
      </p:pic>
      <p:pic>
        <p:nvPicPr>
          <p:cNvPr id="27" name="Picture 5" descr="C:\Users\asus\Downloads\цветок.jpg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46202"/>
          <a:stretch>
            <a:fillRect/>
          </a:stretch>
        </p:blipFill>
        <p:spPr bwMode="auto">
          <a:xfrm rot="20964721">
            <a:off x="5893438" y="3305171"/>
            <a:ext cx="1257698" cy="2743200"/>
          </a:xfrm>
          <a:prstGeom prst="rect">
            <a:avLst/>
          </a:prstGeom>
          <a:noFill/>
        </p:spPr>
      </p:pic>
      <p:pic>
        <p:nvPicPr>
          <p:cNvPr id="28" name="Picture 5" descr="C:\Users\asus\Downloads\цветок.jpg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46202"/>
          <a:stretch>
            <a:fillRect/>
          </a:stretch>
        </p:blipFill>
        <p:spPr bwMode="auto">
          <a:xfrm rot="20964721">
            <a:off x="8053678" y="3377178"/>
            <a:ext cx="1257698" cy="2743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https://ds04.infourok.ru/uploads/ex/0b3f/0014df46-93829b75/img1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</p:spPr>
      </p:pic>
      <p:pic>
        <p:nvPicPr>
          <p:cNvPr id="1026" name="Picture 2" descr="https://fsd.multiurok.ru/html/2017/12/04/s_5a25a5c69879e/img21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7609" t="8344" r="9783" b="35135"/>
          <a:stretch>
            <a:fillRect/>
          </a:stretch>
        </p:blipFill>
        <p:spPr bwMode="auto">
          <a:xfrm>
            <a:off x="2627784" y="908720"/>
            <a:ext cx="5472608" cy="28083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https://ds04.infourok.ru/uploads/ex/0b3f/0014df46-93829b75/img1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2411760" y="764704"/>
            <a:ext cx="151035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>
                <a:ln w="19050">
                  <a:solidFill>
                    <a:srgbClr val="00B050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Цель: </a:t>
            </a:r>
            <a:endParaRPr lang="ru-RU" sz="3200" dirty="0"/>
          </a:p>
        </p:txBody>
      </p:sp>
      <p:sp>
        <p:nvSpPr>
          <p:cNvPr id="10" name="TextBox 9"/>
          <p:cNvSpPr txBox="1"/>
          <p:nvPr/>
        </p:nvSpPr>
        <p:spPr>
          <a:xfrm>
            <a:off x="2339752" y="1412776"/>
            <a:ext cx="633670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повышение теоретического уровня педагогов и совершенствование их практических навыков, необходимых в работе со старшими дошкольниками над развитием музыкально – ритмического слуха.</a:t>
            </a:r>
            <a:endParaRPr lang="ru-RU" sz="24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https://ds04.infourok.ru/uploads/ex/0b3f/0014df46-93829b75/img1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2267744" y="764704"/>
            <a:ext cx="170751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>
                <a:ln w="19050">
                  <a:solidFill>
                    <a:srgbClr val="00B050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Задачи:</a:t>
            </a:r>
            <a:endParaRPr lang="ru-RU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2267744" y="1484785"/>
            <a:ext cx="6408712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2400" dirty="0" smtClean="0">
                <a:solidFill>
                  <a:srgbClr val="002060"/>
                </a:solidFill>
                <a:latin typeface="Batang" pitchFamily="18" charset="-127"/>
                <a:ea typeface="Batang" pitchFamily="18" charset="-127"/>
              </a:rPr>
              <a:t>1</a:t>
            </a:r>
            <a:r>
              <a:rPr lang="ru-RU" sz="2400" b="1" dirty="0" smtClean="0">
                <a:solidFill>
                  <a:srgbClr val="002060"/>
                </a:solidFill>
                <a:latin typeface="Batang" pitchFamily="18" charset="-127"/>
                <a:ea typeface="Batang" pitchFamily="18" charset="-127"/>
              </a:rPr>
              <a:t>. </a:t>
            </a:r>
            <a:r>
              <a:rPr lang="ru-RU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Продемонстрировать применение нетрадиционных методов и приемов в работе по развитию музыкально –ритмического слуха у детей старшего дошкольного возраста.</a:t>
            </a:r>
          </a:p>
          <a:p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2195736" y="3645024"/>
            <a:ext cx="626469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2400" dirty="0" smtClean="0">
                <a:solidFill>
                  <a:srgbClr val="002060"/>
                </a:solidFill>
                <a:latin typeface="Batang" pitchFamily="18" charset="-127"/>
                <a:ea typeface="Batang" pitchFamily="18" charset="-127"/>
              </a:rPr>
              <a:t>2. </a:t>
            </a:r>
            <a:r>
              <a:rPr lang="ru-RU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Показать практическую значимость использования нетрадиционных методов и приемов для развития чувства ритма у детей старшего дошкольного возраста.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https://ds04.infourok.ru/uploads/ex/0b3f/0014df46-93829b75/img1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2375177" y="548680"/>
            <a:ext cx="5729454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4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«Назови свое имя»</a:t>
            </a:r>
            <a:endParaRPr lang="ru-RU" sz="4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555776" y="1556792"/>
            <a:ext cx="151355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>
                <a:ln w="19050">
                  <a:solidFill>
                    <a:srgbClr val="00B050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Задачи:</a:t>
            </a:r>
            <a:endParaRPr lang="ru-RU" sz="28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483768" y="2060848"/>
            <a:ext cx="619268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ru-RU" sz="2400" b="1" dirty="0" smtClean="0">
                <a:solidFill>
                  <a:srgbClr val="002060"/>
                </a:solidFill>
                <a:latin typeface="Batang" pitchFamily="18" charset="-127"/>
                <a:ea typeface="Batang" pitchFamily="18" charset="-127"/>
              </a:rPr>
              <a:t>учить с помощью звучащих жестов прохлопать четко ритм, согласовывая с произношением своего полного имени.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https://ds04.infourok.ru/uploads/ex/0b3f/0014df46-93829b75/img1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2250112" y="404664"/>
            <a:ext cx="6652782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«Весенняя капель»</a:t>
            </a:r>
            <a:endParaRPr lang="ru-RU" sz="5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483768" y="1556792"/>
            <a:ext cx="151355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>
                <a:ln w="19050">
                  <a:solidFill>
                    <a:srgbClr val="00B050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Задачи:</a:t>
            </a:r>
            <a:endParaRPr lang="ru-RU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2555776" y="2564904"/>
            <a:ext cx="633670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v"/>
            </a:pPr>
            <a:endParaRPr lang="ru-RU" sz="2400" b="1" dirty="0" smtClean="0">
              <a:solidFill>
                <a:srgbClr val="002060"/>
              </a:solidFill>
              <a:latin typeface="Batang" pitchFamily="18" charset="-127"/>
              <a:ea typeface="Batang" pitchFamily="18" charset="-127"/>
            </a:endParaRPr>
          </a:p>
          <a:p>
            <a:pPr>
              <a:buFont typeface="Wingdings" pitchFamily="2" charset="2"/>
              <a:buChar char="v"/>
            </a:pPr>
            <a:r>
              <a:rPr lang="ru-RU" sz="2400" b="1" dirty="0" smtClean="0">
                <a:solidFill>
                  <a:srgbClr val="002060"/>
                </a:solidFill>
                <a:latin typeface="Batang" pitchFamily="18" charset="-127"/>
                <a:ea typeface="Batang" pitchFamily="18" charset="-127"/>
              </a:rPr>
              <a:t>учить выполнять ритмические </a:t>
            </a:r>
            <a:r>
              <a:rPr lang="ru-RU" sz="2400" b="1" dirty="0" smtClean="0">
                <a:solidFill>
                  <a:srgbClr val="002060"/>
                </a:solidFill>
                <a:latin typeface="Batang" pitchFamily="18" charset="-127"/>
                <a:ea typeface="Batang" pitchFamily="18" charset="-127"/>
              </a:rPr>
              <a:t>удары, </a:t>
            </a:r>
            <a:r>
              <a:rPr lang="ru-RU" sz="2400" b="1" dirty="0" smtClean="0">
                <a:solidFill>
                  <a:srgbClr val="002060"/>
                </a:solidFill>
                <a:latin typeface="Batang" pitchFamily="18" charset="-127"/>
                <a:ea typeface="Batang" pitchFamily="18" charset="-127"/>
              </a:rPr>
              <a:t>согласно выложенному ритмическому </a:t>
            </a:r>
            <a:r>
              <a:rPr lang="ru-RU" sz="2400" b="1" dirty="0" smtClean="0">
                <a:solidFill>
                  <a:srgbClr val="002060"/>
                </a:solidFill>
                <a:latin typeface="Batang" pitchFamily="18" charset="-127"/>
                <a:ea typeface="Batang" pitchFamily="18" charset="-127"/>
              </a:rPr>
              <a:t>рисунку.</a:t>
            </a:r>
            <a:endParaRPr lang="ru-RU" sz="2400" b="1" dirty="0" smtClean="0">
              <a:solidFill>
                <a:srgbClr val="002060"/>
              </a:solidFill>
              <a:latin typeface="Batang" pitchFamily="18" charset="-127"/>
              <a:ea typeface="Batang" pitchFamily="18" charset="-127"/>
            </a:endParaRPr>
          </a:p>
          <a:p>
            <a:endParaRPr lang="ru-RU" sz="2400" b="1" dirty="0">
              <a:solidFill>
                <a:srgbClr val="002060"/>
              </a:solidFill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555776" y="2060848"/>
            <a:ext cx="626469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ru-RU" sz="2400" b="1" dirty="0" smtClean="0">
                <a:solidFill>
                  <a:srgbClr val="002060"/>
                </a:solidFill>
                <a:latin typeface="Batang" pitchFamily="18" charset="-127"/>
                <a:ea typeface="Batang" pitchFamily="18" charset="-127"/>
              </a:rPr>
              <a:t>учить различать длительность звуков: короткие и долгие;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https://ds04.infourok.ru/uploads/ex/0b3f/0014df46-93829b75/img1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2699792" y="1412776"/>
            <a:ext cx="6048672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ru-RU" sz="2400" b="1" dirty="0" smtClean="0">
                <a:solidFill>
                  <a:srgbClr val="002060"/>
                </a:solidFill>
                <a:latin typeface="Batang" pitchFamily="18" charset="-127"/>
                <a:ea typeface="Batang" pitchFamily="18" charset="-127"/>
              </a:rPr>
              <a:t> учить выкладывать ритмический рисунок из деталей конструктора по заданной фразе;</a:t>
            </a:r>
          </a:p>
          <a:p>
            <a:pPr>
              <a:buFont typeface="Wingdings" pitchFamily="2" charset="2"/>
              <a:buChar char="v"/>
            </a:pPr>
            <a:endParaRPr lang="ru-RU" sz="2400" b="1" dirty="0" smtClean="0">
              <a:solidFill>
                <a:srgbClr val="002060"/>
              </a:solidFill>
              <a:latin typeface="Batang" pitchFamily="18" charset="-127"/>
              <a:ea typeface="Batang" pitchFamily="18" charset="-127"/>
            </a:endParaRPr>
          </a:p>
          <a:p>
            <a:pPr>
              <a:buFont typeface="Wingdings" pitchFamily="2" charset="2"/>
              <a:buChar char="v"/>
            </a:pPr>
            <a:r>
              <a:rPr lang="ru-RU" sz="2400" b="1" dirty="0" smtClean="0">
                <a:solidFill>
                  <a:srgbClr val="002060"/>
                </a:solidFill>
                <a:latin typeface="Batang" pitchFamily="18" charset="-127"/>
                <a:ea typeface="Batang" pitchFamily="18" charset="-127"/>
              </a:rPr>
              <a:t>по слуховому восприятию учить различать длительность звуков: короткие и долгие;</a:t>
            </a:r>
          </a:p>
          <a:p>
            <a:pPr>
              <a:buFont typeface="Wingdings" pitchFamily="2" charset="2"/>
              <a:buChar char="v"/>
            </a:pPr>
            <a:endParaRPr lang="ru-RU" sz="2400" b="1" dirty="0" smtClean="0">
              <a:solidFill>
                <a:srgbClr val="002060"/>
              </a:solidFill>
              <a:latin typeface="Batang" pitchFamily="18" charset="-127"/>
              <a:ea typeface="Batang" pitchFamily="18" charset="-127"/>
            </a:endParaRPr>
          </a:p>
          <a:p>
            <a:pPr>
              <a:buFont typeface="Wingdings" pitchFamily="2" charset="2"/>
              <a:buChar char="v"/>
            </a:pPr>
            <a:r>
              <a:rPr lang="ru-RU" sz="2400" b="1" dirty="0" smtClean="0">
                <a:solidFill>
                  <a:srgbClr val="002060"/>
                </a:solidFill>
                <a:latin typeface="Batang" pitchFamily="18" charset="-127"/>
                <a:ea typeface="Batang" pitchFamily="18" charset="-127"/>
              </a:rPr>
              <a:t>развивать чувство ритма, воспроизводя построенный ритмический рисунок из деталей конструктора, с помощью звучащих жестов.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2771800" y="908720"/>
            <a:ext cx="151355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>
                <a:ln w="19050">
                  <a:solidFill>
                    <a:srgbClr val="00B050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Задачи:</a:t>
            </a:r>
            <a:endParaRPr lang="ru-RU" sz="28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3313741" y="0"/>
            <a:ext cx="4054315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«Лучики» </a:t>
            </a:r>
            <a:endParaRPr lang="ru-RU" sz="6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https://ds04.infourok.ru/uploads/ex/0b3f/0014df46-93829b75/img18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907704" y="404664"/>
            <a:ext cx="669927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4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«Цветные ладошки» </a:t>
            </a:r>
            <a:endParaRPr lang="ru-RU" sz="4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339752" y="1340768"/>
            <a:ext cx="170751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>
                <a:ln w="19050">
                  <a:solidFill>
                    <a:srgbClr val="00B050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Задачи:</a:t>
            </a:r>
            <a:endParaRPr lang="ru-RU" sz="32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411760" y="1916832"/>
            <a:ext cx="640871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ru-RU" sz="2400" b="1" dirty="0" smtClean="0">
                <a:solidFill>
                  <a:srgbClr val="002060"/>
                </a:solidFill>
                <a:latin typeface="Batang" pitchFamily="18" charset="-127"/>
                <a:ea typeface="Batang" pitchFamily="18" charset="-127"/>
              </a:rPr>
              <a:t>учить воспроизводить ритм с помощью цветовых полей;</a:t>
            </a:r>
          </a:p>
          <a:p>
            <a:pPr>
              <a:buFont typeface="Wingdings" pitchFamily="2" charset="2"/>
              <a:buChar char="v"/>
            </a:pPr>
            <a:endParaRPr lang="ru-RU" sz="2400" b="1" dirty="0" smtClean="0">
              <a:solidFill>
                <a:srgbClr val="002060"/>
              </a:solidFill>
              <a:latin typeface="Batang" pitchFamily="18" charset="-127"/>
              <a:ea typeface="Batang" pitchFamily="18" charset="-127"/>
            </a:endParaRPr>
          </a:p>
          <a:p>
            <a:pPr>
              <a:buFont typeface="Wingdings" pitchFamily="2" charset="2"/>
              <a:buChar char="v"/>
            </a:pPr>
            <a:r>
              <a:rPr lang="ru-RU" sz="2400" b="1" dirty="0" smtClean="0">
                <a:solidFill>
                  <a:srgbClr val="002060"/>
                </a:solidFill>
                <a:latin typeface="Batang" pitchFamily="18" charset="-127"/>
                <a:ea typeface="Batang" pitchFamily="18" charset="-127"/>
              </a:rPr>
              <a:t>развитие произвольного внимания;</a:t>
            </a:r>
          </a:p>
          <a:p>
            <a:pPr>
              <a:buFont typeface="Wingdings" pitchFamily="2" charset="2"/>
              <a:buChar char="v"/>
            </a:pPr>
            <a:endParaRPr lang="ru-RU" sz="2400" b="1" dirty="0" smtClean="0">
              <a:solidFill>
                <a:srgbClr val="002060"/>
              </a:solidFill>
              <a:latin typeface="Batang" pitchFamily="18" charset="-127"/>
              <a:ea typeface="Batang" pitchFamily="18" charset="-127"/>
            </a:endParaRPr>
          </a:p>
          <a:p>
            <a:pPr>
              <a:buFont typeface="Wingdings" pitchFamily="2" charset="2"/>
              <a:buChar char="v"/>
            </a:pPr>
            <a:r>
              <a:rPr lang="ru-RU" sz="2400" b="1" dirty="0" smtClean="0">
                <a:solidFill>
                  <a:srgbClr val="002060"/>
                </a:solidFill>
                <a:latin typeface="Batang" pitchFamily="18" charset="-127"/>
                <a:ea typeface="Batang" pitchFamily="18" charset="-127"/>
              </a:rPr>
              <a:t>развивать зрительную и слуховую память.</a:t>
            </a:r>
          </a:p>
          <a:p>
            <a:pPr>
              <a:buFont typeface="Wingdings" pitchFamily="2" charset="2"/>
              <a:buChar char="v"/>
            </a:pPr>
            <a:endParaRPr lang="ru-RU" sz="2400" b="1" dirty="0" smtClean="0">
              <a:solidFill>
                <a:srgbClr val="002060"/>
              </a:solidFill>
              <a:latin typeface="Batang" pitchFamily="18" charset="-127"/>
              <a:ea typeface="Batang" pitchFamily="18" charset="-127"/>
            </a:endParaRPr>
          </a:p>
        </p:txBody>
      </p:sp>
      <p:pic>
        <p:nvPicPr>
          <p:cNvPr id="8" name="цветные ладошки.mp3">
            <a:hlinkClick r:id="" action="ppaction://media"/>
          </p:cNvPr>
          <p:cNvPicPr>
            <a:picLocks noGrp="1" noRot="1" noChangeAspect="1"/>
          </p:cNvPicPr>
          <p:nvPr>
            <p:ph idx="1"/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4932040" y="4885928"/>
            <a:ext cx="936104" cy="936104"/>
          </a:xfrm>
          <a:prstGeom prst="rect">
            <a:avLst/>
          </a:prstGeom>
        </p:spPr>
      </p:pic>
      <p:sp>
        <p:nvSpPr>
          <p:cNvPr id="9" name="Управляющая кнопка: далее 8">
            <a:hlinkClick r:id="" action="ppaction://hlinkshowjump?jump=nextslide" highlightClick="1"/>
          </p:cNvPr>
          <p:cNvSpPr/>
          <p:nvPr/>
        </p:nvSpPr>
        <p:spPr>
          <a:xfrm>
            <a:off x="7884368" y="5877272"/>
            <a:ext cx="1008112" cy="576064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audio>
              <p:cMediaNode>
                <p:cTn id="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  <p:seq concurrent="1" nextAc="seek">
              <p:cTn id="3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" fill="hold">
                      <p:stCondLst>
                        <p:cond delay="0"/>
                      </p:stCondLst>
                      <p:childTnLst>
                        <p:par>
                          <p:cTn id="5" fill="hold">
                            <p:stCondLst>
                              <p:cond delay="0"/>
                            </p:stCondLst>
                            <p:childTnLst>
                              <p:par>
                                <p:cTn id="6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7" dur="1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https://ds04.infourok.ru/uploads/ex/0b3f/0014df46-93829b75/img1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2003466" y="476672"/>
            <a:ext cx="6375463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4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«Весенний оркестр»</a:t>
            </a:r>
            <a:endParaRPr lang="ru-RU" sz="4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483768" y="1556792"/>
            <a:ext cx="151355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>
                <a:ln w="19050">
                  <a:solidFill>
                    <a:srgbClr val="00B050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Задачи:</a:t>
            </a:r>
            <a:endParaRPr lang="ru-RU" sz="28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483768" y="2132856"/>
            <a:ext cx="633670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ru-RU" sz="2400" b="1" dirty="0" smtClean="0">
                <a:solidFill>
                  <a:srgbClr val="002060"/>
                </a:solidFill>
                <a:latin typeface="Batang" pitchFamily="18" charset="-127"/>
                <a:ea typeface="Batang" pitchFamily="18" charset="-127"/>
              </a:rPr>
              <a:t>учить различать длительность звуков: короткие и долгие;</a:t>
            </a:r>
          </a:p>
          <a:p>
            <a:pPr>
              <a:buFont typeface="Wingdings" pitchFamily="2" charset="2"/>
              <a:buChar char="v"/>
            </a:pPr>
            <a:endParaRPr lang="ru-RU" sz="2400" b="1" dirty="0" smtClean="0">
              <a:solidFill>
                <a:srgbClr val="002060"/>
              </a:solidFill>
              <a:latin typeface="Batang" pitchFamily="18" charset="-127"/>
              <a:ea typeface="Batang" pitchFamily="18" charset="-127"/>
            </a:endParaRPr>
          </a:p>
          <a:p>
            <a:pPr>
              <a:buFont typeface="Wingdings" pitchFamily="2" charset="2"/>
              <a:buChar char="v"/>
            </a:pPr>
            <a:r>
              <a:rPr lang="ru-RU" sz="2400" b="1" dirty="0" smtClean="0">
                <a:solidFill>
                  <a:srgbClr val="002060"/>
                </a:solidFill>
                <a:latin typeface="Batang" pitchFamily="18" charset="-127"/>
                <a:ea typeface="Batang" pitchFamily="18" charset="-127"/>
              </a:rPr>
              <a:t>учить воспроизводить ритмический рисунок точно по </a:t>
            </a:r>
            <a:r>
              <a:rPr lang="ru-RU" sz="2400" b="1" dirty="0" err="1" smtClean="0">
                <a:solidFill>
                  <a:srgbClr val="002060"/>
                </a:solidFill>
                <a:latin typeface="Batang" pitchFamily="18" charset="-127"/>
                <a:ea typeface="Batang" pitchFamily="18" charset="-127"/>
              </a:rPr>
              <a:t>ритмосхеме</a:t>
            </a:r>
            <a:r>
              <a:rPr lang="ru-RU" sz="2400" b="1" dirty="0" smtClean="0">
                <a:solidFill>
                  <a:srgbClr val="002060"/>
                </a:solidFill>
                <a:latin typeface="Batang" pitchFamily="18" charset="-127"/>
                <a:ea typeface="Batang" pitchFamily="18" charset="-127"/>
              </a:rPr>
              <a:t>;</a:t>
            </a:r>
          </a:p>
          <a:p>
            <a:pPr>
              <a:buFont typeface="Wingdings" pitchFamily="2" charset="2"/>
              <a:buChar char="v"/>
            </a:pPr>
            <a:endParaRPr lang="ru-RU" sz="2400" b="1" dirty="0" smtClean="0">
              <a:solidFill>
                <a:srgbClr val="002060"/>
              </a:solidFill>
              <a:latin typeface="Batang" pitchFamily="18" charset="-127"/>
              <a:ea typeface="Batang" pitchFamily="18" charset="-127"/>
            </a:endParaRPr>
          </a:p>
          <a:p>
            <a:pPr>
              <a:buFont typeface="Wingdings" pitchFamily="2" charset="2"/>
              <a:buChar char="v"/>
            </a:pPr>
            <a:r>
              <a:rPr lang="ru-RU" sz="2400" b="1" dirty="0" smtClean="0">
                <a:solidFill>
                  <a:srgbClr val="002060"/>
                </a:solidFill>
                <a:latin typeface="Batang" pitchFamily="18" charset="-127"/>
                <a:ea typeface="Batang" pitchFamily="18" charset="-127"/>
              </a:rPr>
              <a:t>развивать чувство ансамбля, слаженность звучания двух партитур.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https://cdn.pixabay.com/photo/2013/07/12/14/09/flower-147871_1280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1196752"/>
            <a:ext cx="1424971" cy="2448272"/>
          </a:xfrm>
          <a:prstGeom prst="rect">
            <a:avLst/>
          </a:prstGeom>
          <a:noFill/>
        </p:spPr>
      </p:pic>
      <p:pic>
        <p:nvPicPr>
          <p:cNvPr id="6" name="Picture 2" descr="https://cdn.pixabay.com/photo/2013/07/12/14/09/flower-147871_1280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7784" y="1196752"/>
            <a:ext cx="1424971" cy="2448272"/>
          </a:xfrm>
          <a:prstGeom prst="rect">
            <a:avLst/>
          </a:prstGeom>
          <a:noFill/>
        </p:spPr>
      </p:pic>
      <p:pic>
        <p:nvPicPr>
          <p:cNvPr id="7" name="Picture 2" descr="https://cdn.pixabay.com/photo/2013/07/12/14/09/flower-147871_1280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9992" y="2060848"/>
            <a:ext cx="880129" cy="1512168"/>
          </a:xfrm>
          <a:prstGeom prst="rect">
            <a:avLst/>
          </a:prstGeom>
          <a:noFill/>
        </p:spPr>
      </p:pic>
      <p:pic>
        <p:nvPicPr>
          <p:cNvPr id="9" name="Picture 2" descr="https://cdn.pixabay.com/photo/2013/07/12/14/09/flower-147871_1280.png"/>
          <p:cNvPicPr>
            <a:picLocks noGrp="1" noChangeAspect="1" noChangeArrowheads="1"/>
          </p:cNvPicPr>
          <p:nvPr>
            <p:ph idx="1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64088" y="2060848"/>
            <a:ext cx="922040" cy="1512168"/>
          </a:xfrm>
          <a:prstGeom prst="rect">
            <a:avLst/>
          </a:prstGeom>
          <a:noFill/>
        </p:spPr>
      </p:pic>
      <p:pic>
        <p:nvPicPr>
          <p:cNvPr id="10" name="Picture 2" descr="https://cdn.pixabay.com/photo/2013/07/12/14/09/flower-147871_1280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00192" y="1196752"/>
            <a:ext cx="1424971" cy="2448272"/>
          </a:xfrm>
          <a:prstGeom prst="rect">
            <a:avLst/>
          </a:prstGeom>
          <a:noFill/>
        </p:spPr>
      </p:pic>
      <p:pic>
        <p:nvPicPr>
          <p:cNvPr id="11" name="Picture 2" descr="https://cdn.pixabay.com/photo/2013/07/12/14/09/flower-147871_1280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59632" y="4437112"/>
            <a:ext cx="880129" cy="1512168"/>
          </a:xfrm>
          <a:prstGeom prst="rect">
            <a:avLst/>
          </a:prstGeom>
          <a:noFill/>
        </p:spPr>
      </p:pic>
      <p:pic>
        <p:nvPicPr>
          <p:cNvPr id="12" name="Picture 2" descr="https://cdn.pixabay.com/photo/2013/07/12/14/09/flower-147871_1280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23728" y="4437112"/>
            <a:ext cx="880129" cy="1512168"/>
          </a:xfrm>
          <a:prstGeom prst="rect">
            <a:avLst/>
          </a:prstGeom>
          <a:noFill/>
        </p:spPr>
      </p:pic>
      <p:pic>
        <p:nvPicPr>
          <p:cNvPr id="13" name="Picture 2" descr="https://cdn.pixabay.com/photo/2013/07/12/14/09/flower-147871_1280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87824" y="4437112"/>
            <a:ext cx="880129" cy="1512168"/>
          </a:xfrm>
          <a:prstGeom prst="rect">
            <a:avLst/>
          </a:prstGeom>
          <a:noFill/>
        </p:spPr>
      </p:pic>
      <p:pic>
        <p:nvPicPr>
          <p:cNvPr id="14" name="Picture 2" descr="https://cdn.pixabay.com/photo/2013/07/12/14/09/flower-147871_1280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51920" y="4437112"/>
            <a:ext cx="880129" cy="1512168"/>
          </a:xfrm>
          <a:prstGeom prst="rect">
            <a:avLst/>
          </a:prstGeom>
          <a:noFill/>
        </p:spPr>
      </p:pic>
      <p:pic>
        <p:nvPicPr>
          <p:cNvPr id="15" name="Picture 2" descr="https://cdn.pixabay.com/photo/2013/07/12/14/09/flower-147871_1280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4008" y="4437112"/>
            <a:ext cx="880129" cy="1512168"/>
          </a:xfrm>
          <a:prstGeom prst="rect">
            <a:avLst/>
          </a:prstGeom>
          <a:noFill/>
        </p:spPr>
      </p:pic>
      <p:pic>
        <p:nvPicPr>
          <p:cNvPr id="16" name="Picture 2" descr="https://cdn.pixabay.com/photo/2013/07/12/14/09/flower-147871_1280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08104" y="4437112"/>
            <a:ext cx="880129" cy="1512168"/>
          </a:xfrm>
          <a:prstGeom prst="rect">
            <a:avLst/>
          </a:prstGeom>
          <a:noFill/>
        </p:spPr>
      </p:pic>
      <p:pic>
        <p:nvPicPr>
          <p:cNvPr id="17" name="Picture 2" descr="https://cdn.pixabay.com/photo/2013/07/12/14/09/flower-147871_1280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72200" y="3573016"/>
            <a:ext cx="1424971" cy="244827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1099</TotalTime>
  <Words>257</Words>
  <Application>Microsoft Office PowerPoint</Application>
  <PresentationFormat>Экран (4:3)</PresentationFormat>
  <Paragraphs>40</Paragraphs>
  <Slides>12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asus</dc:creator>
  <cp:lastModifiedBy>asus</cp:lastModifiedBy>
  <cp:revision>60</cp:revision>
  <dcterms:created xsi:type="dcterms:W3CDTF">2021-03-11T15:18:34Z</dcterms:created>
  <dcterms:modified xsi:type="dcterms:W3CDTF">2021-03-15T10:52:18Z</dcterms:modified>
</cp:coreProperties>
</file>