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85" r:id="rId6"/>
    <p:sldId id="286" r:id="rId7"/>
    <p:sldId id="280" r:id="rId8"/>
    <p:sldId id="282" r:id="rId9"/>
    <p:sldId id="283" r:id="rId10"/>
    <p:sldId id="284" r:id="rId11"/>
    <p:sldId id="281" r:id="rId12"/>
    <p:sldId id="287" r:id="rId13"/>
    <p:sldId id="288" r:id="rId14"/>
    <p:sldId id="262" r:id="rId15"/>
    <p:sldId id="289" r:id="rId16"/>
    <p:sldId id="290" r:id="rId17"/>
    <p:sldId id="291" r:id="rId18"/>
    <p:sldId id="263" r:id="rId19"/>
    <p:sldId id="267" r:id="rId20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konkurs.podvig-uchitelya.ru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arprosvet.ru/nashi-proekty/konkurs-lza-nravstvennyj-podvig-uchitelyar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konkurs.podvig-uchitelya.r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3068960"/>
            <a:ext cx="56886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Arial" pitchFamily="34" charset="0"/>
                <a:cs typeface="Arial" pitchFamily="34" charset="0"/>
              </a:rPr>
              <a:t>Региональный этап 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Всероссийского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конкурса в области педагогики, воспитания и работы с детьми школьного возраста и молодёжью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до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20 лет 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За нравственный подвиг учителя»</a:t>
            </a:r>
          </a:p>
        </p:txBody>
      </p:sp>
      <p:pic>
        <p:nvPicPr>
          <p:cNvPr id="1026" name="Picture 2" descr="C:\Users\tattybaeva\Desktop\За нрвственный подвиг_2021\nrav_podvi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980728"/>
            <a:ext cx="1512168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619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836712"/>
            <a:ext cx="7543800" cy="496855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Номинация 4. </a:t>
            </a:r>
            <a:r>
              <a:rPr lang="ru-RU" sz="2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Лучший образовательный издательский проект </a:t>
            </a:r>
            <a:r>
              <a:rPr lang="ru-RU" sz="2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года</a:t>
            </a:r>
          </a:p>
          <a:p>
            <a:pPr marL="0" indent="0">
              <a:buNone/>
            </a:pPr>
            <a:r>
              <a:rPr lang="ru-RU" sz="2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Критерии:</a:t>
            </a:r>
          </a:p>
          <a:p>
            <a:pPr fontAlgn="base"/>
            <a:r>
              <a:rPr lang="ru-RU" sz="2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Соответствие представленного материала заявленной номинации</a:t>
            </a:r>
          </a:p>
          <a:p>
            <a:pPr fontAlgn="base"/>
            <a:r>
              <a:rPr lang="ru-RU" sz="2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Актуальность работы</a:t>
            </a:r>
          </a:p>
          <a:p>
            <a:pPr fontAlgn="base"/>
            <a:r>
              <a:rPr lang="ru-RU" sz="2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Соответствие содержания представленного материала </a:t>
            </a:r>
            <a:r>
              <a:rPr lang="ru-RU" sz="21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психовозрастным</a:t>
            </a:r>
            <a:r>
              <a:rPr lang="ru-RU" sz="2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особенностям</a:t>
            </a:r>
          </a:p>
          <a:p>
            <a:pPr fontAlgn="base"/>
            <a:r>
              <a:rPr lang="ru-RU" sz="2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читателей</a:t>
            </a:r>
          </a:p>
          <a:p>
            <a:pPr fontAlgn="base"/>
            <a:r>
              <a:rPr lang="ru-RU" sz="2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Отражение в содержании представленного материала требований ФГОС, ФГТ, церковных документов и стандартов РПЦ в сфере образования</a:t>
            </a:r>
          </a:p>
          <a:p>
            <a:pPr fontAlgn="base"/>
            <a:r>
              <a:rPr lang="ru-RU" sz="2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Отражение православных педагогических традиций</a:t>
            </a:r>
          </a:p>
          <a:p>
            <a:pPr fontAlgn="base"/>
            <a:r>
              <a:rPr lang="ru-RU" sz="2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Уровень редакционной подготовки издания</a:t>
            </a:r>
          </a:p>
          <a:p>
            <a:pPr fontAlgn="base"/>
            <a:r>
              <a:rPr lang="ru-RU" sz="2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Наличие рецензий на представленный </a:t>
            </a:r>
            <a:r>
              <a:rPr lang="ru-RU" sz="2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материал</a:t>
            </a:r>
            <a:endParaRPr lang="ru-RU" sz="2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2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Оформление </a:t>
            </a:r>
            <a:r>
              <a:rPr lang="ru-RU" sz="2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работы</a:t>
            </a:r>
            <a:endParaRPr lang="ru-RU" sz="2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ru-RU" sz="1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Users\tattybaeva\Desktop\qr-cod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244" y="4725144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176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908720"/>
            <a:ext cx="7776864" cy="3886200"/>
          </a:xfrm>
        </p:spPr>
        <p:txBody>
          <a:bodyPr>
            <a:normAutofit lnSpcReduction="10000"/>
          </a:bodyPr>
          <a:lstStyle/>
          <a:p>
            <a:pPr algn="ctr">
              <a:buFont typeface="Wingdings 2" pitchFamily="18" charset="2"/>
              <a:buNone/>
            </a:pPr>
            <a:r>
              <a:rPr lang="ru-RU" altLang="ru-RU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Для участия в </a:t>
            </a:r>
            <a:r>
              <a:rPr lang="en-US" altLang="ru-RU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ru-RU" altLang="ru-RU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этапе конкурса претенденты направляют в адрес конкурсной комиссии </a:t>
            </a:r>
            <a:endParaRPr lang="ru-RU" altLang="ru-RU" sz="26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Wingdings 2" pitchFamily="18" charset="2"/>
              <a:buNone/>
            </a:pPr>
            <a:r>
              <a:rPr lang="en-US" altLang="ru-RU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ru-RU" altLang="ru-RU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этапа следующие материалы и документы:</a:t>
            </a:r>
          </a:p>
          <a:p>
            <a:r>
              <a:rPr lang="ru-RU" altLang="ru-RU" dirty="0">
                <a:latin typeface="Arial" pitchFamily="34" charset="0"/>
                <a:cs typeface="Arial" pitchFamily="34" charset="0"/>
              </a:rPr>
              <a:t>Конкурсная работа в печатном </a:t>
            </a:r>
            <a:r>
              <a:rPr lang="ru-RU" altLang="ru-RU" dirty="0" smtClean="0">
                <a:latin typeface="Arial" pitchFamily="34" charset="0"/>
                <a:cs typeface="Arial" pitchFamily="34" charset="0"/>
              </a:rPr>
              <a:t>виде</a:t>
            </a:r>
            <a:endParaRPr lang="ru-RU" altLang="ru-RU" dirty="0">
              <a:latin typeface="Arial" pitchFamily="34" charset="0"/>
              <a:cs typeface="Arial" pitchFamily="34" charset="0"/>
            </a:endParaRPr>
          </a:p>
          <a:p>
            <a:r>
              <a:rPr lang="ru-RU" altLang="ru-RU" dirty="0">
                <a:latin typeface="Arial" pitchFamily="34" charset="0"/>
                <a:cs typeface="Arial" pitchFamily="34" charset="0"/>
              </a:rPr>
              <a:t>Заявление на участие в конкурсе </a:t>
            </a:r>
            <a:r>
              <a:rPr lang="ru-RU" altLang="ru-RU" dirty="0" smtClean="0">
                <a:latin typeface="Arial" pitchFamily="34" charset="0"/>
                <a:cs typeface="Arial" pitchFamily="34" charset="0"/>
              </a:rPr>
              <a:t>/ Заявку 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на участие в конкурсе (в случае коллективной заявки анкеты заполняются всеми членами авторского коллектива) </a:t>
            </a:r>
            <a:endParaRPr lang="ru-RU" alt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altLang="ru-RU" dirty="0" smtClean="0">
                <a:latin typeface="Arial" pitchFamily="34" charset="0"/>
                <a:cs typeface="Arial" pitchFamily="34" charset="0"/>
              </a:rPr>
              <a:t>Краткую 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аннотацию работы (не более 1000 печатных </a:t>
            </a:r>
            <a:r>
              <a:rPr lang="ru-RU" altLang="ru-RU" dirty="0" smtClean="0">
                <a:latin typeface="Arial" pitchFamily="34" charset="0"/>
                <a:cs typeface="Arial" pitchFamily="34" charset="0"/>
              </a:rPr>
              <a:t>знаков</a:t>
            </a:r>
            <a:endParaRPr lang="ru-RU" dirty="0"/>
          </a:p>
        </p:txBody>
      </p:sp>
      <p:pic>
        <p:nvPicPr>
          <p:cNvPr id="6146" name="Picture 2" descr="C:\Users\tattybaeva\Desktop\qr-code (1)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437112"/>
            <a:ext cx="1506860" cy="1506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479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842448" cy="4471392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Работы на конкурс в печатном виде подаются (</a:t>
            </a:r>
            <a:r>
              <a:rPr lang="ru-RU" b="1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после регистрации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в Институт развития образования (г. Ярославль, ул. Богдановича, 16,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каб</a:t>
            </a:r>
            <a:r>
              <a:rPr lang="ru-RU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311;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тел.: 8 (4852) 23-07-63, Лапшина Ирина Васильевна, Вербицкая Елена Валентиновна)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и загружаются в электронном виде на 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2"/>
              </a:rPr>
              <a:t>интернет- портал конкурса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(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2"/>
              </a:rPr>
              <a:t>http://konkurs.podvig-uchitelya.ru/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).</a:t>
            </a:r>
          </a:p>
        </p:txBody>
      </p:sp>
      <p:pic>
        <p:nvPicPr>
          <p:cNvPr id="7170" name="Picture 2" descr="C:\Users\tattybaeva\Desktop\qr-code (2)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725144"/>
            <a:ext cx="1226790" cy="1226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643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65176" indent="-265176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Общие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критериями отбора работ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265176" indent="-265176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соответствие содержания работ заявленным целям и задачам Конкурса;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новизна авторских курсов, программ, учебно-методических пособий и других материалов по вопросам духовно-нравственного, патриотического воспитания и просвещения детей и молодежи;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актуальность работы по вопросам духовно-нравственного и патриотического воспитания детей и молодежи;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степень подготовленности авторских работ к возможному тиражированию и внедрению в педагогическую деятельность.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121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085184"/>
            <a:ext cx="6781800" cy="1600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119464"/>
          </a:xfrm>
        </p:spPr>
        <p:txBody>
          <a:bodyPr>
            <a:normAutofit fontScale="55000" lnSpcReduction="20000"/>
          </a:bodyPr>
          <a:lstStyle/>
          <a:p>
            <a:pPr marL="109728" indent="0" algn="just">
              <a:buNone/>
            </a:pPr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Общее число призовых мест</a:t>
            </a:r>
            <a:r>
              <a:rPr lang="ru-RU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в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четырех номинациях - </a:t>
            </a:r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 (пять)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Гран-при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одно место (только индивидуальная работа).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номинации </a:t>
            </a:r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«За организацию духовно-нравственного воспитания в  образовательной организации»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32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одно место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(индивидуальная работа или коллектив авторов - не более трех человек).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номинации </a:t>
            </a:r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«Лучшая дополнительная общеразвивающая программа духовно-нравственного и гражданско-патриотического воспитания детей и молодежи»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32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одно место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(индивидуальная работа или коллектив авторов - не более трех человек).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номинации </a:t>
            </a:r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«Лучшая методическая разработка в предметных областях «Основы религиозных культур и светской этики» (ОРКСЭ), «Основы духовно-нравственной культуры народов России» (ОДНКНР), «Основы православной веры»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(для образовательных организаций с религиозным компонентом) - </a:t>
            </a:r>
            <a:r>
              <a:rPr lang="ru-RU" sz="32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одно место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(индивидуальная работа или коллектив авторов 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более трех человек).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номинации </a:t>
            </a:r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«Лучший образовательный издательский проект года»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32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одно место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(индивидуальная работа или коллектив авторов - не более трех человек).</a:t>
            </a:r>
          </a:p>
          <a:p>
            <a:pPr marL="109728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54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110592"/>
              </p:ext>
            </p:extLst>
          </p:nvPr>
        </p:nvGraphicFramePr>
        <p:xfrm>
          <a:off x="755576" y="692696"/>
          <a:ext cx="7704856" cy="5040564"/>
        </p:xfrm>
        <a:graphic>
          <a:graphicData uri="http://schemas.openxmlformats.org/drawingml/2006/table">
            <a:tbl>
              <a:tblPr/>
              <a:tblGrid>
                <a:gridCol w="557915">
                  <a:extLst>
                    <a:ext uri="{9D8B030D-6E8A-4147-A177-3AD203B41FA5}"/>
                  </a:extLst>
                </a:gridCol>
                <a:gridCol w="6376477">
                  <a:extLst>
                    <a:ext uri="{9D8B030D-6E8A-4147-A177-3AD203B41FA5}"/>
                  </a:extLst>
                </a:gridCol>
                <a:gridCol w="770464">
                  <a:extLst>
                    <a:ext uri="{9D8B030D-6E8A-4147-A177-3AD203B41FA5}"/>
                  </a:extLst>
                </a:gridCol>
              </a:tblGrid>
              <a:tr h="636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Макс. балл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/>
                </a:extLst>
              </a:tr>
              <a:tr h="339848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темы и содержания работы целям и содержанию Конкурса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/>
                </a:extLst>
              </a:tr>
              <a:tr h="3398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содержание работы выстроено в соответствии с целями и задачами конкурса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/>
                </a:extLst>
              </a:tr>
              <a:tr h="3398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-тема, отдельные составляющие работы соответствуют целям и задачам конкурса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/>
                </a:extLst>
              </a:tr>
              <a:tr h="3398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-содержание работы не отвечает целям и задачам конкурса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/>
                </a:extLst>
              </a:tr>
              <a:tr h="339848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Выраженность личной педагогической позиции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/>
                </a:extLst>
              </a:tr>
              <a:tr h="3398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личная педагогическая позиция автора представлена и обоснована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/>
                </a:extLst>
              </a:tr>
              <a:tr h="3398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личная педагогическая позиция автора не проявлена и не обоснована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/>
                </a:extLst>
              </a:tr>
              <a:tr h="368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личная педагогическая позиция автора не представлена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/>
                </a:extLst>
              </a:tr>
              <a:tr h="636676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Способы (механизмы) решения задач духовно-нравственного и гражданско- патриотического воспитания детей и молодежи, представленные в работе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/>
                </a:extLst>
              </a:tr>
              <a:tr h="3398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представлены эффективные способы (механизмы) решения задач конкурса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/>
                </a:extLst>
              </a:tr>
              <a:tr h="3398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представленные способы (механизмы)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обеспечивают решения задач конкурса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/>
                </a:extLst>
              </a:tr>
              <a:tr h="3398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-способы (механизмы) решения задач конкурса не представлены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253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44975"/>
              </p:ext>
            </p:extLst>
          </p:nvPr>
        </p:nvGraphicFramePr>
        <p:xfrm>
          <a:off x="683568" y="548680"/>
          <a:ext cx="7776865" cy="5614987"/>
        </p:xfrm>
        <a:graphic>
          <a:graphicData uri="http://schemas.openxmlformats.org/drawingml/2006/table">
            <a:tbl>
              <a:tblPr/>
              <a:tblGrid>
                <a:gridCol w="563129">
                  <a:extLst>
                    <a:ext uri="{9D8B030D-6E8A-4147-A177-3AD203B41FA5}"/>
                  </a:extLst>
                </a:gridCol>
                <a:gridCol w="6436071">
                  <a:extLst>
                    <a:ext uri="{9D8B030D-6E8A-4147-A177-3AD203B41FA5}"/>
                  </a:extLst>
                </a:gridCol>
                <a:gridCol w="777665">
                  <a:extLst>
                    <a:ext uri="{9D8B030D-6E8A-4147-A177-3AD203B41FA5}"/>
                  </a:extLst>
                </a:gridCol>
              </a:tblGrid>
              <a:tr h="5262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Макс. балл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/>
                </a:extLst>
              </a:tr>
              <a:tr h="526294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Возможность самовыражения учащихся, выбора форм участия в проекте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/>
                </a:extLst>
              </a:tr>
              <a:tr h="2809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-работа предполагает активное и интерактивное включение учащихся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/>
                </a:extLst>
              </a:tr>
              <a:tr h="2809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-учащиеся выступают в качестве исполнителей замысла педагога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/>
                </a:extLst>
              </a:tr>
              <a:tr h="2809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-роль учащихся не обозначена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/>
                </a:extLst>
              </a:tr>
              <a:tr h="526294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Интеграция разнообразных знаний, их актуализация, системность работы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/>
                </a:extLst>
              </a:tr>
              <a:tr h="2809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-интеграции проявлена, обоснована, актуальна, системна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/>
                </a:extLst>
              </a:tr>
              <a:tr h="526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-интеграция присутствует, но не актуальна или не носит системного характера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/>
                </a:extLst>
              </a:tr>
              <a:tr h="2809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-роль учащихся не обозначена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/>
                </a:extLst>
              </a:tr>
              <a:tr h="526294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Возможность использования работы и её результатов в педагогической практике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/>
                </a:extLst>
              </a:tr>
              <a:tr h="526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-возможно использование методик и результатов в ОУ различных типов и видов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/>
                </a:extLst>
              </a:tr>
              <a:tr h="526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-возможно частичное использование или в ОУ определенного типа и вида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/>
                </a:extLst>
              </a:tr>
              <a:tr h="526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-использование методик и результатов работы затруднительно или невозможно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0" marB="1778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96713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608230"/>
              </p:ext>
            </p:extLst>
          </p:nvPr>
        </p:nvGraphicFramePr>
        <p:xfrm>
          <a:off x="683568" y="548680"/>
          <a:ext cx="7848871" cy="5328596"/>
        </p:xfrm>
        <a:graphic>
          <a:graphicData uri="http://schemas.openxmlformats.org/drawingml/2006/table">
            <a:tbl>
              <a:tblPr/>
              <a:tblGrid>
                <a:gridCol w="568343">
                  <a:extLst>
                    <a:ext uri="{9D8B030D-6E8A-4147-A177-3AD203B41FA5}"/>
                  </a:extLst>
                </a:gridCol>
                <a:gridCol w="6495663">
                  <a:extLst>
                    <a:ext uri="{9D8B030D-6E8A-4147-A177-3AD203B41FA5}"/>
                  </a:extLst>
                </a:gridCol>
                <a:gridCol w="784865">
                  <a:extLst>
                    <a:ext uri="{9D8B030D-6E8A-4147-A177-3AD203B41FA5}"/>
                  </a:extLst>
                </a:gridCol>
              </a:tblGrid>
              <a:tr h="5472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Макс. балл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/>
                </a:extLst>
              </a:tr>
              <a:tr h="547281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Ресурсное обеспечение работы (кадровое, материально-техническое, методическое и др.)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/>
                </a:extLst>
              </a:tr>
              <a:tr h="2921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-представлено в полном объеме, обеспечивает эффективность работы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/>
                </a:extLst>
              </a:tr>
              <a:tr h="5472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-представлено в отдельных направлениях или не обеспечивает эффективность работы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/>
                </a:extLst>
              </a:tr>
              <a:tr h="2921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-не представлено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/>
                </a:extLst>
              </a:tr>
              <a:tr h="292130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Результативность работы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/>
                </a:extLst>
              </a:tr>
              <a:tr h="5472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-результаты представлены или прогнозируемы, представлен инструментарий оценивания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/>
                </a:extLst>
              </a:tr>
              <a:tr h="2921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-результаты представлены или прогнозируемы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/>
                </a:extLst>
              </a:tr>
              <a:tr h="2921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-результаты (прогноз результатов) не представлены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/>
                </a:extLst>
              </a:tr>
              <a:tr h="292130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представления конкурсной работы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/>
                </a:extLst>
              </a:tr>
              <a:tr h="5472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-работа грамотно оформлена, структурирована, приложения адекватны, использованы ИТ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/>
                </a:extLst>
              </a:tr>
              <a:tr h="5472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-работа грамотно оформлена, структурирована, приложении нужны, но отсутствуют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extLst>
                  <a:ext uri="{0D108BD9-81ED-4DB2-BD59-A6C34878D82A}"/>
                </a:extLst>
              </a:tr>
              <a:tr h="2921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-отсутствует структура, приложения либо работа оформлена небрежно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3975" marR="53975" marT="17781" marB="1778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27065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229200"/>
            <a:ext cx="6781800" cy="9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268760"/>
            <a:ext cx="7543800" cy="44644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ВАЖНАЯ ИНФОРМАЦИЯ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Конкурсные </a:t>
            </a:r>
            <a:r>
              <a:rPr lang="ru-RU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комиссии II (межрегионального) и III </a:t>
            </a:r>
            <a:r>
              <a:rPr lang="ru-RU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(Всероссийского</a:t>
            </a:r>
            <a:r>
              <a:rPr lang="ru-RU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этапов Конкурса не будут рассматривать работы победителей I этапа Конкурса, у которых в пакете сопроводительной документации отсутствует отзыв на работу за подписью руководителя епархиального отдела религиозного образования и </a:t>
            </a:r>
            <a:r>
              <a:rPr lang="ru-RU" sz="2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катехизации</a:t>
            </a:r>
            <a:r>
              <a:rPr lang="ru-RU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той епархии, от которой направляется работа</a:t>
            </a:r>
            <a:r>
              <a:rPr lang="ru-RU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Требования к оформлению работ и шаблоны документов для участников Конкурса </a:t>
            </a:r>
            <a:r>
              <a:rPr lang="en-US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2"/>
              </a:rPr>
              <a:t>http://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2"/>
              </a:rPr>
              <a:t>www.yarprosvet.ru/nashi-proekty/konkurs-lza-nravstvennyj-podvig-uchitelyar.html</a:t>
            </a:r>
            <a:endParaRPr lang="ru-RU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4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548680"/>
            <a:ext cx="684076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indent="0" algn="just">
              <a:buNone/>
            </a:pP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Центр сопровождения общественно-значимых мероприятий ГАУ ДПО ЯО ИРО</a:t>
            </a:r>
            <a: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109728" indent="0" algn="just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телефон: (4852) 23-07-63</a:t>
            </a:r>
          </a:p>
          <a:p>
            <a:pPr marL="109728" indent="0" algn="just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Старший методист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Лапшина Ирина Васильевна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109728" indent="0" algn="just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lapshina@iro.yar.ru</a:t>
            </a:r>
          </a:p>
          <a:p>
            <a:pPr marL="109728" indent="0" algn="just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Старший методист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Вербицкая Елена Валентиновна</a:t>
            </a:r>
          </a:p>
          <a:p>
            <a:pPr marL="109728" indent="0" algn="just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verbitskaya@iro.yar.ru</a:t>
            </a:r>
          </a:p>
          <a:p>
            <a:pPr marL="109728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109728" indent="0" algn="just">
              <a:buNone/>
            </a:pP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Отдел религиозного образования и 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катехизации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Ярославской митрополии:</a:t>
            </a:r>
          </a:p>
          <a:p>
            <a:pPr marL="109728" indent="0" algn="just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Исполнительный секретарь I (регионального) этапа Всероссийского конкурса «За нравственный подвиг учителя»:</a:t>
            </a:r>
          </a:p>
          <a:p>
            <a:pPr marL="109728" indent="0" algn="just">
              <a:buNone/>
            </a:pPr>
            <a:r>
              <a:rPr lang="ru-RU" b="1" dirty="0">
                <a:latin typeface="Arial" pitchFamily="34" charset="0"/>
                <a:cs typeface="Arial" pitchFamily="34" charset="0"/>
              </a:rPr>
              <a:t>протоиерей Павел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Рахлин</a:t>
            </a:r>
            <a:r>
              <a:rPr lang="ru-RU" dirty="0">
                <a:latin typeface="Arial" pitchFamily="34" charset="0"/>
                <a:cs typeface="Arial" pitchFamily="34" charset="0"/>
              </a:rPr>
              <a:t>,</a:t>
            </a:r>
          </a:p>
          <a:p>
            <a:pPr marL="109728" indent="0" algn="just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руководитель Отдела религиозного образования и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катехизации</a:t>
            </a:r>
            <a:r>
              <a:rPr lang="ru-RU" dirty="0">
                <a:latin typeface="Arial" pitchFamily="34" charset="0"/>
                <a:cs typeface="Arial" pitchFamily="34" charset="0"/>
              </a:rPr>
              <a:t> Ярославской митрополии</a:t>
            </a:r>
          </a:p>
          <a:p>
            <a:pPr marL="109728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yaroroik@mail.ru</a:t>
            </a:r>
          </a:p>
          <a:p>
            <a:pPr marL="109728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телефон: (4852) 26-01-84.</a:t>
            </a:r>
          </a:p>
          <a:p>
            <a:pPr marL="109728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sz="1200" i="1" dirty="0">
                <a:latin typeface="Arial" pitchFamily="34" charset="0"/>
                <a:cs typeface="Arial" pitchFamily="34" charset="0"/>
              </a:rPr>
              <a:t>Исполнитель:</a:t>
            </a:r>
          </a:p>
          <a:p>
            <a:pPr marL="109728" indent="0">
              <a:buNone/>
            </a:pPr>
            <a:r>
              <a:rPr lang="ru-RU" sz="1200" i="1" dirty="0">
                <a:latin typeface="Arial" pitchFamily="34" charset="0"/>
                <a:cs typeface="Arial" pitchFamily="34" charset="0"/>
              </a:rPr>
              <a:t>Кузнецова Анна Валентиновна, зав. сектором информатизации </a:t>
            </a:r>
            <a:r>
              <a:rPr lang="ru-RU" sz="1200" i="1" dirty="0" err="1">
                <a:latin typeface="Arial" pitchFamily="34" charset="0"/>
                <a:cs typeface="Arial" pitchFamily="34" charset="0"/>
              </a:rPr>
              <a:t>ОРОиК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 Ярославской митрополии.</a:t>
            </a:r>
          </a:p>
          <a:p>
            <a:pPr marL="109728" indent="0">
              <a:buNone/>
            </a:pPr>
            <a:r>
              <a:rPr lang="ru-RU" sz="1200" i="1" dirty="0">
                <a:latin typeface="Arial" pitchFamily="34" charset="0"/>
                <a:cs typeface="Arial" pitchFamily="34" charset="0"/>
              </a:rPr>
              <a:t>(4852) 26-01-84.</a:t>
            </a:r>
            <a:endParaRPr lang="ru-RU" sz="12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4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Цель Конкурса: </a:t>
            </a:r>
            <a:endParaRPr lang="ru-RU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развитие </a:t>
            </a:r>
            <a:r>
              <a:rPr lang="ru-RU" dirty="0">
                <a:latin typeface="Arial" pitchFamily="34" charset="0"/>
                <a:cs typeface="Arial" pitchFamily="34" charset="0"/>
              </a:rPr>
              <a:t>системы духовно-нравственного и гражданско-патриотического образования и воспитания детей и  молодежи в образовательных организациях дошкольного, начального общего, основного общего, среднего общего образования и среднего профессионального образования, организациях  дополнительного образования детей, воскресных школах и православных школах 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гимназиях.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74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764704"/>
            <a:ext cx="7543800" cy="42553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Задачи конкурса:</a:t>
            </a:r>
            <a:endParaRPr lang="ru-RU" sz="26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600" dirty="0">
                <a:latin typeface="Arial" pitchFamily="34" charset="0"/>
                <a:cs typeface="Arial" pitchFamily="34" charset="0"/>
              </a:rPr>
              <a:t>обобщение имеющейся практики и выявление лучших систем духовно-нравственного и гражданско-патриотического образования и воспитания детей и молодежи в Организациях;</a:t>
            </a:r>
          </a:p>
          <a:p>
            <a:r>
              <a:rPr lang="ru-RU" sz="2600" dirty="0">
                <a:latin typeface="Arial" pitchFamily="34" charset="0"/>
                <a:cs typeface="Arial" pitchFamily="34" charset="0"/>
              </a:rPr>
              <a:t>распространение лучших практик духовно-нравственного и гражданско-патриотического воспитания;</a:t>
            </a:r>
          </a:p>
          <a:p>
            <a:r>
              <a:rPr lang="ru-RU" sz="2600" dirty="0">
                <a:latin typeface="Arial" pitchFamily="34" charset="0"/>
                <a:cs typeface="Arial" pitchFamily="34" charset="0"/>
              </a:rPr>
              <a:t>стимулирование творчества педагогов и воспитателей образовательных организаций и поощрения их за высокое качество духовно-нравственного и гражданско-патриотического воспитания и образования детей и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молодежи.</a:t>
            </a:r>
            <a:endParaRPr lang="ru-RU" sz="2600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54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047456"/>
          </a:xfrm>
        </p:spPr>
        <p:txBody>
          <a:bodyPr>
            <a:normAutofit fontScale="85000" lnSpcReduction="20000"/>
          </a:bodyPr>
          <a:lstStyle/>
          <a:p>
            <a:pPr indent="-182880" algn="ctr" fontAlgn="auto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Участники Конкурса</a:t>
            </a:r>
            <a:endParaRPr lang="ru-RU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педагоги общеобразовательных, православных школ, гимназий и лицеев, школ с этнокультурным компонентом, музыкальных школ и домов детского творчества;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преподаватели институтов повышения квалификации учителей;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педагоги высшей школы;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педагогические работники других типов и видов образовательных организаций (дошкольных образовательных учреждений, образовательных учреждений начального профессионального и среднего профессионального образования, образовательных учреждений дополнительного образования детей).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54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903440"/>
          </a:xfrm>
        </p:spPr>
        <p:txBody>
          <a:bodyPr>
            <a:normAutofit fontScale="92500" lnSpcReduction="10000"/>
          </a:bodyPr>
          <a:lstStyle/>
          <a:p>
            <a:pPr marL="0" indent="0" algn="ctr" fontAlgn="auto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23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Условия проведения Конкурса</a:t>
            </a:r>
            <a:endParaRPr lang="ru-RU" sz="23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Представление материалов на Конкурс рассматривается как согласие их авторов на открытую публикацию с обязательным указанием авторства.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Отдел религиозного образования и </a:t>
            </a:r>
            <a:r>
              <a:rPr lang="ru-RU" sz="23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катехизации</a:t>
            </a:r>
            <a:r>
              <a:rPr lang="ru-RU" sz="2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РПЦ вправе без согласия автора или иного правообладателя и без выплаты вознаграждения, но с обязательным указанием имени автора, свободно использовать представленные материалы; сообщать в эфир в информационных, научных, учебных или культурных целях, использовать данные материалы путем репродуцирования. При этом заключения отдельных договоров не требуется.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Права авторов на имя, на неприкосновенность материалов и их защиту от искажений сохраняются за авторами в полном объеме.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043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3661358"/>
              </p:ext>
            </p:extLst>
          </p:nvPr>
        </p:nvGraphicFramePr>
        <p:xfrm>
          <a:off x="467543" y="764704"/>
          <a:ext cx="8352929" cy="5256584"/>
        </p:xfrm>
        <a:graphic>
          <a:graphicData uri="http://schemas.openxmlformats.org/drawingml/2006/table">
            <a:tbl>
              <a:tblPr/>
              <a:tblGrid>
                <a:gridCol w="792089"/>
                <a:gridCol w="2123557"/>
                <a:gridCol w="5437283"/>
              </a:tblGrid>
              <a:tr h="566346"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rgbClr val="46445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Этап</a:t>
                      </a:r>
                      <a:endParaRPr lang="ru-RU" sz="1800" dirty="0">
                        <a:solidFill>
                          <a:srgbClr val="46445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rgbClr val="46445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Название этапа</a:t>
                      </a:r>
                      <a:endParaRPr lang="ru-RU" sz="1800" dirty="0">
                        <a:solidFill>
                          <a:srgbClr val="46445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>
                          <a:solidFill>
                            <a:srgbClr val="46445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Сроки проведения</a:t>
                      </a:r>
                      <a:endParaRPr lang="ru-RU" sz="1800">
                        <a:solidFill>
                          <a:srgbClr val="46445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833185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46445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</a:t>
                      </a: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46445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Региональный</a:t>
                      </a: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rgbClr val="46445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 января</a:t>
                      </a:r>
                      <a:r>
                        <a:rPr lang="ru-RU" sz="1800" dirty="0">
                          <a:solidFill>
                            <a:srgbClr val="46445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– </a:t>
                      </a:r>
                      <a:r>
                        <a:rPr lang="ru-RU" sz="1800" b="1" dirty="0">
                          <a:solidFill>
                            <a:srgbClr val="46445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 марта 2021 года</a:t>
                      </a:r>
                      <a:r>
                        <a:rPr lang="ru-RU" sz="1800" dirty="0">
                          <a:solidFill>
                            <a:srgbClr val="46445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-загрузка работ в электронном виде на интернет- портал конкурса (</a:t>
                      </a:r>
                      <a:r>
                        <a:rPr lang="ru-RU" sz="1800" u="none" strike="noStrike" dirty="0">
                          <a:solidFill>
                            <a:srgbClr val="B7484F"/>
                          </a:solidFill>
                          <a:effectLst/>
                          <a:latin typeface="Arial" pitchFamily="34" charset="0"/>
                          <a:cs typeface="Arial" pitchFamily="34" charset="0"/>
                          <a:hlinkClick r:id="rId2"/>
                        </a:rPr>
                        <a:t>http://konkurs.podvig-uchitelya.ru/</a:t>
                      </a:r>
                      <a:r>
                        <a:rPr lang="ru-RU" sz="1800" dirty="0">
                          <a:solidFill>
                            <a:srgbClr val="46445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) и предоставление работ в печатном виде в ГАУ ДПО ЯО ИРО по адресу:</a:t>
                      </a:r>
                    </a:p>
                    <a:p>
                      <a:r>
                        <a:rPr lang="ru-RU" sz="1800" dirty="0">
                          <a:solidFill>
                            <a:srgbClr val="46445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г. Ярославль, ул. Богдановича, д. 16, </a:t>
                      </a:r>
                      <a:r>
                        <a:rPr lang="ru-RU" sz="1800" dirty="0" err="1">
                          <a:solidFill>
                            <a:srgbClr val="46445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каб</a:t>
                      </a:r>
                      <a:r>
                        <a:rPr lang="ru-RU" sz="1800" dirty="0">
                          <a:solidFill>
                            <a:srgbClr val="46445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 311,</a:t>
                      </a:r>
                    </a:p>
                    <a:p>
                      <a:r>
                        <a:rPr lang="ru-RU" sz="1800" dirty="0">
                          <a:solidFill>
                            <a:srgbClr val="46445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тел. </a:t>
                      </a:r>
                      <a:r>
                        <a:rPr lang="ru-RU" sz="1800" b="1" dirty="0">
                          <a:solidFill>
                            <a:srgbClr val="46445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 (4852) 23-07-63</a:t>
                      </a:r>
                      <a:r>
                        <a:rPr lang="ru-RU" sz="1800" dirty="0">
                          <a:solidFill>
                            <a:srgbClr val="46445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Лапшина Ирина Васильевна, Вербицкая Елена Валентиновна</a:t>
                      </a: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545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rgbClr val="46445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01 апреля – 12 мая 2021 года  </a:t>
                      </a:r>
                      <a:endParaRPr lang="ru-RU" sz="1800" b="1" dirty="0" smtClean="0">
                        <a:solidFill>
                          <a:srgbClr val="46445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1800" dirty="0" smtClean="0">
                          <a:solidFill>
                            <a:srgbClr val="46445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800" dirty="0">
                          <a:solidFill>
                            <a:srgbClr val="46445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подведение итогов)</a:t>
                      </a: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5455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46445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</a:t>
                      </a: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46445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Межрегиональный</a:t>
                      </a: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rgbClr val="46445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 мая – 31 августа 2021 года</a:t>
                      </a:r>
                      <a:endParaRPr lang="ru-RU" sz="1800" dirty="0">
                        <a:solidFill>
                          <a:srgbClr val="46445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4793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46445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</a:t>
                      </a: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46445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Всероссийский</a:t>
                      </a: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rgbClr val="46445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01 сентября </a:t>
                      </a:r>
                      <a:r>
                        <a:rPr lang="ru-RU" sz="1800" b="1" dirty="0" smtClean="0">
                          <a:solidFill>
                            <a:srgbClr val="46445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–</a:t>
                      </a:r>
                      <a:r>
                        <a:rPr lang="ru-RU" sz="1800" b="1" dirty="0" smtClean="0">
                          <a:solidFill>
                            <a:srgbClr val="46445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30 </a:t>
                      </a:r>
                      <a:r>
                        <a:rPr lang="ru-RU" sz="1800" b="1" dirty="0">
                          <a:solidFill>
                            <a:srgbClr val="46445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ноября 2021 года</a:t>
                      </a:r>
                      <a:endParaRPr lang="ru-RU" sz="1800" dirty="0">
                        <a:solidFill>
                          <a:srgbClr val="46445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654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842448" cy="461540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 2021 году конкурс проводится по следующим номинациям:</a:t>
            </a:r>
          </a:p>
          <a:p>
            <a:r>
              <a:rPr lang="ru-RU" sz="2800" dirty="0">
                <a:latin typeface="Arial" pitchFamily="34" charset="0"/>
                <a:cs typeface="Arial" pitchFamily="34" charset="0"/>
              </a:rPr>
              <a:t>За организацию духовно-нравственного воспитания в  образовательной организации.</a:t>
            </a:r>
          </a:p>
          <a:p>
            <a:r>
              <a:rPr lang="ru-RU" sz="2800" dirty="0">
                <a:latin typeface="Arial" pitchFamily="34" charset="0"/>
                <a:cs typeface="Arial" pitchFamily="34" charset="0"/>
              </a:rPr>
              <a:t>Лучшая дополнительная 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общеразвиваюшая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программа духовно-нравственного и гражданско-патриотического воспитания детей и молодежи.</a:t>
            </a:r>
          </a:p>
          <a:p>
            <a:r>
              <a:rPr lang="ru-RU" sz="2800" dirty="0">
                <a:latin typeface="Arial" pitchFamily="34" charset="0"/>
                <a:cs typeface="Arial" pitchFamily="34" charset="0"/>
              </a:rPr>
              <a:t>Лучшая методическая разработка в предметных областях «Основы религиозных культур и светской этики» (ОРКСЭ), «Основы духовно-нравственной культуры народов России» (ОДНКНР), «Основы православной веры» (для образовательных организаций с религиозным компонентом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r>
              <a:rPr lang="ru-RU" sz="2800" dirty="0">
                <a:latin typeface="Arial" pitchFamily="34" charset="0"/>
                <a:cs typeface="Arial" pitchFamily="34" charset="0"/>
              </a:rPr>
              <a:t>Лучший образовательный издательский проект года.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24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692696"/>
            <a:ext cx="7914456" cy="58395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Номинация 1. За 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организацию духовно-нравственного воспитания в  образовательной </a:t>
            </a:r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организации</a:t>
            </a:r>
          </a:p>
          <a:p>
            <a:pPr marL="0" indent="0" fontAlgn="t">
              <a:buNone/>
            </a:pP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marL="0" indent="0" fontAlgn="t">
              <a:buNone/>
            </a:pP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Критерии: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fontAlgn="ctr"/>
            <a:r>
              <a:rPr lang="ru-RU" sz="1800" dirty="0" smtClean="0">
                <a:latin typeface="Arial" pitchFamily="34" charset="0"/>
                <a:cs typeface="Arial" pitchFamily="34" charset="0"/>
              </a:rPr>
              <a:t>Соответствие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представленного материала условиям конкурса и заявленной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номинации.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fontAlgn="ctr"/>
            <a:r>
              <a:rPr lang="ru-RU" sz="1800" dirty="0">
                <a:latin typeface="Arial" pitchFamily="34" charset="0"/>
                <a:cs typeface="Arial" pitchFamily="34" charset="0"/>
              </a:rPr>
              <a:t>Актуальность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работы.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fontAlgn="ctr"/>
            <a:r>
              <a:rPr lang="ru-RU" sz="1800" dirty="0">
                <a:latin typeface="Arial" pitchFamily="34" charset="0"/>
                <a:cs typeface="Arial" pitchFamily="34" charset="0"/>
              </a:rPr>
              <a:t>Соответствие содержания представленного материала условиям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конкурса: содержание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дополнительной общеобразовательной программы в представленной области науки, техники,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культуры, содержание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материала по преподаванию ОРКСЭ (ОПК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), содержание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материала по организации духовно-нравственного и гражданско-патриотического воспитания в образовательном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учреждении.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ru-RU" sz="1800" dirty="0">
                <a:latin typeface="Arial" pitchFamily="34" charset="0"/>
                <a:cs typeface="Arial" pitchFamily="34" charset="0"/>
              </a:rPr>
              <a:t>Качество условий образовательной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деятельности.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ru-RU" sz="1800" dirty="0">
                <a:latin typeface="Arial" pitchFamily="34" charset="0"/>
                <a:cs typeface="Arial" pitchFamily="34" charset="0"/>
              </a:rPr>
              <a:t>Качество процесса образовательной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деятельности.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ru-RU" sz="1800" dirty="0">
                <a:latin typeface="Arial" pitchFamily="34" charset="0"/>
                <a:cs typeface="Arial" pitchFamily="34" charset="0"/>
              </a:rPr>
              <a:t>Качество результата образовательной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деятельности.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ru-RU" sz="1800" dirty="0">
                <a:latin typeface="Arial" pitchFamily="34" charset="0"/>
                <a:cs typeface="Arial" pitchFamily="34" charset="0"/>
              </a:rPr>
              <a:t>Наличие рецензий на представленный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материал.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ru-RU" sz="1800" dirty="0">
                <a:latin typeface="Arial" pitchFamily="34" charset="0"/>
                <a:cs typeface="Arial" pitchFamily="34" charset="0"/>
              </a:rPr>
              <a:t>Оформление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работы.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marL="0" indent="0" fontAlgn="t">
              <a:buNone/>
            </a:pPr>
            <a:endParaRPr lang="ru-RU" sz="1400" dirty="0">
              <a:latin typeface="Arial" pitchFamily="34" charset="0"/>
              <a:cs typeface="Arial" pitchFamily="34" charset="0"/>
            </a:endParaRPr>
          </a:p>
          <a:p>
            <a:endParaRPr lang="ru-RU" sz="1400" dirty="0"/>
          </a:p>
        </p:txBody>
      </p:sp>
      <p:pic>
        <p:nvPicPr>
          <p:cNvPr id="3074" name="Picture 2" descr="C:\Users\tattybaeva\Desktop\qr-cod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869160"/>
            <a:ext cx="1202060" cy="1202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487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7950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2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Номинация 2. </a:t>
            </a:r>
            <a:r>
              <a:rPr lang="ru-RU" sz="2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Лучшая дополнительная </a:t>
            </a:r>
            <a:r>
              <a:rPr lang="ru-RU" sz="21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общеразвиваюшая</a:t>
            </a:r>
            <a:r>
              <a:rPr lang="ru-RU" sz="2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программа духовно-нравственного и гражданско-патриотического воспитания детей и </a:t>
            </a:r>
            <a:r>
              <a:rPr lang="ru-RU" sz="2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молодежи</a:t>
            </a:r>
          </a:p>
          <a:p>
            <a:pPr marL="0" indent="0" algn="ctr">
              <a:buNone/>
            </a:pPr>
            <a:r>
              <a:rPr lang="ru-RU" sz="2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Номинация 3. </a:t>
            </a:r>
            <a:r>
              <a:rPr lang="ru-RU" sz="2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Лучшая методическая разработка в предметных областях «Основы религиозных культур и светской этики» (ОРКСЭ), «Основы духовно-нравственной культуры народов России» (ОДНКНР), «Основы православной веры» (для образовательных </a:t>
            </a:r>
            <a:r>
              <a:rPr lang="ru-RU" sz="2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организаций </a:t>
            </a:r>
            <a:r>
              <a:rPr lang="ru-RU" sz="2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 религиозным </a:t>
            </a:r>
            <a:r>
              <a:rPr lang="ru-RU" sz="2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компонентом).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Критерии:</a:t>
            </a:r>
          </a:p>
          <a:p>
            <a:pPr fontAlgn="base"/>
            <a:r>
              <a:rPr lang="ru-RU" dirty="0">
                <a:latin typeface="Arial" pitchFamily="34" charset="0"/>
                <a:cs typeface="Arial" pitchFamily="34" charset="0"/>
              </a:rPr>
              <a:t>Соответствие представленного материала условиям конкурса и заявленной номинации</a:t>
            </a:r>
          </a:p>
          <a:p>
            <a:pPr fontAlgn="base"/>
            <a:r>
              <a:rPr lang="ru-RU" dirty="0">
                <a:latin typeface="Arial" pitchFamily="34" charset="0"/>
                <a:cs typeface="Arial" pitchFamily="34" charset="0"/>
              </a:rPr>
              <a:t>Актуальность работы</a:t>
            </a:r>
          </a:p>
          <a:p>
            <a:pPr fontAlgn="base"/>
            <a:r>
              <a:rPr lang="ru-RU" dirty="0">
                <a:latin typeface="Arial" pitchFamily="34" charset="0"/>
                <a:cs typeface="Arial" pitchFamily="34" charset="0"/>
              </a:rPr>
              <a:t>Соответствие содержания представленного материала условиям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конкурса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dirty="0">
                <a:latin typeface="Arial" pitchFamily="34" charset="0"/>
                <a:cs typeface="Arial" pitchFamily="34" charset="0"/>
              </a:rPr>
              <a:t>Качество условий образовательной деятельности</a:t>
            </a:r>
          </a:p>
          <a:p>
            <a:pPr fontAlgn="base"/>
            <a:r>
              <a:rPr lang="ru-RU" dirty="0">
                <a:latin typeface="Arial" pitchFamily="34" charset="0"/>
                <a:cs typeface="Arial" pitchFamily="34" charset="0"/>
              </a:rPr>
              <a:t>Качество процесса образовательной деятельности</a:t>
            </a:r>
          </a:p>
          <a:p>
            <a:pPr fontAlgn="base"/>
            <a:r>
              <a:rPr lang="ru-RU" dirty="0">
                <a:latin typeface="Arial" pitchFamily="34" charset="0"/>
                <a:cs typeface="Arial" pitchFamily="34" charset="0"/>
              </a:rPr>
              <a:t>Качество результата образовательной деятельности</a:t>
            </a:r>
          </a:p>
          <a:p>
            <a:pPr fontAlgn="base"/>
            <a:r>
              <a:rPr lang="ru-RU" dirty="0">
                <a:latin typeface="Arial" pitchFamily="34" charset="0"/>
                <a:cs typeface="Arial" pitchFamily="34" charset="0"/>
              </a:rPr>
              <a:t>Наличие рецензий на представленный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материал</a:t>
            </a:r>
            <a:r>
              <a:rPr lang="ru-RU" dirty="0">
                <a:latin typeface="Arial" pitchFamily="34" charset="0"/>
                <a:cs typeface="Arial" pitchFamily="34" charset="0"/>
              </a:rPr>
              <a:t> </a:t>
            </a:r>
          </a:p>
          <a:p>
            <a:pPr fontAlgn="base"/>
            <a:r>
              <a:rPr lang="ru-RU" dirty="0">
                <a:latin typeface="Arial" pitchFamily="34" charset="0"/>
                <a:cs typeface="Arial" pitchFamily="34" charset="0"/>
              </a:rPr>
              <a:t>Оформление работы</a:t>
            </a:r>
          </a:p>
          <a:p>
            <a:pPr marL="0" indent="0">
              <a:buNone/>
            </a:pP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tattybaeva\Desktop\qr-cod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653" y="4869160"/>
            <a:ext cx="1274068" cy="1274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222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267</TotalTime>
  <Words>1248</Words>
  <Application>Microsoft Office PowerPoint</Application>
  <PresentationFormat>Экран (4:3)</PresentationFormat>
  <Paragraphs>204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NewsPrint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Викторовна Таттыбаева</dc:creator>
  <cp:lastModifiedBy>Екатерина Викторовна Таттыбаева</cp:lastModifiedBy>
  <cp:revision>17</cp:revision>
  <cp:lastPrinted>2021-02-24T11:08:14Z</cp:lastPrinted>
  <dcterms:created xsi:type="dcterms:W3CDTF">2021-02-12T04:04:00Z</dcterms:created>
  <dcterms:modified xsi:type="dcterms:W3CDTF">2021-02-24T11:48:23Z</dcterms:modified>
</cp:coreProperties>
</file>