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7" r:id="rId4"/>
    <p:sldId id="276" r:id="rId5"/>
    <p:sldId id="278" r:id="rId6"/>
    <p:sldId id="269" r:id="rId7"/>
    <p:sldId id="267" r:id="rId8"/>
    <p:sldId id="268" r:id="rId9"/>
    <p:sldId id="280" r:id="rId10"/>
    <p:sldId id="262" r:id="rId11"/>
    <p:sldId id="271" r:id="rId12"/>
    <p:sldId id="27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147118" y="1514460"/>
            <a:ext cx="8915399" cy="4487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5400" dirty="0" smtClean="0">
                <a:latin typeface="Century Schoolbook" panose="02040604050505020304" pitchFamily="18" charset="0"/>
              </a:rPr>
              <a:t>У МЕНЯ </a:t>
            </a:r>
          </a:p>
          <a:p>
            <a:pPr algn="ctr">
              <a:lnSpc>
                <a:spcPct val="150000"/>
              </a:lnSpc>
            </a:pPr>
            <a:r>
              <a:rPr lang="ru-RU" sz="5400" dirty="0" smtClean="0">
                <a:latin typeface="Century Schoolbook" panose="02040604050505020304" pitchFamily="18" charset="0"/>
              </a:rPr>
              <a:t>ЭТО </a:t>
            </a:r>
          </a:p>
          <a:p>
            <a:pPr algn="ctr">
              <a:lnSpc>
                <a:spcPct val="150000"/>
              </a:lnSpc>
            </a:pPr>
            <a:r>
              <a:rPr lang="ru-RU" sz="5400" dirty="0" smtClean="0">
                <a:latin typeface="Century Schoolbook" panose="02040604050505020304" pitchFamily="18" charset="0"/>
              </a:rPr>
              <a:t>ХОРОШО ПОЛУЧАЕТСЯ</a:t>
            </a:r>
            <a:endParaRPr lang="ru-RU" sz="5400" dirty="0">
              <a:latin typeface="Century Schoolbook" panose="020406040505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798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745" y="465667"/>
            <a:ext cx="8911687" cy="10498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деятельности педагога и освоения программы учениками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6745" y="1676399"/>
            <a:ext cx="8915400" cy="4969933"/>
          </a:xfrm>
        </p:spPr>
        <p:txBody>
          <a:bodyPr>
            <a:normAutofit fontScale="92500" lnSpcReduction="10000"/>
          </a:bodyPr>
          <a:lstStyle/>
          <a:p>
            <a:pPr marL="541338" indent="-541338" algn="just"/>
            <a:r>
              <a:rPr lang="ru-RU" sz="2400" dirty="0"/>
              <a:t>В течении </a:t>
            </a:r>
            <a:r>
              <a:rPr lang="ru-RU" sz="2400" dirty="0" smtClean="0"/>
              <a:t>2017-2018 учебного </a:t>
            </a:r>
            <a:r>
              <a:rPr lang="ru-RU" sz="2400" dirty="0"/>
              <a:t>года проведено </a:t>
            </a:r>
            <a:r>
              <a:rPr lang="ru-RU" sz="2400" dirty="0" smtClean="0"/>
              <a:t>56 </a:t>
            </a:r>
            <a:r>
              <a:rPr lang="ru-RU" sz="2400" dirty="0"/>
              <a:t>мастер – классов  по каллиграфии в школах города и в рамках городских массовых мероприятий, благодаря которым около 1000 детей и подростков города познакомились с культурой письма и узнали о истории письменности. </a:t>
            </a:r>
          </a:p>
          <a:p>
            <a:pPr marL="541338" indent="-541338" algn="just"/>
            <a:r>
              <a:rPr lang="ru-RU" sz="2400" dirty="0" smtClean="0"/>
              <a:t>За 2017 – 2018 учебный год программу кружка освоило около 50 детей и 10 родителей.</a:t>
            </a:r>
          </a:p>
          <a:p>
            <a:pPr marL="541338" indent="-541338" algn="just"/>
            <a:r>
              <a:rPr lang="ru-RU" sz="2400" dirty="0" smtClean="0"/>
              <a:t>В рамках просветительской деятельности созданы сайт, группы в социальных сетях и налажено живое общение с учениками. </a:t>
            </a:r>
          </a:p>
          <a:p>
            <a:pPr marL="541338" indent="-541338" algn="just"/>
            <a:r>
              <a:rPr lang="ru-RU" sz="2400" dirty="0" smtClean="0"/>
              <a:t>Участие в городском конкурсе-выставке «Новогодний сувенир».</a:t>
            </a:r>
          </a:p>
          <a:p>
            <a:pPr marL="541338" indent="-541338" algn="just"/>
            <a:r>
              <a:rPr lang="ru-RU" sz="2400" dirty="0"/>
              <a:t>Организован ежегодный фестиваль «Гусиное перо</a:t>
            </a:r>
            <a:r>
              <a:rPr lang="ru-RU" sz="2400" dirty="0" smtClean="0"/>
              <a:t>», в котором дети со всего города принимают участие.</a:t>
            </a:r>
            <a:endParaRPr lang="ru-RU" sz="2400" dirty="0"/>
          </a:p>
          <a:p>
            <a:pPr marL="541338" indent="-541338"/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715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33" y="1215929"/>
            <a:ext cx="7763932" cy="564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89665" y="581776"/>
            <a:ext cx="9159345" cy="72324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Примеры работ учеников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1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16" y="1388533"/>
            <a:ext cx="4613444" cy="4497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9" y="1388532"/>
            <a:ext cx="4520595" cy="44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08514" y="1185333"/>
            <a:ext cx="4928327" cy="4894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977" y="1185333"/>
            <a:ext cx="4932052" cy="4907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991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818" y="1092201"/>
            <a:ext cx="8161867" cy="302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10304" y="4279960"/>
            <a:ext cx="9190897" cy="598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Искусство, которое меняет представление о письме.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436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912" y="624110"/>
            <a:ext cx="8911687" cy="5781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проблеме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801" y="1202267"/>
            <a:ext cx="10219266" cy="52069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Чистописание – один из фундаментов образования человека. Оно влияет на развитие речевого центра человека, являющегося основным инструментом, участвующим в познании окружающего мира. На уроках чистописания дети учатся аккуратности, развивают глазомер, усидчивость и, самое главное, мелкую моторику (это дает импульс к интеллектуальному развитию). Сегодня чистописание как дисциплина практически отсутствует. Времени, отведённого на этот предмет не достаточно, что привело к печальным результатам: неумение работать с пишущим инструментом, не отработанный навык письма и, как следствие, не разборчивый почерк, приводящий к затруднению интеллектуального и психологического развития ребёнка и, как следствие, к снижению качества его образования и здоровья.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современной России состояние данной области образования вызывает </a:t>
            </a:r>
            <a:r>
              <a:rPr lang="ru-RU" dirty="0" smtClean="0"/>
              <a:t>тревогу:</a:t>
            </a:r>
            <a:endParaRPr lang="ru-RU" dirty="0"/>
          </a:p>
          <a:p>
            <a:pPr algn="just"/>
            <a:r>
              <a:rPr lang="ru-RU" dirty="0"/>
              <a:t>- отказ в 1969 году от письма пером и тушью в начальной школе и переход на «скоропись»;</a:t>
            </a:r>
          </a:p>
          <a:p>
            <a:pPr algn="just"/>
            <a:r>
              <a:rPr lang="ru-RU" dirty="0"/>
              <a:t>- отказ от школьных парт (парта Эрисмана) разработанных с учетом анатомических особенностей ребенка, имеющих наклонную поверхность столешницы, сохраняя при этом зрение и не позволяющих нарушать осанку, препятствую развитию сколиоза;</a:t>
            </a:r>
          </a:p>
          <a:p>
            <a:pPr algn="just"/>
            <a:r>
              <a:rPr lang="ru-RU" dirty="0"/>
              <a:t>- постепенное сокращение учебных часов, отведенных на чистописание до 1 часа в неделю, что не позволяет учителю научить ребенка просто держать ручку, не говоря уже о каком-нибудь «сносном» написании букв. </a:t>
            </a:r>
          </a:p>
          <a:p>
            <a:pPr marL="0" indent="0" algn="just">
              <a:buNone/>
            </a:pPr>
            <a:r>
              <a:rPr lang="ru-RU" dirty="0"/>
              <a:t>Результаты образовательного процесса, в части здоровья учеников, за последние 20 лет просто ужасают. Основные заболевания российских школьников по данным ВОЗ в России – это плохое зрение (около трети детей к окончанию школы) и заболевания опорно-двигательного аппарата (остальная часть школьников).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06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8" y="395510"/>
            <a:ext cx="8911687" cy="1280890"/>
          </a:xfrm>
        </p:spPr>
        <p:txBody>
          <a:bodyPr/>
          <a:lstStyle/>
          <a:p>
            <a:r>
              <a:rPr lang="ru-RU" dirty="0" smtClean="0"/>
              <a:t>О пользе </a:t>
            </a:r>
            <a:br>
              <a:rPr lang="ru-RU" dirty="0" smtClean="0"/>
            </a:br>
            <a:r>
              <a:rPr lang="ru-RU" dirty="0" smtClean="0"/>
              <a:t>каллиграфии как чистописания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8" y="2074332"/>
            <a:ext cx="9630033" cy="46770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u="sng" dirty="0" smtClean="0"/>
              <a:t>16 </a:t>
            </a:r>
            <a:r>
              <a:rPr lang="ru-RU" sz="2800" u="sng" dirty="0"/>
              <a:t>ПРИЧИН ДЛЯ </a:t>
            </a:r>
            <a:r>
              <a:rPr lang="ru-RU" sz="2800" u="sng" dirty="0" smtClean="0"/>
              <a:t>ЗАНЯТИЯ КАЛЛИГРАФИЕЙ: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КОНЦЕНТРАЦИЯ , СПОКОЙСТВИЕ, РЕЛАКСАЦИЯ, МЕДИТАЦИЯ, ЭКСПРЕССИЯ, ЭСТЕТИКА, ТВОРЧЕСТВО, РУКОТВОРНОСТЬ, РАДОСТЬ, ХОББИ, ПОЧЕРК, РАЗВИТИЕ, ИСТОРИЯ, ФИЛОСОФИЯ, РЕМЕСЛО, ЛЮБОПЫТСТВО.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294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525" y="615644"/>
            <a:ext cx="8911687" cy="671290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1" y="1430867"/>
            <a:ext cx="9447211" cy="50122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Пробудить </a:t>
            </a:r>
            <a:r>
              <a:rPr lang="ru-RU" dirty="0"/>
              <a:t>интерес к письму у людей, сделать красивое письмо «модным</a:t>
            </a:r>
            <a:r>
              <a:rPr lang="ru-RU" dirty="0" smtClean="0"/>
              <a:t>»;</a:t>
            </a:r>
            <a:endParaRPr lang="ru-RU" dirty="0"/>
          </a:p>
          <a:p>
            <a:pPr algn="just"/>
            <a:r>
              <a:rPr lang="ru-RU" dirty="0" smtClean="0"/>
              <a:t>Познакомить </a:t>
            </a:r>
            <a:r>
              <a:rPr lang="ru-RU" dirty="0"/>
              <a:t>максимальное количество детей и взрослых с основами чистописания и каллиграфии (особенно детей требующих социальной защиты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Обеспечить </a:t>
            </a:r>
            <a:r>
              <a:rPr lang="ru-RU" dirty="0"/>
              <a:t>возможность обучения желающим изучать это </a:t>
            </a:r>
            <a:r>
              <a:rPr lang="ru-RU" dirty="0" smtClean="0"/>
              <a:t>ремесло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Подготовить </a:t>
            </a:r>
            <a:r>
              <a:rPr lang="ru-RU" dirty="0"/>
              <a:t>будущих учителей и повысить в этой области квалификацию действующим </a:t>
            </a:r>
            <a:r>
              <a:rPr lang="ru-RU" dirty="0" smtClean="0"/>
              <a:t>педагогам;</a:t>
            </a:r>
          </a:p>
          <a:p>
            <a:pPr algn="just"/>
            <a:r>
              <a:rPr lang="ru-RU" dirty="0" smtClean="0"/>
              <a:t>Профилактические процедуры, проводимые </a:t>
            </a:r>
            <a:r>
              <a:rPr lang="ru-RU" dirty="0"/>
              <a:t>с раннего детства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Возвращение </a:t>
            </a:r>
            <a:r>
              <a:rPr lang="ru-RU" dirty="0"/>
              <a:t>в школы и дома соответствующей мебели для письма, и увеличение количества учебных часов на чистописание, словом – выведение «культуры письма» на новый качественный уровень.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Сейчас интерес </a:t>
            </a:r>
            <a:r>
              <a:rPr lang="ru-RU" dirty="0"/>
              <a:t>к каллиграфии в </a:t>
            </a:r>
            <a:r>
              <a:rPr lang="ru-RU" dirty="0" smtClean="0"/>
              <a:t>России и мире в целом только растёт. А на фоне </a:t>
            </a:r>
            <a:r>
              <a:rPr lang="ru-RU" dirty="0"/>
              <a:t>усиливающихся патриотических настроений последних </a:t>
            </a:r>
            <a:r>
              <a:rPr lang="ru-RU" dirty="0" smtClean="0"/>
              <a:t>лет интерес </a:t>
            </a:r>
            <a:r>
              <a:rPr lang="ru-RU" dirty="0"/>
              <a:t>не только жителей России, но и весь мир медленно разворачивается, фокусируя внимание на русской культуре.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875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865" y="624111"/>
            <a:ext cx="9862079" cy="730556"/>
          </a:xfrm>
        </p:spPr>
        <p:txBody>
          <a:bodyPr>
            <a:noAutofit/>
          </a:bodyPr>
          <a:lstStyle/>
          <a:p>
            <a:r>
              <a:rPr lang="ru-RU" dirty="0" smtClean="0"/>
              <a:t>О программе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867" y="1646767"/>
            <a:ext cx="10116077" cy="2192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Дополнительная общеобразовательная программа -</a:t>
            </a:r>
          </a:p>
          <a:p>
            <a:pPr marL="0" indent="0" algn="ctr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Чистописание – русская каллиграфия»</a:t>
            </a:r>
            <a:endParaRPr lang="ru-RU" sz="2400" dirty="0"/>
          </a:p>
          <a:p>
            <a:pPr marL="541338" indent="-541338"/>
            <a:r>
              <a:rPr lang="ru-RU" sz="2400" dirty="0" smtClean="0"/>
              <a:t>Срок реализации программы </a:t>
            </a:r>
            <a:r>
              <a:rPr lang="ru-RU" sz="2400" dirty="0"/>
              <a:t>– 1 </a:t>
            </a:r>
            <a:r>
              <a:rPr lang="ru-RU" sz="2400" dirty="0" smtClean="0"/>
              <a:t>учебный год (9 месяцев)</a:t>
            </a:r>
            <a:endParaRPr lang="ru-RU" sz="2400" dirty="0"/>
          </a:p>
          <a:p>
            <a:pPr marL="541338" indent="-541338"/>
            <a:r>
              <a:rPr lang="ru-RU" sz="2400" dirty="0"/>
              <a:t>Возраст обучающихся </a:t>
            </a:r>
            <a:r>
              <a:rPr lang="ru-RU" sz="2400" dirty="0" smtClean="0"/>
              <a:t>– 6+</a:t>
            </a:r>
          </a:p>
          <a:p>
            <a:pPr marL="541338" indent="-541338" algn="ctr">
              <a:buNone/>
            </a:pPr>
            <a:endParaRPr lang="ru-RU" sz="2400" dirty="0"/>
          </a:p>
          <a:p>
            <a:pPr marL="541338" indent="-541338" algn="ctr"/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11867" y="4207933"/>
            <a:ext cx="10014478" cy="211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/>
              <a:t>Возможности программы:</a:t>
            </a:r>
          </a:p>
          <a:p>
            <a:pPr marL="541338" indent="-541338"/>
            <a:r>
              <a:rPr lang="ru-RU" sz="2400" dirty="0" smtClean="0"/>
              <a:t>Возраст обучающихся – 6+</a:t>
            </a:r>
          </a:p>
          <a:p>
            <a:pPr marL="541338" indent="-541338"/>
            <a:r>
              <a:rPr lang="ru-RU" sz="2400" dirty="0" smtClean="0"/>
              <a:t>Простота интеграция в ИОМ (</a:t>
            </a:r>
            <a:r>
              <a:rPr lang="ru-RU" sz="1600" dirty="0" smtClean="0"/>
              <a:t>индивидуальный образовательный маршрут</a:t>
            </a:r>
            <a:r>
              <a:rPr lang="ru-RU" sz="2400" dirty="0" smtClean="0"/>
              <a:t>)</a:t>
            </a:r>
          </a:p>
          <a:p>
            <a:pPr marL="541338" indent="-541338"/>
            <a:r>
              <a:rPr lang="ru-RU" sz="2400" dirty="0" err="1" smtClean="0"/>
              <a:t>Инклюзивность</a:t>
            </a:r>
            <a:endParaRPr lang="ru-RU" sz="2400" dirty="0" smtClean="0"/>
          </a:p>
          <a:p>
            <a:pPr marL="541338" indent="-541338"/>
            <a:endParaRPr lang="ru-RU" sz="2400" dirty="0" smtClean="0"/>
          </a:p>
          <a:p>
            <a:pPr marL="541338" indent="-541338" algn="ctr">
              <a:buFont typeface="Wingdings 3" charset="2"/>
              <a:buNone/>
            </a:pPr>
            <a:endParaRPr lang="ru-RU" sz="2400" dirty="0" smtClean="0"/>
          </a:p>
          <a:p>
            <a:pPr marL="541338" indent="-541338" algn="ctr"/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339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601" y="607177"/>
            <a:ext cx="8911687" cy="815223"/>
          </a:xfrm>
        </p:spPr>
        <p:txBody>
          <a:bodyPr/>
          <a:lstStyle/>
          <a:p>
            <a:r>
              <a:rPr lang="ru-RU" dirty="0" smtClean="0"/>
              <a:t>Цели и 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601" y="1718732"/>
            <a:ext cx="9694333" cy="4428067"/>
          </a:xfrm>
        </p:spPr>
        <p:txBody>
          <a:bodyPr>
            <a:normAutofit fontScale="92500" lnSpcReduction="20000"/>
          </a:bodyPr>
          <a:lstStyle/>
          <a:p>
            <a:pPr marL="541338" lvl="1" indent="-528638" defTabSz="449263"/>
            <a:r>
              <a:rPr lang="ru-RU" sz="2800" dirty="0" smtClean="0"/>
              <a:t>Цель: </a:t>
            </a:r>
          </a:p>
          <a:p>
            <a:pPr marL="541338" lvl="1" indent="0" defTabSz="449263">
              <a:buNone/>
            </a:pPr>
            <a:r>
              <a:rPr lang="ru-RU" sz="2400" dirty="0" smtClean="0"/>
              <a:t>1. Развить творческие, интеллектуальные и волевые качества человека;</a:t>
            </a:r>
          </a:p>
          <a:p>
            <a:pPr marL="541338" lvl="1" indent="0" defTabSz="449263">
              <a:buNone/>
            </a:pPr>
            <a:r>
              <a:rPr lang="ru-RU" sz="2400" dirty="0" smtClean="0"/>
              <a:t>2. Сформировать </a:t>
            </a:r>
            <a:r>
              <a:rPr lang="ru-RU" sz="2400" dirty="0"/>
              <a:t>устойчивый навык красивого </a:t>
            </a:r>
            <a:r>
              <a:rPr lang="ru-RU" sz="2400" dirty="0" smtClean="0"/>
              <a:t>письма.</a:t>
            </a:r>
            <a:endParaRPr lang="ru-RU" sz="2400" dirty="0"/>
          </a:p>
          <a:p>
            <a:pPr marL="541338" indent="-528638"/>
            <a:r>
              <a:rPr lang="ru-RU" sz="2800" dirty="0" smtClean="0"/>
              <a:t>Задачи:</a:t>
            </a:r>
          </a:p>
          <a:p>
            <a:pPr marL="541338" lvl="0" indent="-528638">
              <a:buFont typeface="Wingdings" panose="05000000000000000000" pitchFamily="2" charset="2"/>
              <a:buChar char="ü"/>
            </a:pPr>
            <a:r>
              <a:rPr lang="ru-RU" sz="2400" dirty="0" smtClean="0"/>
              <a:t>познакомить </a:t>
            </a:r>
            <a:r>
              <a:rPr lang="ru-RU" sz="2400" dirty="0"/>
              <a:t>обучающихся с историей развития культуры письменности в </a:t>
            </a:r>
            <a:r>
              <a:rPr lang="ru-RU" sz="2400" dirty="0" smtClean="0"/>
              <a:t>России;</a:t>
            </a:r>
          </a:p>
          <a:p>
            <a:pPr marL="541338" lvl="0" indent="-528638">
              <a:buFont typeface="Wingdings" panose="05000000000000000000" pitchFamily="2" charset="2"/>
              <a:buChar char="ü"/>
            </a:pPr>
            <a:r>
              <a:rPr lang="ru-RU" sz="2400" dirty="0" smtClean="0"/>
              <a:t>показать </a:t>
            </a:r>
            <a:r>
              <a:rPr lang="ru-RU" sz="2400" dirty="0"/>
              <a:t>важность навыков чистописания как основы процесса образования и формирования духовных и личностных качеств человека</a:t>
            </a:r>
            <a:r>
              <a:rPr lang="ru-RU" sz="2400" dirty="0" smtClean="0"/>
              <a:t>;</a:t>
            </a:r>
          </a:p>
          <a:p>
            <a:pPr marL="541338" indent="-528638">
              <a:buFont typeface="Wingdings" panose="05000000000000000000" pitchFamily="2" charset="2"/>
              <a:buChar char="ü"/>
            </a:pPr>
            <a:r>
              <a:rPr lang="ru-RU" sz="2400" dirty="0"/>
              <a:t>изучить правила работы при письме способствующие нормальному физическому развитию организма</a:t>
            </a:r>
            <a:r>
              <a:rPr lang="ru-RU" sz="2400" dirty="0" smtClean="0"/>
              <a:t>.</a:t>
            </a:r>
            <a:endParaRPr lang="ru-RU" sz="2400" dirty="0"/>
          </a:p>
          <a:p>
            <a:pPr marL="541338" indent="-528638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48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246" y="556378"/>
            <a:ext cx="8911687" cy="874490"/>
          </a:xfrm>
        </p:spPr>
        <p:txBody>
          <a:bodyPr/>
          <a:lstStyle/>
          <a:p>
            <a:r>
              <a:rPr lang="ru-RU" dirty="0" smtClean="0"/>
              <a:t>Краткое описание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6533" y="1430868"/>
            <a:ext cx="9457266" cy="1938866"/>
          </a:xfrm>
        </p:spPr>
        <p:txBody>
          <a:bodyPr>
            <a:normAutofit fontScale="77500" lnSpcReduction="20000"/>
          </a:bodyPr>
          <a:lstStyle/>
          <a:p>
            <a:pPr marL="541338" lvl="0" indent="-541338">
              <a:buNone/>
            </a:pPr>
            <a:r>
              <a:rPr lang="ru-RU" sz="2800" dirty="0"/>
              <a:t>В  процессе обучения дети </a:t>
            </a:r>
            <a:r>
              <a:rPr lang="ru-RU" sz="2800" b="1" dirty="0"/>
              <a:t>получают</a:t>
            </a:r>
            <a:r>
              <a:rPr lang="ru-RU" sz="2800" dirty="0"/>
              <a:t> такие </a:t>
            </a:r>
            <a:r>
              <a:rPr lang="ru-RU" sz="2800" b="1" dirty="0"/>
              <a:t>знания</a:t>
            </a:r>
            <a:r>
              <a:rPr lang="ru-RU" sz="2800" dirty="0"/>
              <a:t> как:</a:t>
            </a:r>
          </a:p>
          <a:p>
            <a:pPr marL="541338" lvl="0" indent="-541338"/>
            <a:r>
              <a:rPr lang="ru-RU" sz="2400" dirty="0"/>
              <a:t>посадка за столом, работа с пишущим инструментом, внешние условия работы;</a:t>
            </a:r>
          </a:p>
          <a:p>
            <a:pPr marL="541338" lvl="0" indent="-541338"/>
            <a:r>
              <a:rPr lang="ru-RU" sz="2400" dirty="0"/>
              <a:t>основы композиции, расположение текста на листе, общие правила гармонизации текста;</a:t>
            </a:r>
          </a:p>
          <a:p>
            <a:pPr marL="541338" lvl="0" indent="-541338"/>
            <a:r>
              <a:rPr lang="ru-RU" sz="2400" dirty="0"/>
              <a:t>теоритические знания в части техники письма.</a:t>
            </a:r>
          </a:p>
          <a:p>
            <a:pPr marL="541338" indent="-541338"/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96533" y="3556002"/>
            <a:ext cx="8915400" cy="1015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buFont typeface="Wingdings 3" charset="2"/>
              <a:buNone/>
            </a:pPr>
            <a:r>
              <a:rPr lang="ru-RU" sz="2400" dirty="0" smtClean="0"/>
              <a:t>В  процессе обучения дети </a:t>
            </a:r>
            <a:r>
              <a:rPr lang="ru-RU" sz="2400" b="1" dirty="0" smtClean="0"/>
              <a:t>развивают</a:t>
            </a:r>
            <a:r>
              <a:rPr lang="ru-RU" sz="2400" dirty="0" smtClean="0"/>
              <a:t> такие </a:t>
            </a:r>
            <a:r>
              <a:rPr lang="ru-RU" sz="2400" b="1" dirty="0" smtClean="0"/>
              <a:t>навыки</a:t>
            </a:r>
            <a:r>
              <a:rPr lang="ru-RU" sz="2400" dirty="0" smtClean="0"/>
              <a:t> как:</a:t>
            </a:r>
          </a:p>
          <a:p>
            <a:pPr marL="541338" indent="-541338"/>
            <a:r>
              <a:rPr lang="ru-RU" sz="2100" dirty="0" smtClean="0"/>
              <a:t>Внимание, воля, терпение.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96533" y="4749802"/>
            <a:ext cx="8915400" cy="15409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Используются</a:t>
            </a:r>
            <a:r>
              <a:rPr lang="ru-RU" sz="2200" dirty="0"/>
              <a:t> методы, принципы и правила:</a:t>
            </a:r>
          </a:p>
          <a:p>
            <a:pPr marL="541338" indent="-541338"/>
            <a:r>
              <a:rPr lang="ru-RU" sz="1900" dirty="0" smtClean="0"/>
              <a:t>Демонстрация, объяснения, копирование, счёт, анализ формы.</a:t>
            </a:r>
          </a:p>
          <a:p>
            <a:pPr marL="541338" indent="-541338" defTabSz="541338"/>
            <a:r>
              <a:rPr lang="ru-RU" sz="1900" dirty="0" smtClean="0"/>
              <a:t>Пишем </a:t>
            </a:r>
            <a:r>
              <a:rPr lang="ru-RU" sz="1900" dirty="0"/>
              <a:t>медленно. </a:t>
            </a:r>
            <a:r>
              <a:rPr lang="ru-RU" sz="1900" dirty="0" smtClean="0"/>
              <a:t>Сидим </a:t>
            </a:r>
            <a:r>
              <a:rPr lang="ru-RU" sz="1900" dirty="0"/>
              <a:t>правильно</a:t>
            </a:r>
            <a:r>
              <a:rPr lang="ru-RU" sz="1900" dirty="0" smtClean="0"/>
              <a:t>. Держим </a:t>
            </a:r>
            <a:r>
              <a:rPr lang="ru-RU" sz="1900" dirty="0"/>
              <a:t>инструмент правильно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08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534" y="1430867"/>
            <a:ext cx="7670800" cy="539502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3325" y="624110"/>
            <a:ext cx="6601875" cy="806757"/>
          </a:xfrm>
        </p:spPr>
        <p:txBody>
          <a:bodyPr/>
          <a:lstStyle/>
          <a:p>
            <a:r>
              <a:rPr lang="ru-RU" dirty="0" smtClean="0"/>
              <a:t>Пример рабочей тетради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364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2138</TotalTime>
  <Words>724</Words>
  <Application>Microsoft Office PowerPoint</Application>
  <PresentationFormat>Произвольный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Презентация PowerPoint</vt:lpstr>
      <vt:lpstr>Презентация PowerPoint</vt:lpstr>
      <vt:lpstr>О проблеме </vt:lpstr>
      <vt:lpstr>О пользе  каллиграфии как чистописания</vt:lpstr>
      <vt:lpstr>Что делать?</vt:lpstr>
      <vt:lpstr>О программе</vt:lpstr>
      <vt:lpstr>Цели и задачи программы</vt:lpstr>
      <vt:lpstr>Краткое описание программы</vt:lpstr>
      <vt:lpstr>Пример рабочей тетради</vt:lpstr>
      <vt:lpstr>Результаты деятельности педагога и освоения программы учениками</vt:lpstr>
      <vt:lpstr>Примеры работ учеников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Татьяна Александровна Лейнганг</cp:lastModifiedBy>
  <cp:revision>97</cp:revision>
  <dcterms:created xsi:type="dcterms:W3CDTF">2017-10-13T06:07:16Z</dcterms:created>
  <dcterms:modified xsi:type="dcterms:W3CDTF">2018-11-08T09:38:21Z</dcterms:modified>
</cp:coreProperties>
</file>