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66" r:id="rId5"/>
    <p:sldId id="268" r:id="rId6"/>
    <p:sldId id="269" r:id="rId7"/>
    <p:sldId id="271" r:id="rId8"/>
    <p:sldId id="272" r:id="rId9"/>
    <p:sldId id="270" r:id="rId10"/>
    <p:sldId id="262" r:id="rId11"/>
    <p:sldId id="273" r:id="rId12"/>
    <p:sldId id="274" r:id="rId13"/>
    <p:sldId id="277" r:id="rId14"/>
    <p:sldId id="276" r:id="rId15"/>
    <p:sldId id="275" r:id="rId16"/>
    <p:sldId id="26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D3FD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10" autoAdjust="0"/>
    <p:restoredTop sz="94614" autoAdjust="0"/>
  </p:normalViewPr>
  <p:slideViewPr>
    <p:cSldViewPr>
      <p:cViewPr varScale="1">
        <p:scale>
          <a:sx n="111" d="100"/>
          <a:sy n="111" d="100"/>
        </p:scale>
        <p:origin x="-18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 fontAlgn="base">
              <a:spcBef>
                <a:spcPct val="0"/>
              </a:spcBef>
              <a:spcAft>
                <a:spcPct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1107FA-1A24-4580-B526-F78798436A98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5D77FE-18E2-4528-B5FF-53805D131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17CAB3-C179-4E93-B9F5-462CAFC3B968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514D7A-0703-4395-9B54-F8FA37DEC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8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06D6F1-632D-4EF4-830F-86F6747744BF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B8F16B-ACE9-4155-A670-3D93B2655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30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ECF24-F3E3-40CA-8DCE-63CADDAAFD88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4E4379-63DD-4A98-9594-09345A33C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9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A1CFE1-0AC9-4671-B102-E4B8164C9868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565B4A-7F5E-4212-89DA-3029EB6E3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31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906E42-690B-42C0-A615-6E07CB22899A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99EBC7-04E6-4ECC-80E7-ADEB6488F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0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61F7E4-5FFE-4332-B33F-5083F3E8A491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F53069-93F0-4C3E-A1EF-76532058A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97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B809BC-29B8-427D-A244-18B7FECCBDBC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10D54A-0A32-42A8-838D-E2A64E23D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0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AD8E8E-E285-4856-8123-931DBE94334D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D9EB72-E4AD-4188-A5A9-E886442F8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0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5BCC5A-C37C-40F3-83B8-8B9379070603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A0C26B-187D-4017-96D0-7515D7410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9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954699-4A6D-414D-90B5-D9E84F232710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592F0A-2849-4FFB-AF37-3EF2DA228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93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D85"/>
            </a:gs>
            <a:gs pos="60001">
              <a:srgbClr val="0040B3"/>
            </a:gs>
            <a:gs pos="100000">
              <a:srgbClr val="3067D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prstClr val="white"/>
                </a:solidFill>
                <a:latin typeface="Century Gothic"/>
                <a:cs typeface="+mn-cs"/>
              </a:defRPr>
            </a:lvl1pPr>
          </a:lstStyle>
          <a:p>
            <a:pPr>
              <a:defRPr/>
            </a:pPr>
            <a:fld id="{E4186FCE-7C2C-4CC9-A59D-23FB1413750C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white"/>
                </a:solidFill>
                <a:latin typeface="Century Gothic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/>
                </a:solidFill>
                <a:latin typeface="Century Gothic"/>
                <a:cs typeface="+mn-cs"/>
              </a:defRPr>
            </a:lvl1pPr>
          </a:lstStyle>
          <a:p>
            <a:pPr>
              <a:defRPr/>
            </a:pPr>
            <a:fld id="{4CA8133E-ED48-4BF8-8239-989DD74B2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749CD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97ACD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2651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imes New Roman" pitchFamily="18" charset="0"/>
              </a:rPr>
              <a:t>Региональный этап Всероссийского конкурса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imes New Roman" pitchFamily="18" charset="0"/>
              </a:rPr>
              <a:t>«Педагогический дебют – 2019»</a:t>
            </a:r>
          </a:p>
        </p:txBody>
      </p:sp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2209800" y="1066800"/>
            <a:ext cx="4724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Презентация из опыта работы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"У меня это хорошо получается"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3886200" y="4876800"/>
            <a:ext cx="5257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imes New Roman" pitchFamily="18" charset="0"/>
              </a:rPr>
              <a:t>Участник конкурса: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itchFamily="18" charset="0"/>
              </a:rPr>
              <a:t>Углова Алёна Николаевна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imes New Roman" pitchFamily="18" charset="0"/>
              </a:rPr>
              <a:t>педагог-организатор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imes New Roman" pitchFamily="18" charset="0"/>
              </a:rPr>
              <a:t>МБУ ДО Центра «Эдельвейс»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imes New Roman" pitchFamily="18" charset="0"/>
              </a:rPr>
              <a:t>г. Пошехонье</a:t>
            </a:r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228600" y="2209800"/>
            <a:ext cx="8686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Коллективное творческое дело (КТД) как одно из направлений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 формирования лидерских качеств в рамках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Российского Движения Школьников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5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7696200" cy="681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Алгоритм организации КТД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282575" y="1087438"/>
            <a:ext cx="86106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1 шаг – предварительная работа коллектива.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5" descr="F:\Files\Акция\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513" y="1952625"/>
            <a:ext cx="7177087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5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7696200" cy="681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Алгоритм организации КТД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282575" y="8382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 </a:t>
            </a: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2 шаг – коллективное планирование. </a:t>
            </a:r>
          </a:p>
        </p:txBody>
      </p:sp>
      <p:pic>
        <p:nvPicPr>
          <p:cNvPr id="23556" name="Picture 2" descr="F:\Files\Акция\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788" y="1800225"/>
            <a:ext cx="7242175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7696200" cy="681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Алгоритм организации КТД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287338" y="838200"/>
            <a:ext cx="8610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 </a:t>
            </a: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3 шаг – коллективная подготовка КТД.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F:\Files\Моя работа\IMG_77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137275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5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7696200" cy="681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Алгоритм организации КТД</a:t>
            </a: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273050" y="762000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 </a:t>
            </a: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4 шаг – проведение КТД.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2" descr="F:\Files\Акция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1905000"/>
            <a:ext cx="6022975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5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7696200" cy="681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Алгоритм организации КТД</a:t>
            </a:r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282575" y="1087438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 </a:t>
            </a: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5 шаг – коллективное проведение итогов КТД.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2" descr="F:\Files\Моя работа\IMG_77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093913"/>
            <a:ext cx="68770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5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7696200" cy="681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Алгоритм организации КТД</a:t>
            </a:r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282575" y="9144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6 шаг – стадия ближайшего последействия КТД. </a:t>
            </a:r>
          </a:p>
        </p:txBody>
      </p:sp>
      <p:pic>
        <p:nvPicPr>
          <p:cNvPr id="27652" name="Picture 2" descr="C:\Users\Методист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2964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304800" y="2590800"/>
            <a:ext cx="85344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219200"/>
            <a:ext cx="9112250" cy="42465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Федеральный закон «Об образовании в Российской Федерации» </a:t>
            </a:r>
          </a:p>
          <a:p>
            <a:pPr>
              <a:defRPr/>
            </a:pPr>
            <a:r>
              <a:rPr lang="ru-RU" dirty="0"/>
              <a:t>от 29 декабря 2012 г.</a:t>
            </a:r>
          </a:p>
          <a:p>
            <a:pPr>
              <a:defRPr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Федеральные государственные образовательные стандарты </a:t>
            </a:r>
          </a:p>
          <a:p>
            <a:pPr>
              <a:defRPr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Государственная программа Российской Федерации </a:t>
            </a:r>
          </a:p>
          <a:p>
            <a:pPr>
              <a:defRPr/>
            </a:pPr>
            <a:r>
              <a:rPr lang="ru-RU" dirty="0"/>
              <a:t>«Развитие образования» на 2013-2020 годы.</a:t>
            </a:r>
          </a:p>
          <a:p>
            <a:pPr>
              <a:defRPr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Указ Президента РФ от 07.05.2018 г. №204 «О национальных целях и </a:t>
            </a:r>
          </a:p>
          <a:p>
            <a:pPr>
              <a:defRPr/>
            </a:pPr>
            <a:r>
              <a:rPr lang="ru-RU" dirty="0"/>
              <a:t>стратегических задачах развития Российской Федерации на период до 2024 года».</a:t>
            </a:r>
          </a:p>
          <a:p>
            <a:pPr>
              <a:defRPr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Приоритетный национальный проект «Образование» Министерство </a:t>
            </a:r>
          </a:p>
          <a:p>
            <a:pPr>
              <a:defRPr/>
            </a:pPr>
            <a:r>
              <a:rPr lang="ru-RU" dirty="0"/>
              <a:t>образования и науки РФ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2092325" y="341313"/>
            <a:ext cx="4724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Нормативные документы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5"/>
          <p:cNvSpPr>
            <a:spLocks noChangeArrowheads="1" noChangeShapeType="1" noTextEdit="1"/>
          </p:cNvSpPr>
          <p:nvPr/>
        </p:nvSpPr>
        <p:spPr bwMode="auto">
          <a:xfrm>
            <a:off x="258763" y="1219200"/>
            <a:ext cx="2743200" cy="75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КТД - </a:t>
            </a: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3079750" y="1255713"/>
            <a:ext cx="55800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>
                <a:latin typeface="Arial" charset="0"/>
              </a:rPr>
              <a:t>социальная деятельность детской группы, направленная на создание нового продукта (творческого продукта)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                         (И. П. Иванов)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95263" y="392113"/>
            <a:ext cx="9144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ACD0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Российское движение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школьников имеет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 направления деятельности: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9118" y="2484582"/>
            <a:ext cx="76962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 Gothic"/>
                <a:cs typeface="+mn-cs"/>
              </a:rPr>
              <a:t>«Личностное развитие»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 Gothic"/>
                <a:cs typeface="+mn-cs"/>
              </a:rPr>
              <a:t>«Гражданская активность»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 Gothic"/>
                <a:cs typeface="+mn-cs"/>
              </a:rPr>
              <a:t>«Военно-патриотическое»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 Gothic"/>
                <a:cs typeface="+mn-cs"/>
              </a:rPr>
              <a:t>«Информационно-медийное»</a:t>
            </a:r>
          </a:p>
        </p:txBody>
      </p:sp>
      <p:pic>
        <p:nvPicPr>
          <p:cNvPr id="16388" name="Picture 5" descr="https://kolomna-gimn8.edumsko.ru/uploads/7000/26801/section/653898/RDCH.png?150764987751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-6350"/>
            <a:ext cx="19335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-152400"/>
            <a:ext cx="864523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Направление  </a:t>
            </a:r>
          </a:p>
          <a:p>
            <a:pPr algn="ctr">
              <a:defRPr/>
            </a:pPr>
            <a:r>
              <a:rPr lang="ru-RU" sz="5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«Личностное развитие»</a:t>
            </a:r>
            <a:endParaRPr lang="ru-RU" sz="5400" b="1" dirty="0">
              <a:ln/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3" y="1544638"/>
            <a:ext cx="315912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675" y="4391025"/>
            <a:ext cx="40132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41" y="3588327"/>
            <a:ext cx="4498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 Gothic"/>
              </a:rPr>
              <a:t>Гала-концерт районного фестиваля </a:t>
            </a:r>
          </a:p>
          <a:p>
            <a:pPr algn="ctr">
              <a:defRPr/>
            </a:pPr>
            <a:r>
              <a:rPr lang="ru-RU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 Gothic"/>
              </a:rPr>
              <a:t>«Золотая лесенка»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04015" y="6518686"/>
            <a:ext cx="191145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 Gothic"/>
              </a:rPr>
              <a:t>День танцев</a:t>
            </a:r>
            <a:endParaRPr lang="ru-RU" dirty="0"/>
          </a:p>
        </p:txBody>
      </p:sp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4650" y="1487488"/>
            <a:ext cx="2960688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26888" y="3708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Конкурс юных чтецов </a:t>
            </a:r>
          </a:p>
          <a:p>
            <a:pPr algn="ctr">
              <a:defRPr/>
            </a:pPr>
            <a:r>
              <a:rPr lang="ru-RU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«Живая классика»</a:t>
            </a:r>
            <a:endParaRPr lang="ru-RU" dirty="0"/>
          </a:p>
        </p:txBody>
      </p:sp>
      <p:pic>
        <p:nvPicPr>
          <p:cNvPr id="1741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4391025"/>
            <a:ext cx="3109912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3357" y="6426353"/>
            <a:ext cx="3886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 Gothic"/>
              </a:rPr>
              <a:t>Выставка творческих работ «Наш тёплый дом. Безопасное электричество»</a:t>
            </a:r>
            <a:endParaRPr lang="ru-RU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0"/>
            <a:ext cx="9144000" cy="166199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Направление  </a:t>
            </a:r>
          </a:p>
          <a:p>
            <a:pPr algn="ctr">
              <a:defRPr/>
            </a:pPr>
            <a:r>
              <a:rPr lang="ru-RU" sz="48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«Гражданская активность»</a:t>
            </a:r>
            <a:endParaRPr lang="ru-RU" sz="4800" b="1" dirty="0">
              <a:ln/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762000" y="5858554"/>
            <a:ext cx="566786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Экологическая акция </a:t>
            </a:r>
          </a:p>
          <a:p>
            <a:pPr algn="ctr">
              <a:defRPr/>
            </a:pPr>
            <a:r>
              <a:rPr lang="ru-RU" sz="2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«Ответь лесу добром на добро»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65048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Социально-значимая акция </a:t>
            </a:r>
          </a:p>
          <a:p>
            <a:pPr algn="ctr">
              <a:defRPr/>
            </a:pPr>
            <a:r>
              <a:rPr lang="ru-RU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«Голубь мира»</a:t>
            </a:r>
            <a:endParaRPr lang="ru-RU" dirty="0"/>
          </a:p>
        </p:txBody>
      </p:sp>
      <p:pic>
        <p:nvPicPr>
          <p:cNvPr id="18437" name="Picture 2" descr="F:\Files\Акция\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713" y="2514600"/>
            <a:ext cx="4660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 descr="F:\Files\Моя работа\IMG_7623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2514600"/>
            <a:ext cx="35687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66199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Направление  </a:t>
            </a:r>
          </a:p>
          <a:p>
            <a:pPr algn="ctr">
              <a:defRPr/>
            </a:pPr>
            <a:r>
              <a:rPr lang="ru-RU" sz="48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«Военно-патриотическое»</a:t>
            </a:r>
            <a:endParaRPr lang="ru-RU" sz="4800" b="1" dirty="0">
              <a:ln/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9459" name="Рисунок 3" descr="IMG_20180514_1513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925" y="1760538"/>
            <a:ext cx="31988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78582" y="6027003"/>
            <a:ext cx="328917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Изготовление открыток ветеранам</a:t>
            </a:r>
            <a:endParaRPr lang="ru-RU" sz="2400" dirty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502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3400" y="5562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Участие в районном смотре строя и песни, посвященном 73 годовщине Победы в Великой Отечественной войне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81000" y="-1"/>
            <a:ext cx="9829800" cy="166199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Направление  </a:t>
            </a:r>
          </a:p>
          <a:p>
            <a:pPr algn="ctr">
              <a:defRPr/>
            </a:pPr>
            <a:r>
              <a:rPr lang="ru-RU" sz="48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«Информационно-медийное»</a:t>
            </a:r>
            <a:endParaRPr lang="ru-RU" sz="4800" b="1" dirty="0">
              <a:ln/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4881563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F:\Files\Моя работа\IMG_91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" y="2708275"/>
            <a:ext cx="36004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48792" y="2057400"/>
            <a:ext cx="5105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экологического</a:t>
            </a:r>
          </a:p>
          <a:p>
            <a:pPr algn="ctr">
              <a:defRPr/>
            </a:pPr>
            <a:r>
              <a:rPr lang="ru-RU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видеоролика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228600" y="671513"/>
            <a:ext cx="807720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i="1"/>
              <a:t>Трудовые КТД:</a:t>
            </a:r>
            <a:endParaRPr lang="ru-RU" altLang="ru-RU"/>
          </a:p>
          <a:p>
            <a:pPr eaLnBrk="1" hangingPunct="1"/>
            <a:r>
              <a:rPr lang="ru-RU" altLang="ru-RU"/>
              <a:t>Акция «Помоги  тому, кто рядом», «Чистый берег»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i="1"/>
              <a:t>Познавательные КТД:</a:t>
            </a:r>
            <a:r>
              <a:rPr lang="ru-RU" altLang="ru-RU"/>
              <a:t> </a:t>
            </a:r>
          </a:p>
          <a:p>
            <a:pPr eaLnBrk="1" hangingPunct="1"/>
            <a:r>
              <a:rPr lang="ru-RU" altLang="ru-RU"/>
              <a:t>Игра-путешествие «В поисках сюрприза», Проект «Чем дорог Пошехонский край» экскурсия «Парк Победа»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i="1"/>
              <a:t>Художественные КТД</a:t>
            </a:r>
            <a:r>
              <a:rPr lang="ru-RU" altLang="ru-RU"/>
              <a:t>: </a:t>
            </a:r>
          </a:p>
          <a:p>
            <a:pPr eaLnBrk="1" hangingPunct="1"/>
            <a:r>
              <a:rPr lang="ru-RU" altLang="ru-RU"/>
              <a:t>Концерты, фестивали, выставки творческих работ  «Мой учитель – наставник и друг», «С Днём Рождения, Дед Мороз»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i="1"/>
              <a:t>Спортивные КТД: </a:t>
            </a:r>
            <a:r>
              <a:rPr lang="ru-RU" altLang="ru-RU"/>
              <a:t>День здоровья, "Снеговики, снежки, ватрушки", Весёлые старты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i="1"/>
              <a:t>Общественно-политические КТД</a:t>
            </a:r>
            <a:r>
              <a:rPr lang="ru-RU" altLang="ru-RU"/>
              <a:t>: </a:t>
            </a:r>
          </a:p>
          <a:p>
            <a:pPr eaLnBrk="1" hangingPunct="1"/>
            <a:r>
              <a:rPr lang="ru-RU" altLang="ru-RU"/>
              <a:t>Форум РДШ, День правовой помощи детям, День Конституции, Новогодний праздник, День Защитников Отечества, Международный женский день 8 Марта, День Победы, Международный День защиты детей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i="1"/>
              <a:t>Организаторские КТД:</a:t>
            </a:r>
          </a:p>
          <a:p>
            <a:pPr eaLnBrk="1" hangingPunct="1"/>
            <a:r>
              <a:rPr lang="ru-RU" altLang="ru-RU"/>
              <a:t>День Рождения РДШ, выпуск стенгазет «РДШ – вперёд!»</a:t>
            </a:r>
          </a:p>
        </p:txBody>
      </p:sp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3200400" y="152400"/>
            <a:ext cx="251460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Виды КТД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450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Wingdings 2</vt:lpstr>
      <vt:lpstr>Verdana</vt:lpstr>
      <vt:lpstr>Calibri</vt:lpstr>
      <vt:lpstr>Times New Roman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FLYSTATION</dc:creator>
  <cp:lastModifiedBy>Татьяна Александровна Лейнганг</cp:lastModifiedBy>
  <cp:revision>31</cp:revision>
  <cp:lastPrinted>1601-01-01T00:00:00Z</cp:lastPrinted>
  <dcterms:created xsi:type="dcterms:W3CDTF">2018-10-14T17:01:20Z</dcterms:created>
  <dcterms:modified xsi:type="dcterms:W3CDTF">2018-11-08T07:53:33Z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