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7" r:id="rId2"/>
    <p:sldId id="289" r:id="rId3"/>
    <p:sldId id="278" r:id="rId4"/>
    <p:sldId id="267" r:id="rId5"/>
    <p:sldId id="257" r:id="rId6"/>
    <p:sldId id="266" r:id="rId7"/>
    <p:sldId id="262" r:id="rId8"/>
    <p:sldId id="259" r:id="rId9"/>
    <p:sldId id="265" r:id="rId10"/>
    <p:sldId id="263" r:id="rId11"/>
    <p:sldId id="258" r:id="rId12"/>
    <p:sldId id="290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68" r:id="rId22"/>
    <p:sldId id="269" r:id="rId23"/>
    <p:sldId id="279" r:id="rId24"/>
    <p:sldId id="280" r:id="rId25"/>
    <p:sldId id="286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0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5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228" y="275169"/>
            <a:ext cx="10973547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229" y="6245679"/>
            <a:ext cx="2844551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6037" y="6245679"/>
            <a:ext cx="3859929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8223" y="6245679"/>
            <a:ext cx="2844551" cy="476250"/>
          </a:xfrm>
        </p:spPr>
        <p:txBody>
          <a:bodyPr/>
          <a:lstStyle>
            <a:lvl1pPr>
              <a:defRPr/>
            </a:lvl1pPr>
          </a:lstStyle>
          <a:p>
            <a:fld id="{E64A6CB6-3D37-4042-A2AC-901449FB5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631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0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2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1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3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2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9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06A6-F20D-4EBA-A196-8636455E2AA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EA7D-24DF-4B8C-A39A-680587815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551" y="-12209"/>
            <a:ext cx="5287241" cy="6870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14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97" name="Group 2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49488147"/>
              </p:ext>
            </p:extLst>
          </p:nvPr>
        </p:nvGraphicFramePr>
        <p:xfrm>
          <a:off x="0" y="0"/>
          <a:ext cx="12192000" cy="6796855"/>
        </p:xfrm>
        <a:graphic>
          <a:graphicData uri="http://schemas.openxmlformats.org/drawingml/2006/table">
            <a:tbl>
              <a:tblPr/>
              <a:tblGrid>
                <a:gridCol w="131566">
                  <a:extLst>
                    <a:ext uri="{9D8B030D-6E8A-4147-A177-3AD203B41FA5}">
                      <a16:colId xmlns="" xmlns:a16="http://schemas.microsoft.com/office/drawing/2014/main" val="1668410208"/>
                    </a:ext>
                  </a:extLst>
                </a:gridCol>
                <a:gridCol w="408693">
                  <a:extLst>
                    <a:ext uri="{9D8B030D-6E8A-4147-A177-3AD203B41FA5}">
                      <a16:colId xmlns="" xmlns:a16="http://schemas.microsoft.com/office/drawing/2014/main" val="12140797"/>
                    </a:ext>
                  </a:extLst>
                </a:gridCol>
                <a:gridCol w="2019673">
                  <a:extLst>
                    <a:ext uri="{9D8B030D-6E8A-4147-A177-3AD203B41FA5}">
                      <a16:colId xmlns="" xmlns:a16="http://schemas.microsoft.com/office/drawing/2014/main" val="1212605314"/>
                    </a:ext>
                  </a:extLst>
                </a:gridCol>
                <a:gridCol w="361105">
                  <a:extLst>
                    <a:ext uri="{9D8B030D-6E8A-4147-A177-3AD203B41FA5}">
                      <a16:colId xmlns="" xmlns:a16="http://schemas.microsoft.com/office/drawing/2014/main" val="2190359441"/>
                    </a:ext>
                  </a:extLst>
                </a:gridCol>
                <a:gridCol w="3900479">
                  <a:extLst>
                    <a:ext uri="{9D8B030D-6E8A-4147-A177-3AD203B41FA5}">
                      <a16:colId xmlns="" xmlns:a16="http://schemas.microsoft.com/office/drawing/2014/main" val="3216792065"/>
                    </a:ext>
                  </a:extLst>
                </a:gridCol>
                <a:gridCol w="1993084">
                  <a:extLst>
                    <a:ext uri="{9D8B030D-6E8A-4147-A177-3AD203B41FA5}">
                      <a16:colId xmlns="" xmlns:a16="http://schemas.microsoft.com/office/drawing/2014/main" val="256239496"/>
                    </a:ext>
                  </a:extLst>
                </a:gridCol>
                <a:gridCol w="1377150">
                  <a:extLst>
                    <a:ext uri="{9D8B030D-6E8A-4147-A177-3AD203B41FA5}">
                      <a16:colId xmlns="" xmlns:a16="http://schemas.microsoft.com/office/drawing/2014/main" val="981196468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3907635572"/>
                    </a:ext>
                  </a:extLst>
                </a:gridCol>
              </a:tblGrid>
              <a:tr h="1122218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Учебные занятия модуля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Используемые материалы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Контроль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Историческая справка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53538"/>
                  </a:ext>
                </a:extLst>
              </a:tr>
              <a:tr h="1220932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Вводное занятие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813387"/>
                  </a:ext>
                </a:extLst>
              </a:tr>
              <a:tr h="163830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Знакомство с учебно-материальной базой. Краски для росписи витража. Основы цветовой грамоты: основные и вспомогательные цвета. Симметрия.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2868876"/>
                  </a:ext>
                </a:extLst>
              </a:tr>
              <a:tr h="133350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Выполнение витража с помощью шаблонов и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самоклеющейся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бумаги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8718349"/>
                  </a:ext>
                </a:extLst>
              </a:tr>
              <a:tr h="10953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Выполнение сувенира-подарка с помощью кальки и плотного картона при помощи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вырезанки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3866477"/>
                  </a:ext>
                </a:extLst>
              </a:tr>
              <a:tr h="386530"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контроль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историческая справка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637127"/>
                  </a:ext>
                </a:extLst>
              </a:tr>
            </a:tbl>
          </a:graphicData>
        </a:graphic>
      </p:graphicFrame>
      <p:sp>
        <p:nvSpPr>
          <p:cNvPr id="23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F97E-C822-44D0-91BE-DE515332FAAD}" type="slidenum">
              <a:rPr lang="ru-RU" altLang="ru-RU"/>
              <a:pPr/>
              <a:t>10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789" y="2605452"/>
            <a:ext cx="1002123" cy="1002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574" y="3999665"/>
            <a:ext cx="1202550" cy="120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506" y="5418511"/>
            <a:ext cx="908685" cy="908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97" name="Group 2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39727575"/>
              </p:ext>
            </p:extLst>
          </p:nvPr>
        </p:nvGraphicFramePr>
        <p:xfrm>
          <a:off x="0" y="0"/>
          <a:ext cx="12153207" cy="6806380"/>
        </p:xfrm>
        <a:graphic>
          <a:graphicData uri="http://schemas.openxmlformats.org/drawingml/2006/table">
            <a:tbl>
              <a:tblPr/>
              <a:tblGrid>
                <a:gridCol w="131147">
                  <a:extLst>
                    <a:ext uri="{9D8B030D-6E8A-4147-A177-3AD203B41FA5}">
                      <a16:colId xmlns="" xmlns:a16="http://schemas.microsoft.com/office/drawing/2014/main" val="1668410208"/>
                    </a:ext>
                  </a:extLst>
                </a:gridCol>
                <a:gridCol w="407393">
                  <a:extLst>
                    <a:ext uri="{9D8B030D-6E8A-4147-A177-3AD203B41FA5}">
                      <a16:colId xmlns="" xmlns:a16="http://schemas.microsoft.com/office/drawing/2014/main" val="12140797"/>
                    </a:ext>
                  </a:extLst>
                </a:gridCol>
                <a:gridCol w="2013247">
                  <a:extLst>
                    <a:ext uri="{9D8B030D-6E8A-4147-A177-3AD203B41FA5}">
                      <a16:colId xmlns="" xmlns:a16="http://schemas.microsoft.com/office/drawing/2014/main" val="1212605314"/>
                    </a:ext>
                  </a:extLst>
                </a:gridCol>
                <a:gridCol w="359956">
                  <a:extLst>
                    <a:ext uri="{9D8B030D-6E8A-4147-A177-3AD203B41FA5}">
                      <a16:colId xmlns="" xmlns:a16="http://schemas.microsoft.com/office/drawing/2014/main" val="2190359441"/>
                    </a:ext>
                  </a:extLst>
                </a:gridCol>
                <a:gridCol w="3888068">
                  <a:extLst>
                    <a:ext uri="{9D8B030D-6E8A-4147-A177-3AD203B41FA5}">
                      <a16:colId xmlns="" xmlns:a16="http://schemas.microsoft.com/office/drawing/2014/main" val="3216792065"/>
                    </a:ext>
                  </a:extLst>
                </a:gridCol>
                <a:gridCol w="1986742">
                  <a:extLst>
                    <a:ext uri="{9D8B030D-6E8A-4147-A177-3AD203B41FA5}">
                      <a16:colId xmlns="" xmlns:a16="http://schemas.microsoft.com/office/drawing/2014/main" val="256239496"/>
                    </a:ext>
                  </a:extLst>
                </a:gridCol>
                <a:gridCol w="1354974">
                  <a:extLst>
                    <a:ext uri="{9D8B030D-6E8A-4147-A177-3AD203B41FA5}">
                      <a16:colId xmlns="" xmlns:a16="http://schemas.microsoft.com/office/drawing/2014/main" val="981196468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3907635572"/>
                    </a:ext>
                  </a:extLst>
                </a:gridCol>
              </a:tblGrid>
              <a:tr h="1122218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Учебные занятия модуля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Используемые материалы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Контроль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Историческая справка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53538"/>
                  </a:ext>
                </a:extLst>
              </a:tr>
              <a:tr h="878032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 с использованием природных материалов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2044895"/>
                  </a:ext>
                </a:extLst>
              </a:tr>
              <a:tr h="88582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Витраж-имитация из пластилина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287959"/>
                  </a:ext>
                </a:extLst>
              </a:tr>
              <a:tr h="8667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5500" indent="-284163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488" indent="-227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41475" indent="-22701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8988" indent="-230188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61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33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305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77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 на пленке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9394332"/>
                  </a:ext>
                </a:extLst>
              </a:tr>
              <a:tr h="8667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 на пластмассовых заготовках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65563922"/>
                  </a:ext>
                </a:extLst>
              </a:tr>
              <a:tr h="9810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kumimoji="0" lang="en-US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Мозаика – витраж из цветных стекол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042133"/>
                  </a:ext>
                </a:extLst>
              </a:tr>
              <a:tr h="81915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5500" indent="-284163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488" indent="-227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41475" indent="-22701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8988" indent="-230188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61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33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305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77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Итоговое занятие. Выставка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584376"/>
                  </a:ext>
                </a:extLst>
              </a:tr>
              <a:tr h="386530"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контроль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историческая справка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637127"/>
                  </a:ext>
                </a:extLst>
              </a:tr>
            </a:tbl>
          </a:graphicData>
        </a:graphic>
      </p:graphicFrame>
      <p:sp>
        <p:nvSpPr>
          <p:cNvPr id="23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F97E-C822-44D0-91BE-DE515332FAAD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139" y="1209675"/>
            <a:ext cx="688302" cy="695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010" y="2919777"/>
            <a:ext cx="756873" cy="756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817" y="2063910"/>
            <a:ext cx="784066" cy="784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853" y="3843701"/>
            <a:ext cx="756873" cy="7568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971" y="4500065"/>
            <a:ext cx="1248636" cy="1248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4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33" y="-1"/>
            <a:ext cx="10834778" cy="685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60524_1039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51942" y="1251942"/>
            <a:ext cx="6858000" cy="4354116"/>
          </a:xfrm>
          <a:prstGeom prst="rect">
            <a:avLst/>
          </a:prstGeom>
        </p:spPr>
      </p:pic>
      <p:pic>
        <p:nvPicPr>
          <p:cNvPr id="5" name="Рисунок 4" descr="20160524_1046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17401"/>
            <a:ext cx="7391400" cy="68405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60524_1042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279" y="1122318"/>
            <a:ext cx="6858002" cy="4613366"/>
          </a:xfrm>
          <a:prstGeom prst="rect">
            <a:avLst/>
          </a:prstGeom>
        </p:spPr>
      </p:pic>
      <p:pic>
        <p:nvPicPr>
          <p:cNvPr id="5" name="Рисунок 4" descr="20160524_1042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42907" y="1149333"/>
            <a:ext cx="6840187" cy="454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20150626184146-2c64778a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7252" y="1825625"/>
            <a:ext cx="7027817" cy="38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365125"/>
            <a:ext cx="10515600" cy="1346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Дорисуй предмет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160524_1047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65759" y="796837"/>
            <a:ext cx="6858000" cy="5264328"/>
          </a:xfrm>
          <a:prstGeom prst="rect">
            <a:avLst/>
          </a:prstGeom>
        </p:spPr>
      </p:pic>
      <p:pic>
        <p:nvPicPr>
          <p:cNvPr id="6" name="Рисунок 5" descr="20160524_1048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625738" y="997131"/>
            <a:ext cx="6858000" cy="486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60524_1043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388" y="742404"/>
            <a:ext cx="11425335" cy="5331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60524_1044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6632" y="255494"/>
            <a:ext cx="9487163" cy="634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60524_1046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0" y="221455"/>
            <a:ext cx="10402446" cy="625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06" y="460932"/>
            <a:ext cx="9735911" cy="60998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4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60524_1049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559540" y="693115"/>
            <a:ext cx="6801837" cy="541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актика и т.д\диплом практика\2015-10 (окт)\сканирование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66052" y="-948136"/>
            <a:ext cx="6402996" cy="883484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60524_1038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4" y="208393"/>
            <a:ext cx="10789920" cy="64908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анирование00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12044" y="-1066053"/>
            <a:ext cx="6429104" cy="90793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6" y="-4651"/>
            <a:ext cx="11999343" cy="6862651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0"/>
            <a:ext cx="10316095" cy="686060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5" y="173930"/>
            <a:ext cx="11463251" cy="19707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внеурочной деятельности</a:t>
            </a:r>
            <a:br>
              <a:rPr lang="ru-RU" dirty="0" smtClean="0"/>
            </a:br>
            <a:r>
              <a:rPr lang="ru-RU" b="1" dirty="0" smtClean="0"/>
              <a:t>«Начальное моделирование и конструирование»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580684"/>
              </p:ext>
            </p:extLst>
          </p:nvPr>
        </p:nvGraphicFramePr>
        <p:xfrm>
          <a:off x="415636" y="1845780"/>
          <a:ext cx="11463251" cy="50366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6779">
                  <a:extLst>
                    <a:ext uri="{9D8B030D-6E8A-4147-A177-3AD203B41FA5}">
                      <a16:colId xmlns="" xmlns:a16="http://schemas.microsoft.com/office/drawing/2014/main" val="1491687521"/>
                    </a:ext>
                  </a:extLst>
                </a:gridCol>
                <a:gridCol w="4169665">
                  <a:extLst>
                    <a:ext uri="{9D8B030D-6E8A-4147-A177-3AD203B41FA5}">
                      <a16:colId xmlns="" xmlns:a16="http://schemas.microsoft.com/office/drawing/2014/main" val="1934899926"/>
                    </a:ext>
                  </a:extLst>
                </a:gridCol>
                <a:gridCol w="1753985">
                  <a:extLst>
                    <a:ext uri="{9D8B030D-6E8A-4147-A177-3AD203B41FA5}">
                      <a16:colId xmlns="" xmlns:a16="http://schemas.microsoft.com/office/drawing/2014/main" val="2493674656"/>
                    </a:ext>
                  </a:extLst>
                </a:gridCol>
                <a:gridCol w="2793077">
                  <a:extLst>
                    <a:ext uri="{9D8B030D-6E8A-4147-A177-3AD203B41FA5}">
                      <a16:colId xmlns="" xmlns:a16="http://schemas.microsoft.com/office/drawing/2014/main" val="1198043731"/>
                    </a:ext>
                  </a:extLst>
                </a:gridCol>
                <a:gridCol w="2119745">
                  <a:extLst>
                    <a:ext uri="{9D8B030D-6E8A-4147-A177-3AD203B41FA5}">
                      <a16:colId xmlns="" xmlns:a16="http://schemas.microsoft.com/office/drawing/2014/main" val="913306891"/>
                    </a:ext>
                  </a:extLst>
                </a:gridCol>
              </a:tblGrid>
              <a:tr h="5590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разделов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кол-во </a:t>
                      </a:r>
                      <a:r>
                        <a:rPr lang="ru-RU" sz="2400" dirty="0" smtClean="0">
                          <a:effectLst/>
                        </a:rPr>
                        <a:t>часов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 том числе: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9341313"/>
                  </a:ext>
                </a:extLst>
              </a:tr>
              <a:tr h="1118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теоретических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практических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53892330"/>
                  </a:ext>
                </a:extLst>
              </a:tr>
              <a:tr h="55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Витраж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18602926"/>
                  </a:ext>
                </a:extLst>
              </a:tr>
              <a:tr h="55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Объемное конструирование из бумаги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8170010"/>
                  </a:ext>
                </a:extLst>
              </a:tr>
              <a:tr h="55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r>
                        <a:rPr lang="en-US" sz="2400">
                          <a:effectLst/>
                        </a:rPr>
                        <a:t>D </a:t>
                      </a:r>
                      <a:r>
                        <a:rPr lang="ru-RU" sz="2400">
                          <a:effectLst/>
                        </a:rPr>
                        <a:t>моделирование из пластика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83779363"/>
                  </a:ext>
                </a:extLst>
              </a:tr>
              <a:tr h="55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Оригами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30443817"/>
                  </a:ext>
                </a:extLst>
              </a:tr>
              <a:tr h="55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Итого: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3221767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UJ_idvhgYq8/hq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71" y="264795"/>
            <a:ext cx="11168743" cy="628241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916" y="29345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Модуль </a:t>
            </a:r>
            <a:br>
              <a:rPr lang="ru-RU" b="1" dirty="0" smtClean="0"/>
            </a:br>
            <a:r>
              <a:rPr lang="ru-RU" b="1" dirty="0" smtClean="0"/>
              <a:t>«Витражное искусство»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внеурочной деятельности в начальной школе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31869" y="4713316"/>
            <a:ext cx="9144000" cy="214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i="1" dirty="0" smtClean="0"/>
              <a:t>Гусева Светлана Александровна, </a:t>
            </a:r>
          </a:p>
          <a:p>
            <a:pPr algn="r"/>
            <a:r>
              <a:rPr lang="ru-RU" sz="2800" b="1" i="1" dirty="0" smtClean="0"/>
              <a:t>учитель начальных классов</a:t>
            </a:r>
            <a:endParaRPr lang="ru-RU" sz="2800" i="1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71" y="91032"/>
            <a:ext cx="1327245" cy="133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7993" y="327616"/>
            <a:ext cx="10934007" cy="829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F942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Муниципальное общеобразовательное учреждение средняя общеобразовательная школа №</a:t>
            </a:r>
            <a:r>
              <a:rPr lang="ru-RU" sz="2800" dirty="0" smtClean="0">
                <a:solidFill>
                  <a:srgbClr val="4F942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г. Углич</a:t>
            </a:r>
            <a:endParaRPr lang="ru-RU" sz="2800" dirty="0">
              <a:solidFill>
                <a:srgbClr val="4F942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pedagogika/UMK-Zankova/0006-005-Programmy-vneurochnoj-dejatelnost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596"/>
            <a:ext cx="2867212" cy="4118919"/>
          </a:xfrm>
          <a:prstGeom prst="rect">
            <a:avLst/>
          </a:prstGeom>
          <a:noFill/>
        </p:spPr>
      </p:pic>
      <p:pic>
        <p:nvPicPr>
          <p:cNvPr id="1028" name="Picture 4" descr="http://900igr.net/datai/pedagogika/Programmy-vneurochnoj-dejatelnosti/0005-012-Vneurochnaja-dejatelnos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926" y="923388"/>
            <a:ext cx="3169695" cy="4199238"/>
          </a:xfrm>
          <a:prstGeom prst="rect">
            <a:avLst/>
          </a:prstGeom>
          <a:noFill/>
        </p:spPr>
      </p:pic>
      <p:pic>
        <p:nvPicPr>
          <p:cNvPr id="1030" name="Picture 6" descr="https://www.uchmag.ru/upload/catalog/posob/_/s/_s_i-5424_/cover_image_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577" y="2512541"/>
            <a:ext cx="2901521" cy="4201297"/>
          </a:xfrm>
          <a:prstGeom prst="rect">
            <a:avLst/>
          </a:prstGeom>
          <a:noFill/>
        </p:spPr>
      </p:pic>
      <p:pic>
        <p:nvPicPr>
          <p:cNvPr id="6" name="Picture 4" descr="http://lustri.allexclusives.ru/img/products/44049-vitrazhi-svoimi-rukami.jpg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1305" y="363447"/>
            <a:ext cx="4300945" cy="60858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97" name="Group 2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30184987"/>
              </p:ext>
            </p:extLst>
          </p:nvPr>
        </p:nvGraphicFramePr>
        <p:xfrm>
          <a:off x="0" y="0"/>
          <a:ext cx="12192000" cy="6796855"/>
        </p:xfrm>
        <a:graphic>
          <a:graphicData uri="http://schemas.openxmlformats.org/drawingml/2006/table">
            <a:tbl>
              <a:tblPr/>
              <a:tblGrid>
                <a:gridCol w="131566">
                  <a:extLst>
                    <a:ext uri="{9D8B030D-6E8A-4147-A177-3AD203B41FA5}">
                      <a16:colId xmlns="" xmlns:a16="http://schemas.microsoft.com/office/drawing/2014/main" val="1668410208"/>
                    </a:ext>
                  </a:extLst>
                </a:gridCol>
                <a:gridCol w="408693">
                  <a:extLst>
                    <a:ext uri="{9D8B030D-6E8A-4147-A177-3AD203B41FA5}">
                      <a16:colId xmlns="" xmlns:a16="http://schemas.microsoft.com/office/drawing/2014/main" val="12140797"/>
                    </a:ext>
                  </a:extLst>
                </a:gridCol>
                <a:gridCol w="2019673">
                  <a:extLst>
                    <a:ext uri="{9D8B030D-6E8A-4147-A177-3AD203B41FA5}">
                      <a16:colId xmlns="" xmlns:a16="http://schemas.microsoft.com/office/drawing/2014/main" val="1212605314"/>
                    </a:ext>
                  </a:extLst>
                </a:gridCol>
                <a:gridCol w="361105">
                  <a:extLst>
                    <a:ext uri="{9D8B030D-6E8A-4147-A177-3AD203B41FA5}">
                      <a16:colId xmlns="" xmlns:a16="http://schemas.microsoft.com/office/drawing/2014/main" val="2190359441"/>
                    </a:ext>
                  </a:extLst>
                </a:gridCol>
                <a:gridCol w="3900479">
                  <a:extLst>
                    <a:ext uri="{9D8B030D-6E8A-4147-A177-3AD203B41FA5}">
                      <a16:colId xmlns="" xmlns:a16="http://schemas.microsoft.com/office/drawing/2014/main" val="3216792065"/>
                    </a:ext>
                  </a:extLst>
                </a:gridCol>
                <a:gridCol w="1993084">
                  <a:extLst>
                    <a:ext uri="{9D8B030D-6E8A-4147-A177-3AD203B41FA5}">
                      <a16:colId xmlns="" xmlns:a16="http://schemas.microsoft.com/office/drawing/2014/main" val="256239496"/>
                    </a:ext>
                  </a:extLst>
                </a:gridCol>
                <a:gridCol w="1377150">
                  <a:extLst>
                    <a:ext uri="{9D8B030D-6E8A-4147-A177-3AD203B41FA5}">
                      <a16:colId xmlns="" xmlns:a16="http://schemas.microsoft.com/office/drawing/2014/main" val="981196468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3907635572"/>
                    </a:ext>
                  </a:extLst>
                </a:gridCol>
              </a:tblGrid>
              <a:tr h="1122218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Учебные занятия модуля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Используемые материалы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Контроль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Историческая справка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53538"/>
                  </a:ext>
                </a:extLst>
              </a:tr>
              <a:tr h="1220932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Вводное занятие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1813387"/>
                  </a:ext>
                </a:extLst>
              </a:tr>
              <a:tr h="163830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Знакомство с учебно-материальной базой. Краски для росписи витража. Основы цветовой грамоты: основные и вспомогательные цвета. Симметрия.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2868876"/>
                  </a:ext>
                </a:extLst>
              </a:tr>
              <a:tr h="133350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Выполнение витража с помощью шаблонов и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самоклеющейся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бумаги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8718349"/>
                  </a:ext>
                </a:extLst>
              </a:tr>
              <a:tr h="10953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Выполнение сувенира-подарка с помощью кальки и плотного картона при помощи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вырезанки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3866477"/>
                  </a:ext>
                </a:extLst>
              </a:tr>
              <a:tr h="386530"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контроль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историческая справка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637127"/>
                  </a:ext>
                </a:extLst>
              </a:tr>
            </a:tbl>
          </a:graphicData>
        </a:graphic>
      </p:graphicFrame>
      <p:sp>
        <p:nvSpPr>
          <p:cNvPr id="23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F97E-C822-44D0-91BE-DE515332FAAD}" type="slidenum">
              <a:rPr lang="ru-RU" altLang="ru-RU"/>
              <a:pPr/>
              <a:t>5</a:t>
            </a:fld>
            <a:endParaRPr lang="ru-RU" alt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97" name="Group 2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30184987"/>
              </p:ext>
            </p:extLst>
          </p:nvPr>
        </p:nvGraphicFramePr>
        <p:xfrm>
          <a:off x="0" y="0"/>
          <a:ext cx="12192000" cy="6796855"/>
        </p:xfrm>
        <a:graphic>
          <a:graphicData uri="http://schemas.openxmlformats.org/drawingml/2006/table">
            <a:tbl>
              <a:tblPr/>
              <a:tblGrid>
                <a:gridCol w="131566">
                  <a:extLst>
                    <a:ext uri="{9D8B030D-6E8A-4147-A177-3AD203B41FA5}">
                      <a16:colId xmlns="" xmlns:a16="http://schemas.microsoft.com/office/drawing/2014/main" val="1668410208"/>
                    </a:ext>
                  </a:extLst>
                </a:gridCol>
                <a:gridCol w="408693">
                  <a:extLst>
                    <a:ext uri="{9D8B030D-6E8A-4147-A177-3AD203B41FA5}">
                      <a16:colId xmlns="" xmlns:a16="http://schemas.microsoft.com/office/drawing/2014/main" val="12140797"/>
                    </a:ext>
                  </a:extLst>
                </a:gridCol>
                <a:gridCol w="2019673">
                  <a:extLst>
                    <a:ext uri="{9D8B030D-6E8A-4147-A177-3AD203B41FA5}">
                      <a16:colId xmlns="" xmlns:a16="http://schemas.microsoft.com/office/drawing/2014/main" val="1212605314"/>
                    </a:ext>
                  </a:extLst>
                </a:gridCol>
                <a:gridCol w="361105">
                  <a:extLst>
                    <a:ext uri="{9D8B030D-6E8A-4147-A177-3AD203B41FA5}">
                      <a16:colId xmlns="" xmlns:a16="http://schemas.microsoft.com/office/drawing/2014/main" val="2190359441"/>
                    </a:ext>
                  </a:extLst>
                </a:gridCol>
                <a:gridCol w="3900479">
                  <a:extLst>
                    <a:ext uri="{9D8B030D-6E8A-4147-A177-3AD203B41FA5}">
                      <a16:colId xmlns="" xmlns:a16="http://schemas.microsoft.com/office/drawing/2014/main" val="3216792065"/>
                    </a:ext>
                  </a:extLst>
                </a:gridCol>
                <a:gridCol w="1993084">
                  <a:extLst>
                    <a:ext uri="{9D8B030D-6E8A-4147-A177-3AD203B41FA5}">
                      <a16:colId xmlns="" xmlns:a16="http://schemas.microsoft.com/office/drawing/2014/main" val="256239496"/>
                    </a:ext>
                  </a:extLst>
                </a:gridCol>
                <a:gridCol w="1377150">
                  <a:extLst>
                    <a:ext uri="{9D8B030D-6E8A-4147-A177-3AD203B41FA5}">
                      <a16:colId xmlns="" xmlns:a16="http://schemas.microsoft.com/office/drawing/2014/main" val="981196468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3907635572"/>
                    </a:ext>
                  </a:extLst>
                </a:gridCol>
              </a:tblGrid>
              <a:tr h="1122218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Учебные занятия модуля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Используемые материалы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Контроль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Историческая справка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53538"/>
                  </a:ext>
                </a:extLst>
              </a:tr>
              <a:tr h="1220932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Вводное занятие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1813387"/>
                  </a:ext>
                </a:extLst>
              </a:tr>
              <a:tr h="163830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Знакомство с учебно-материальной базой. Краски для росписи витража. Основы цветовой грамоты: основные и вспомогательные цвета. Симметрия.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2868876"/>
                  </a:ext>
                </a:extLst>
              </a:tr>
              <a:tr h="133350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Выполнение витража с помощью шаблонов и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самоклеющейся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бумаги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8718349"/>
                  </a:ext>
                </a:extLst>
              </a:tr>
              <a:tr h="10953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Выполнение сувенира-подарка с помощью кальки и плотного картона при помощи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вырезанки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3866477"/>
                  </a:ext>
                </a:extLst>
              </a:tr>
              <a:tr h="386530"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контроль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историческая справка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637127"/>
                  </a:ext>
                </a:extLst>
              </a:tr>
            </a:tbl>
          </a:graphicData>
        </a:graphic>
      </p:graphicFrame>
      <p:sp>
        <p:nvSpPr>
          <p:cNvPr id="23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F97E-C822-44D0-91BE-DE515332FAAD}" type="slidenum">
              <a:rPr lang="ru-RU" altLang="ru-RU"/>
              <a:pPr/>
              <a:t>6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789" y="2605452"/>
            <a:ext cx="1002123" cy="1002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574" y="3999665"/>
            <a:ext cx="1202550" cy="12025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506" y="5418511"/>
            <a:ext cx="908685" cy="908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3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97" name="Group 2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90549239"/>
              </p:ext>
            </p:extLst>
          </p:nvPr>
        </p:nvGraphicFramePr>
        <p:xfrm>
          <a:off x="0" y="0"/>
          <a:ext cx="12153207" cy="6806380"/>
        </p:xfrm>
        <a:graphic>
          <a:graphicData uri="http://schemas.openxmlformats.org/drawingml/2006/table">
            <a:tbl>
              <a:tblPr/>
              <a:tblGrid>
                <a:gridCol w="131147">
                  <a:extLst>
                    <a:ext uri="{9D8B030D-6E8A-4147-A177-3AD203B41FA5}">
                      <a16:colId xmlns="" xmlns:a16="http://schemas.microsoft.com/office/drawing/2014/main" val="1668410208"/>
                    </a:ext>
                  </a:extLst>
                </a:gridCol>
                <a:gridCol w="407393">
                  <a:extLst>
                    <a:ext uri="{9D8B030D-6E8A-4147-A177-3AD203B41FA5}">
                      <a16:colId xmlns="" xmlns:a16="http://schemas.microsoft.com/office/drawing/2014/main" val="12140797"/>
                    </a:ext>
                  </a:extLst>
                </a:gridCol>
                <a:gridCol w="2013247">
                  <a:extLst>
                    <a:ext uri="{9D8B030D-6E8A-4147-A177-3AD203B41FA5}">
                      <a16:colId xmlns="" xmlns:a16="http://schemas.microsoft.com/office/drawing/2014/main" val="1212605314"/>
                    </a:ext>
                  </a:extLst>
                </a:gridCol>
                <a:gridCol w="359956">
                  <a:extLst>
                    <a:ext uri="{9D8B030D-6E8A-4147-A177-3AD203B41FA5}">
                      <a16:colId xmlns="" xmlns:a16="http://schemas.microsoft.com/office/drawing/2014/main" val="2190359441"/>
                    </a:ext>
                  </a:extLst>
                </a:gridCol>
                <a:gridCol w="3888068">
                  <a:extLst>
                    <a:ext uri="{9D8B030D-6E8A-4147-A177-3AD203B41FA5}">
                      <a16:colId xmlns="" xmlns:a16="http://schemas.microsoft.com/office/drawing/2014/main" val="3216792065"/>
                    </a:ext>
                  </a:extLst>
                </a:gridCol>
                <a:gridCol w="1986742">
                  <a:extLst>
                    <a:ext uri="{9D8B030D-6E8A-4147-A177-3AD203B41FA5}">
                      <a16:colId xmlns="" xmlns:a16="http://schemas.microsoft.com/office/drawing/2014/main" val="256239496"/>
                    </a:ext>
                  </a:extLst>
                </a:gridCol>
                <a:gridCol w="1354974">
                  <a:extLst>
                    <a:ext uri="{9D8B030D-6E8A-4147-A177-3AD203B41FA5}">
                      <a16:colId xmlns="" xmlns:a16="http://schemas.microsoft.com/office/drawing/2014/main" val="981196468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3907635572"/>
                    </a:ext>
                  </a:extLst>
                </a:gridCol>
              </a:tblGrid>
              <a:tr h="1122218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Учебные занятия модуля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Используемые материалы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Контроль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Историческая справка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53538"/>
                  </a:ext>
                </a:extLst>
              </a:tr>
              <a:tr h="878032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 с использованием природных материалов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2044895"/>
                  </a:ext>
                </a:extLst>
              </a:tr>
              <a:tr h="88582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Витраж-имитация из пластилина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287959"/>
                  </a:ext>
                </a:extLst>
              </a:tr>
              <a:tr h="8667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5500" indent="-284163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488" indent="-227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41475" indent="-22701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8988" indent="-230188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61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33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305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77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 на пленке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9394332"/>
                  </a:ext>
                </a:extLst>
              </a:tr>
              <a:tr h="8667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 на пластмассовых заготовках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65563922"/>
                  </a:ext>
                </a:extLst>
              </a:tr>
              <a:tr h="9810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kumimoji="0" lang="en-US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Мозаика – витраж из цветных стекол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4042133"/>
                  </a:ext>
                </a:extLst>
              </a:tr>
              <a:tr h="81915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5500" indent="-284163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488" indent="-227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41475" indent="-22701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8988" indent="-230188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61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33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305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77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Итоговое занятие. Выставка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584376"/>
                  </a:ext>
                </a:extLst>
              </a:tr>
              <a:tr h="386530"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контроль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историческая справка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637127"/>
                  </a:ext>
                </a:extLst>
              </a:tr>
            </a:tbl>
          </a:graphicData>
        </a:graphic>
      </p:graphicFrame>
      <p:sp>
        <p:nvSpPr>
          <p:cNvPr id="23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F97E-C822-44D0-91BE-DE515332FAAD}" type="slidenum">
              <a:rPr lang="ru-RU" altLang="ru-RU"/>
              <a:pPr/>
              <a:t>7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139" y="1209675"/>
            <a:ext cx="688302" cy="695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010" y="2919777"/>
            <a:ext cx="756873" cy="756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817" y="2063910"/>
            <a:ext cx="784066" cy="784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853" y="3843701"/>
            <a:ext cx="756873" cy="7568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971" y="4500065"/>
            <a:ext cx="1248636" cy="1248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4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97" name="Group 2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04995583"/>
              </p:ext>
            </p:extLst>
          </p:nvPr>
        </p:nvGraphicFramePr>
        <p:xfrm>
          <a:off x="0" y="0"/>
          <a:ext cx="12192000" cy="6796855"/>
        </p:xfrm>
        <a:graphic>
          <a:graphicData uri="http://schemas.openxmlformats.org/drawingml/2006/table">
            <a:tbl>
              <a:tblPr/>
              <a:tblGrid>
                <a:gridCol w="131566">
                  <a:extLst>
                    <a:ext uri="{9D8B030D-6E8A-4147-A177-3AD203B41FA5}">
                      <a16:colId xmlns="" xmlns:a16="http://schemas.microsoft.com/office/drawing/2014/main" val="1668410208"/>
                    </a:ext>
                  </a:extLst>
                </a:gridCol>
                <a:gridCol w="408693">
                  <a:extLst>
                    <a:ext uri="{9D8B030D-6E8A-4147-A177-3AD203B41FA5}">
                      <a16:colId xmlns="" xmlns:a16="http://schemas.microsoft.com/office/drawing/2014/main" val="12140797"/>
                    </a:ext>
                  </a:extLst>
                </a:gridCol>
                <a:gridCol w="2019673">
                  <a:extLst>
                    <a:ext uri="{9D8B030D-6E8A-4147-A177-3AD203B41FA5}">
                      <a16:colId xmlns="" xmlns:a16="http://schemas.microsoft.com/office/drawing/2014/main" val="1212605314"/>
                    </a:ext>
                  </a:extLst>
                </a:gridCol>
                <a:gridCol w="361105">
                  <a:extLst>
                    <a:ext uri="{9D8B030D-6E8A-4147-A177-3AD203B41FA5}">
                      <a16:colId xmlns="" xmlns:a16="http://schemas.microsoft.com/office/drawing/2014/main" val="2190359441"/>
                    </a:ext>
                  </a:extLst>
                </a:gridCol>
                <a:gridCol w="3900479">
                  <a:extLst>
                    <a:ext uri="{9D8B030D-6E8A-4147-A177-3AD203B41FA5}">
                      <a16:colId xmlns="" xmlns:a16="http://schemas.microsoft.com/office/drawing/2014/main" val="3216792065"/>
                    </a:ext>
                  </a:extLst>
                </a:gridCol>
                <a:gridCol w="1993084">
                  <a:extLst>
                    <a:ext uri="{9D8B030D-6E8A-4147-A177-3AD203B41FA5}">
                      <a16:colId xmlns="" xmlns:a16="http://schemas.microsoft.com/office/drawing/2014/main" val="256239496"/>
                    </a:ext>
                  </a:extLst>
                </a:gridCol>
                <a:gridCol w="1377150">
                  <a:extLst>
                    <a:ext uri="{9D8B030D-6E8A-4147-A177-3AD203B41FA5}">
                      <a16:colId xmlns="" xmlns:a16="http://schemas.microsoft.com/office/drawing/2014/main" val="981196468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3907635572"/>
                    </a:ext>
                  </a:extLst>
                </a:gridCol>
              </a:tblGrid>
              <a:tr h="1122218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Учебные занятия модуля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Используемые материалы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Контроль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Историческая справка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53538"/>
                  </a:ext>
                </a:extLst>
              </a:tr>
              <a:tr h="1220932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Вводное занятие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1813387"/>
                  </a:ext>
                </a:extLst>
              </a:tr>
              <a:tr h="163830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Знакомство с учебно-материальной базой. Краски для росписи витража. Основы цветовой грамоты: основные и вспомогательные цвета. Симметрия.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2868876"/>
                  </a:ext>
                </a:extLst>
              </a:tr>
              <a:tr h="133350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Выполнение витража с помощью шаблонов и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самоклеющейся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бумаги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8718349"/>
                  </a:ext>
                </a:extLst>
              </a:tr>
              <a:tr h="10953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Выполнение сувенира-подарка с помощью кальки и плотного картона при помощи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вырезанки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3866477"/>
                  </a:ext>
                </a:extLst>
              </a:tr>
              <a:tr h="386530"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контроль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историческая справка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637127"/>
                  </a:ext>
                </a:extLst>
              </a:tr>
            </a:tbl>
          </a:graphicData>
        </a:graphic>
      </p:graphicFrame>
      <p:sp>
        <p:nvSpPr>
          <p:cNvPr id="23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F97E-C822-44D0-91BE-DE515332FAAD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789" y="2605452"/>
            <a:ext cx="1002123" cy="1002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574" y="3999665"/>
            <a:ext cx="1202550" cy="120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506" y="5418511"/>
            <a:ext cx="908685" cy="908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0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97" name="Group 2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56924494"/>
              </p:ext>
            </p:extLst>
          </p:nvPr>
        </p:nvGraphicFramePr>
        <p:xfrm>
          <a:off x="0" y="0"/>
          <a:ext cx="12153207" cy="6806380"/>
        </p:xfrm>
        <a:graphic>
          <a:graphicData uri="http://schemas.openxmlformats.org/drawingml/2006/table">
            <a:tbl>
              <a:tblPr/>
              <a:tblGrid>
                <a:gridCol w="131147">
                  <a:extLst>
                    <a:ext uri="{9D8B030D-6E8A-4147-A177-3AD203B41FA5}">
                      <a16:colId xmlns="" xmlns:a16="http://schemas.microsoft.com/office/drawing/2014/main" val="1668410208"/>
                    </a:ext>
                  </a:extLst>
                </a:gridCol>
                <a:gridCol w="407393">
                  <a:extLst>
                    <a:ext uri="{9D8B030D-6E8A-4147-A177-3AD203B41FA5}">
                      <a16:colId xmlns="" xmlns:a16="http://schemas.microsoft.com/office/drawing/2014/main" val="12140797"/>
                    </a:ext>
                  </a:extLst>
                </a:gridCol>
                <a:gridCol w="2013247">
                  <a:extLst>
                    <a:ext uri="{9D8B030D-6E8A-4147-A177-3AD203B41FA5}">
                      <a16:colId xmlns="" xmlns:a16="http://schemas.microsoft.com/office/drawing/2014/main" val="1212605314"/>
                    </a:ext>
                  </a:extLst>
                </a:gridCol>
                <a:gridCol w="359956">
                  <a:extLst>
                    <a:ext uri="{9D8B030D-6E8A-4147-A177-3AD203B41FA5}">
                      <a16:colId xmlns="" xmlns:a16="http://schemas.microsoft.com/office/drawing/2014/main" val="2190359441"/>
                    </a:ext>
                  </a:extLst>
                </a:gridCol>
                <a:gridCol w="3888068">
                  <a:extLst>
                    <a:ext uri="{9D8B030D-6E8A-4147-A177-3AD203B41FA5}">
                      <a16:colId xmlns="" xmlns:a16="http://schemas.microsoft.com/office/drawing/2014/main" val="3216792065"/>
                    </a:ext>
                  </a:extLst>
                </a:gridCol>
                <a:gridCol w="1986742">
                  <a:extLst>
                    <a:ext uri="{9D8B030D-6E8A-4147-A177-3AD203B41FA5}">
                      <a16:colId xmlns="" xmlns:a16="http://schemas.microsoft.com/office/drawing/2014/main" val="256239496"/>
                    </a:ext>
                  </a:extLst>
                </a:gridCol>
                <a:gridCol w="1354974">
                  <a:extLst>
                    <a:ext uri="{9D8B030D-6E8A-4147-A177-3AD203B41FA5}">
                      <a16:colId xmlns="" xmlns:a16="http://schemas.microsoft.com/office/drawing/2014/main" val="981196468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3907635572"/>
                    </a:ext>
                  </a:extLst>
                </a:gridCol>
              </a:tblGrid>
              <a:tr h="1122218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Учебные занятия модуля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Используемые материалы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Контроль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Историческая справка</a:t>
                      </a:r>
                      <a:endParaRPr lang="en-US" altLang="ru-RU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53538"/>
                  </a:ext>
                </a:extLst>
              </a:tr>
              <a:tr h="878032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 с использованием природных материалов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2044895"/>
                  </a:ext>
                </a:extLst>
              </a:tr>
              <a:tr h="88582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Витраж-имитация из пластилина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287959"/>
                  </a:ext>
                </a:extLst>
              </a:tr>
              <a:tr h="8667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5500" indent="-284163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488" indent="-227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41475" indent="-22701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8988" indent="-230188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61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33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305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77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 на пленке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9394332"/>
                  </a:ext>
                </a:extLst>
              </a:tr>
              <a:tr h="8667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Витраж на пластмассовых заготовках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65563922"/>
                  </a:ext>
                </a:extLst>
              </a:tr>
              <a:tr h="981075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kumimoji="0" lang="en-US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46138" indent="-285750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4125" indent="-22860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2113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Мозаика – витраж из цветных стекол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4042133"/>
                  </a:ext>
                </a:extLst>
              </a:tr>
              <a:tr h="819150">
                <a:tc gridSpan="2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25500" indent="-284163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488" indent="-227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41475" indent="-22701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8988" indent="-230188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61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33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305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7788" indent="-230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Итоговое занятие. Выставка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584376"/>
                  </a:ext>
                </a:extLst>
              </a:tr>
              <a:tr h="386530"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ctr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8" marR="41898" marT="41898" marB="418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контроль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историческая справка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431800" indent="-431800" defTabSz="1152525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36625" indent="-360363" defTabSz="1152525">
                        <a:spcBef>
                          <a:spcPct val="20000"/>
                        </a:spcBef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39863" indent="-287338" defTabSz="1152525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16125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92388" indent="-287338" defTabSz="1152525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495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5067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639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421188" indent="-287338" defTabSz="1152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31800" marR="0" lvl="0" indent="-431800" algn="l" defTabSz="1152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98" marR="41898" marT="41898" marB="418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637127"/>
                  </a:ext>
                </a:extLst>
              </a:tr>
            </a:tbl>
          </a:graphicData>
        </a:graphic>
      </p:graphicFrame>
      <p:sp>
        <p:nvSpPr>
          <p:cNvPr id="23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F97E-C822-44D0-91BE-DE515332FAAD}" type="slidenum">
              <a:rPr lang="ru-RU" altLang="ru-RU"/>
              <a:pPr/>
              <a:t>9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139" y="1209675"/>
            <a:ext cx="688302" cy="695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010" y="2919777"/>
            <a:ext cx="756873" cy="756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817" y="2063910"/>
            <a:ext cx="784066" cy="784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853" y="3843701"/>
            <a:ext cx="756873" cy="7568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971" y="4500065"/>
            <a:ext cx="1248636" cy="1248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6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451</Words>
  <Application>Microsoft Office PowerPoint</Application>
  <PresentationFormat>Произвольный</PresentationFormat>
  <Paragraphs>162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Модуль  «Витражное искусство»  во внеурочной деятельности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внеурочной деятельности «Начальное моделирование и конструирование»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Игнатьева</dc:creator>
  <cp:lastModifiedBy>Татьяна Александровна Лейнганг</cp:lastModifiedBy>
  <cp:revision>42</cp:revision>
  <dcterms:created xsi:type="dcterms:W3CDTF">2018-02-25T13:05:51Z</dcterms:created>
  <dcterms:modified xsi:type="dcterms:W3CDTF">2018-11-08T08:10:54Z</dcterms:modified>
</cp:coreProperties>
</file>