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98" r:id="rId3"/>
    <p:sldId id="299" r:id="rId4"/>
    <p:sldId id="258" r:id="rId5"/>
    <p:sldId id="280" r:id="rId6"/>
    <p:sldId id="304" r:id="rId7"/>
    <p:sldId id="307" r:id="rId8"/>
    <p:sldId id="306" r:id="rId9"/>
    <p:sldId id="287" r:id="rId10"/>
    <p:sldId id="305" r:id="rId11"/>
    <p:sldId id="301" r:id="rId12"/>
    <p:sldId id="302" r:id="rId13"/>
    <p:sldId id="303" r:id="rId14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58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5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F257E77-B530-49F6-B4EF-F7629FB0562C}" type="datetimeFigureOut">
              <a:rPr lang="ru-RU"/>
              <a:pPr>
                <a:defRPr/>
              </a:pPr>
              <a:t>08.11.2018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EC2DF1B-379A-46BC-9BFA-A2DB1B353E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4536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8388350" y="6669088"/>
            <a:ext cx="755650" cy="188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B1599-6F6B-4C88-82ED-D4EF8CEE2C2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197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5C0C2-02DF-4F96-8F1A-78B69F26C30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576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91938-4FB7-43F8-B908-89C36907268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9459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90FC3-6391-4414-975D-45624D4C6C0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462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2EFB0-1BBB-43E9-9903-309DBE02FFA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8107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0F49B-F892-4493-B107-E96DBB9C205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8847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5162E-C453-4B95-A8B0-F3923938EFC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07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BF72F-AA25-4EFB-8B43-B563F67F9AC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390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F5B60-89B4-4F5D-9D4C-09C19A901BF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476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9D878-6CBB-4692-A071-FA390EADF52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564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3FC6C-A390-41AD-A3B3-BDA06CCDB78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559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21A56FF-039C-4188-AE45-CF3517BB290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8388350" y="6669088"/>
            <a:ext cx="755650" cy="188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7750" y="2060575"/>
            <a:ext cx="7772400" cy="2060575"/>
          </a:xfrm>
          <a:ln>
            <a:noFill/>
            <a:prstDash val="sysDot"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МЕНЯ ЭТО ХОРОШО ПОЛУЧАЕТСЯ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6350" y="4797425"/>
            <a:ext cx="7543800" cy="1700213"/>
          </a:xfrm>
        </p:spPr>
        <p:txBody>
          <a:bodyPr/>
          <a:lstStyle/>
          <a:p>
            <a:pPr algn="r"/>
            <a:r>
              <a:rPr lang="ru-RU" altLang="ru-RU" sz="2000" smtClean="0">
                <a:latin typeface="Times New Roman" pitchFamily="16" charset="0"/>
                <a:ea typeface="Verdana" pitchFamily="34" charset="0"/>
                <a:cs typeface="Times New Roman" pitchFamily="16" charset="0"/>
              </a:rPr>
              <a:t>Дичин Алексей Александрович,</a:t>
            </a:r>
          </a:p>
          <a:p>
            <a:pPr algn="r"/>
            <a:r>
              <a:rPr lang="ru-RU" altLang="ru-RU" sz="2000" smtClean="0">
                <a:latin typeface="Times New Roman" pitchFamily="16" charset="0"/>
                <a:ea typeface="Verdana" pitchFamily="34" charset="0"/>
                <a:cs typeface="Times New Roman" pitchFamily="16" charset="0"/>
              </a:rPr>
              <a:t>преподаватель иностранного языка</a:t>
            </a:r>
          </a:p>
          <a:p>
            <a:pPr algn="r"/>
            <a:r>
              <a:rPr lang="ru-RU" altLang="ru-RU" sz="2000" smtClean="0">
                <a:latin typeface="Times New Roman" pitchFamily="16" charset="0"/>
                <a:ea typeface="Verdana" pitchFamily="34" charset="0"/>
                <a:cs typeface="Times New Roman" pitchFamily="16" charset="0"/>
              </a:rPr>
              <a:t>ГПОУ «Ярославский автомеханический</a:t>
            </a:r>
          </a:p>
          <a:p>
            <a:pPr algn="r"/>
            <a:r>
              <a:rPr lang="ru-RU" altLang="ru-RU" sz="2000" smtClean="0">
                <a:latin typeface="Times New Roman" pitchFamily="16" charset="0"/>
                <a:ea typeface="Verdana" pitchFamily="34" charset="0"/>
                <a:cs typeface="Times New Roman" pitchFamily="16" charset="0"/>
              </a:rPr>
              <a:t>колледж»</a:t>
            </a:r>
          </a:p>
        </p:txBody>
      </p:sp>
      <p:sp>
        <p:nvSpPr>
          <p:cNvPr id="4100" name="Прямоугольник 3"/>
          <p:cNvSpPr>
            <a:spLocks noChangeArrowheads="1"/>
          </p:cNvSpPr>
          <p:nvPr/>
        </p:nvSpPr>
        <p:spPr bwMode="auto">
          <a:xfrm>
            <a:off x="2700338" y="242888"/>
            <a:ext cx="4572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800">
                <a:latin typeface="Times New Roman" pitchFamily="16" charset="0"/>
                <a:ea typeface="Verdana" pitchFamily="34" charset="0"/>
                <a:cs typeface="Times New Roman" pitchFamily="16" charset="0"/>
              </a:rPr>
              <a:t>Всероссийский конкурс </a:t>
            </a:r>
            <a:br>
              <a:rPr lang="ru-RU" altLang="ru-RU" sz="2800">
                <a:latin typeface="Times New Roman" pitchFamily="16" charset="0"/>
                <a:ea typeface="Verdana" pitchFamily="34" charset="0"/>
                <a:cs typeface="Times New Roman" pitchFamily="16" charset="0"/>
              </a:rPr>
            </a:br>
            <a:r>
              <a:rPr lang="ru-RU" altLang="ru-RU" sz="2800">
                <a:latin typeface="Times New Roman" pitchFamily="16" charset="0"/>
                <a:ea typeface="Verdana" pitchFamily="34" charset="0"/>
                <a:cs typeface="Times New Roman" pitchFamily="16" charset="0"/>
              </a:rPr>
              <a:t>«Педагогический дебют» </a:t>
            </a:r>
          </a:p>
        </p:txBody>
      </p:sp>
      <p:pic>
        <p:nvPicPr>
          <p:cNvPr id="4101" name="Picture 5" descr="C:\Users\Алексей\Desktop\csm_ped_debut_ea20e2be0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313" y="476250"/>
            <a:ext cx="1836737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735013" y="260350"/>
            <a:ext cx="8229600" cy="952500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rPr>
              <a:t>Методический потенциал игр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913" y="1341438"/>
            <a:ext cx="7354887" cy="4525962"/>
          </a:xfrm>
          <a:ln>
            <a:prstDash val="sysDash"/>
          </a:ln>
        </p:spPr>
        <p:txBody>
          <a:bodyPr rtlCol="0">
            <a:normAutofit fontScale="92500"/>
          </a:bodyPr>
          <a:lstStyle/>
          <a:p>
            <a:pPr algn="just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максимальную концентрацию внимания; </a:t>
            </a:r>
          </a:p>
          <a:p>
            <a:pPr algn="just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создаёт ситуацию соревновательного азарта: </a:t>
            </a:r>
          </a:p>
          <a:p>
            <a:pPr algn="just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ставит обучающегося перед необходимостью одновременно быстро думать и быстро действовать;</a:t>
            </a:r>
          </a:p>
          <a:p>
            <a:pPr algn="just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актуализирует знания сразу по многим темам;</a:t>
            </a:r>
          </a:p>
          <a:p>
            <a:pPr algn="just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поднимает настроение группы обучающихся;</a:t>
            </a:r>
          </a:p>
          <a:p>
            <a:pPr algn="just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никогда не вызывает сомнений в справедливости судейства: правила прозрачны, все видят результат сразу.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333375"/>
            <a:ext cx="793115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Результаты 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00138" y="1577975"/>
          <a:ext cx="8094662" cy="473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3" imgW="8096190" imgH="4730906" progId="Excel.Chart.8">
                  <p:embed/>
                </p:oleObj>
              </mc:Choice>
              <mc:Fallback>
                <p:oleObj r:id="rId3" imgW="8096190" imgH="4730906" progId="Excel.Char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1577975"/>
                        <a:ext cx="8094662" cy="4733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650" y="549275"/>
            <a:ext cx="8316913" cy="2663825"/>
          </a:xfrm>
          <a:ln>
            <a:noFill/>
            <a:prstDash val="dash"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Результаты и практическое применение</a:t>
            </a:r>
          </a:p>
        </p:txBody>
      </p:sp>
      <p:pic>
        <p:nvPicPr>
          <p:cNvPr id="58370" name="Picture 2" descr="http://iro.yar.ru/fileadmin/_processed_/e/4/csm_2018-09-26-KPO_1_6e7d0e2991.jpg"/>
          <p:cNvPicPr>
            <a:picLocks noChangeAspect="1" noChangeArrowheads="1"/>
          </p:cNvPicPr>
          <p:nvPr/>
        </p:nvPicPr>
        <p:blipFill>
          <a:blip r:embed="rId2"/>
          <a:srcRect t="18900"/>
          <a:stretch>
            <a:fillRect/>
          </a:stretch>
        </p:blipFill>
        <p:spPr bwMode="auto">
          <a:xfrm>
            <a:off x="1547813" y="2276475"/>
            <a:ext cx="6792912" cy="3673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pic>
        <p:nvPicPr>
          <p:cNvPr id="15363" name="Picture 2" descr="D:\загрузки\590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981075"/>
            <a:ext cx="7634288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258888" y="3933825"/>
            <a:ext cx="1296987" cy="574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476672"/>
            <a:ext cx="8172400" cy="3168352"/>
          </a:xfrm>
          <a:ln>
            <a:noFill/>
            <a:prstDash val="dash"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Игра как средство формирования иноязычной коммуникативной компетенции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лексей\Desktop\выступление опыт\IMG_20181016_12282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3573463"/>
            <a:ext cx="3900488" cy="2925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3" descr="C:\Users\Алексей\Desktop\выступление опыт\IMG_20181016_124556_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363" y="2636838"/>
            <a:ext cx="3916362" cy="2798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095375" y="274638"/>
            <a:ext cx="7508875" cy="1143000"/>
          </a:xfrm>
        </p:spPr>
        <p:txBody>
          <a:bodyPr/>
          <a:lstStyle/>
          <a:p>
            <a:pPr algn="l" eaLnBrk="1" hangingPunct="1"/>
            <a:r>
              <a:rPr lang="ru-RU" altLang="ru-RU" smtClean="0"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rPr>
              <a:t>Актуальность работы: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1187450" y="1357313"/>
            <a:ext cx="7635875" cy="1135062"/>
          </a:xfrm>
        </p:spPr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Как организовать процесс общения на иностранном языке? </a:t>
            </a:r>
          </a:p>
        </p:txBody>
      </p:sp>
      <p:pic>
        <p:nvPicPr>
          <p:cNvPr id="6148" name="Picture 2" descr="http://clipart-library.com/img/1313276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2301875"/>
            <a:ext cx="3355975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1187450" y="2492375"/>
            <a:ext cx="446405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ru-RU" altLang="ru-RU" sz="2800" kern="0" dirty="0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Как приблизить это общение к естественной коммуникации?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60648"/>
            <a:ext cx="6929486" cy="1368152"/>
          </a:xfrm>
          <a:ln>
            <a:noFill/>
            <a:prstDash val="dash"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sz="66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Игра – это …</a:t>
            </a:r>
            <a:endParaRPr lang="ru-RU" sz="66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42988" y="1989138"/>
            <a:ext cx="5905500" cy="1871662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Игра - пространство "внутренней социализации" ребенка, средство усвоения социальных установок (Л.С.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Выготский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11413" y="4292600"/>
            <a:ext cx="6416675" cy="192405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Игра - свобода личности в воображении, "иллюзорная реализация нереализуемых интересов "</a:t>
            </a:r>
          </a:p>
          <a:p>
            <a:pPr algn="ctr" eaLnBrk="1" hangingPunct="1"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(А.Н. Леонтьев).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900113" y="765175"/>
            <a:ext cx="7686675" cy="1614488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ru-RU" altLang="ru-RU" sz="5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6" charset="0"/>
                <a:cs typeface="Times New Roman" pitchFamily="16" charset="0"/>
              </a:rPr>
              <a:t>Мой инновационный подход в применении игровых технологий</a:t>
            </a:r>
          </a:p>
        </p:txBody>
      </p:sp>
      <p:pic>
        <p:nvPicPr>
          <p:cNvPr id="8195" name="Рисунок 3" descr="x_aac3add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573463"/>
            <a:ext cx="3490912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763713" y="44450"/>
            <a:ext cx="5986462" cy="939800"/>
          </a:xfrm>
        </p:spPr>
        <p:txBody>
          <a:bodyPr/>
          <a:lstStyle/>
          <a:p>
            <a:pPr eaLnBrk="1" hangingPunct="1"/>
            <a:r>
              <a:rPr lang="ru-RU" altLang="ru-RU" sz="4800" b="1" smtClean="0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Морской бой</a:t>
            </a:r>
            <a:endParaRPr lang="ru-RU" altLang="ru-RU" sz="3000" b="1" smtClean="0">
              <a:solidFill>
                <a:srgbClr val="00206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33795" name="Содержимое 2"/>
          <p:cNvSpPr>
            <a:spLocks noGrp="1"/>
          </p:cNvSpPr>
          <p:nvPr>
            <p:ph idx="1"/>
          </p:nvPr>
        </p:nvSpPr>
        <p:spPr>
          <a:xfrm>
            <a:off x="1000125" y="981075"/>
            <a:ext cx="7532688" cy="5256213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800" b="1" dirty="0" smtClean="0">
                <a:latin typeface="Times New Roman" pitchFamily="16" charset="0"/>
                <a:cs typeface="Times New Roman" pitchFamily="16" charset="0"/>
              </a:rPr>
              <a:t>Дидактическая задача</a:t>
            </a:r>
            <a:r>
              <a:rPr lang="ru-RU" altLang="ru-RU" sz="1800" dirty="0" smtClean="0">
                <a:latin typeface="Times New Roman" pitchFamily="16" charset="0"/>
                <a:cs typeface="Times New Roman" pitchFamily="16" charset="0"/>
              </a:rPr>
              <a:t>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повторение лексического и грамматического материала с практическим использованием в своей речи.</a:t>
            </a: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altLang="ru-RU" sz="1800" dirty="0" smtClean="0">
              <a:latin typeface="Times New Roman" pitchFamily="16" charset="0"/>
              <a:cs typeface="Times New Roman" pitchFamily="16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Правила дидактической игры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Каждый команда игры получает поле морского боя</a:t>
            </a:r>
          </a:p>
          <a:p>
            <a:pPr marL="514350" indent="-5143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Команды расставляет свои корабли на своем поле, закрашивая нужные клетки.</a:t>
            </a:r>
          </a:p>
          <a:p>
            <a:pPr marL="514350" indent="-5143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Ученики знакомиться со своими ролями и правилами игры. </a:t>
            </a:r>
          </a:p>
          <a:p>
            <a:pPr marL="514350" indent="-5143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Ученики выполняют сюжетно – ролевые задания, за что они могут делать выстрел.</a:t>
            </a:r>
          </a:p>
          <a:p>
            <a:pPr marL="514350" indent="-514350" algn="just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800" dirty="0" smtClean="0">
                <a:latin typeface="Times New Roman" pitchFamily="16" charset="0"/>
                <a:cs typeface="Times New Roman" pitchFamily="16" charset="0"/>
              </a:rPr>
              <a:t>Также во время игры могут происходить разные события: болезни (кто из команды уходит с активной роли и его замещает другой ) а также захват капитанов кораблей. </a:t>
            </a:r>
            <a:endParaRPr lang="ru-RU" alt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 smtClean="0"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rPr>
              <a:t>ПРИМЕР </a:t>
            </a:r>
            <a:br>
              <a:rPr lang="ru-RU" altLang="ru-RU" sz="3600" b="1" smtClean="0"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rPr>
            </a:br>
            <a:r>
              <a:rPr lang="ru-RU" altLang="ru-RU" sz="3600" b="1" smtClean="0"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rPr>
              <a:t>ЗАДАНИЙ ДЛЯ ИГРОКОВ</a:t>
            </a:r>
          </a:p>
        </p:txBody>
      </p:sp>
      <p:pic>
        <p:nvPicPr>
          <p:cNvPr id="10243" name="Picture 3" descr="C:\Users\Алексей\Desktop\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5813" y="1428750"/>
            <a:ext cx="7786687" cy="33083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pic>
        <p:nvPicPr>
          <p:cNvPr id="11267" name="Picture 2" descr="C:\Users\Алексей\Desktop\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071563"/>
            <a:ext cx="7642225" cy="30718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763713" y="44450"/>
            <a:ext cx="5986462" cy="939800"/>
          </a:xfrm>
        </p:spPr>
        <p:txBody>
          <a:bodyPr/>
          <a:lstStyle/>
          <a:p>
            <a:pPr eaLnBrk="1" hangingPunct="1"/>
            <a:r>
              <a:rPr lang="ru-RU" altLang="ru-RU" sz="4800" b="1" smtClean="0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Словесные бои</a:t>
            </a:r>
            <a:endParaRPr lang="ru-RU" altLang="ru-RU" sz="3000" b="1" smtClean="0">
              <a:solidFill>
                <a:srgbClr val="00206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33795" name="Содержимое 2"/>
          <p:cNvSpPr>
            <a:spLocks noGrp="1"/>
          </p:cNvSpPr>
          <p:nvPr>
            <p:ph idx="1"/>
          </p:nvPr>
        </p:nvSpPr>
        <p:spPr>
          <a:xfrm>
            <a:off x="1000125" y="981075"/>
            <a:ext cx="7532688" cy="4608513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000" b="1" dirty="0" smtClean="0">
                <a:latin typeface="Times New Roman" pitchFamily="16" charset="0"/>
                <a:cs typeface="Times New Roman" pitchFamily="16" charset="0"/>
              </a:rPr>
              <a:t>Дидактическая задача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повторение лексического и грамматического материала с практическим использованием в своей речи.</a:t>
            </a: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altLang="ru-RU" sz="2000" dirty="0" smtClean="0">
              <a:latin typeface="Times New Roman" pitchFamily="16" charset="0"/>
              <a:cs typeface="Times New Roman" pitchFamily="16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Правила дидактической игры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Преподаватель раздаёт темы для словесного боя.</a:t>
            </a:r>
          </a:p>
          <a:p>
            <a:pPr marL="514350" indent="-5143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команд одинаковые темы. </a:t>
            </a:r>
          </a:p>
          <a:p>
            <a:pPr marL="514350" indent="-5143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Время на подготовку – 10 минут (надо придумать как можно больше аргументов).</a:t>
            </a:r>
          </a:p>
          <a:p>
            <a:pPr marL="514350" indent="-5143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Те, кто сидит на пером ряду, готовят аргументы «за» тезис. Те, кто сидит на втором , готовят аргументы «против». </a:t>
            </a:r>
          </a:p>
          <a:p>
            <a:pPr marL="514350" indent="-5143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Возможные темы:</a:t>
            </a:r>
          </a:p>
          <a:p>
            <a:pPr marL="514350" indent="-5143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 smtClean="0"/>
              <a:t>"The driving age should be lowered in your country. Do you agree or disagree?" 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Cvetnye-karandashi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Cvetnye-karandashi</Template>
  <TotalTime>796</TotalTime>
  <Words>343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Verdana</vt:lpstr>
      <vt:lpstr>Cvetnye-karandashi</vt:lpstr>
      <vt:lpstr>Диаграмма Microsoft Office Excel</vt:lpstr>
      <vt:lpstr>У МЕНЯ ЭТО ХОРОШО ПОЛУЧАЕТСЯ</vt:lpstr>
      <vt:lpstr>Презентация PowerPoint</vt:lpstr>
      <vt:lpstr>Актуальность работы:</vt:lpstr>
      <vt:lpstr>Презентация PowerPoint</vt:lpstr>
      <vt:lpstr>Презентация PowerPoint</vt:lpstr>
      <vt:lpstr>Морской бой</vt:lpstr>
      <vt:lpstr>ПРИМЕР  ЗАДАНИЙ ДЛЯ ИГРОКОВ</vt:lpstr>
      <vt:lpstr>Презентация PowerPoint</vt:lpstr>
      <vt:lpstr>Словесные бои</vt:lpstr>
      <vt:lpstr>Методический потенциал игр</vt:lpstr>
      <vt:lpstr>Результаты 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Игровые технологии  в обучении  иностранному языку</dc:title>
  <dc:creator>Наталья</dc:creator>
  <cp:lastModifiedBy>Татьяна Александровна Лейнганг</cp:lastModifiedBy>
  <cp:revision>69</cp:revision>
  <dcterms:created xsi:type="dcterms:W3CDTF">2013-12-12T15:27:24Z</dcterms:created>
  <dcterms:modified xsi:type="dcterms:W3CDTF">2018-11-08T08:49:52Z</dcterms:modified>
</cp:coreProperties>
</file>