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9" r:id="rId12"/>
    <p:sldId id="268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1736"/>
    <a:srgbClr val="173A8D"/>
    <a:srgbClr val="003374"/>
    <a:srgbClr val="ECF3F9"/>
    <a:srgbClr val="FFC900"/>
    <a:srgbClr val="129481"/>
    <a:srgbClr val="0F2741"/>
    <a:srgbClr val="C9A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6067A3B-AB0B-4021-8082-5F14ACA40402}" type="datetimeFigureOut">
              <a:rPr lang="en-US"/>
              <a:pPr>
                <a:defRPr/>
              </a:pPr>
              <a:t>11/8/2018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F288724-F972-4AC6-89FB-86EAF7C59A92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361607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BFC3C-AD76-49FB-A707-344D705B58B9}" type="datetimeFigureOut">
              <a:rPr lang="en-US"/>
              <a:pPr>
                <a:defRPr/>
              </a:pPr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FF56D-9665-46AE-A091-E65565EC61FE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382443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A815B-974F-4A0F-8AD7-CEA0976D1437}" type="datetimeFigureOut">
              <a:rPr lang="en-US"/>
              <a:pPr>
                <a:defRPr/>
              </a:pPr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01ABF-236B-415D-98A7-BD1819906BCD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717195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8DA25-7943-44C0-952F-172E399C1852}" type="datetimeFigureOut">
              <a:rPr lang="en-US"/>
              <a:pPr>
                <a:defRPr/>
              </a:pPr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C67D5-4DB8-4F28-A646-16AD6638EFC2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639548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2A7E1-51DF-4E94-BCFD-36D767F6279E}" type="datetimeFigureOut">
              <a:rPr lang="en-US"/>
              <a:pPr>
                <a:defRPr/>
              </a:pPr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27B08-BA5D-4CAA-AECF-EC3B1D702072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228276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09966-E32D-4A1E-BFF6-9D90DF2F0905}" type="datetimeFigureOut">
              <a:rPr lang="en-US"/>
              <a:pPr>
                <a:defRPr/>
              </a:pPr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0ED2E-32EB-4AFA-99DA-A617D68C053D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574403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AE218-2001-4956-AC3A-24A1BDBBD943}" type="datetimeFigureOut">
              <a:rPr lang="en-US"/>
              <a:pPr>
                <a:defRPr/>
              </a:pPr>
              <a:t>11/8/2018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CAF34-E00B-490B-A8E2-243F478CFC74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46300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66DA9-1015-4A69-954A-95A3639C2CE4}" type="datetimeFigureOut">
              <a:rPr lang="en-US"/>
              <a:pPr>
                <a:defRPr/>
              </a:pPr>
              <a:t>11/8/2018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520C4-7657-44F0-B75F-ADA6F0B93FD5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8030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A2351-FDFD-42C4-8158-2A17DDFBC749}" type="datetimeFigureOut">
              <a:rPr lang="en-US"/>
              <a:pPr>
                <a:defRPr/>
              </a:pPr>
              <a:t>11/8/2018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76327-AA7A-48BF-93A3-FBDB7630F040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036138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53E78-C1BD-4631-B4B1-AB8D7C4D2D22}" type="datetimeFigureOut">
              <a:rPr lang="en-US"/>
              <a:pPr>
                <a:defRPr/>
              </a:pPr>
              <a:t>11/8/2018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0FAE2-2B7A-4B55-8B54-DBE087492DC4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819900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054A4-46F7-4861-BA62-974B79912B46}" type="datetimeFigureOut">
              <a:rPr lang="en-US"/>
              <a:pPr>
                <a:defRPr/>
              </a:pPr>
              <a:t>11/8/2018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D5FF8-32EC-474F-983D-B25536E01101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16918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8E1A6-C945-4590-8E66-47EF44A081D2}" type="datetimeFigureOut">
              <a:rPr lang="en-US"/>
              <a:pPr>
                <a:defRPr/>
              </a:pPr>
              <a:t>11/8/2018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7381C-83DC-4229-89A0-BBD62BEE3ED5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3844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392238" cy="685800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392238" y="1465263"/>
            <a:ext cx="7123112" cy="471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DDFEAFC-CDF8-44AA-B07F-1F77B4067CA3}" type="datetimeFigureOut">
              <a:rPr lang="en-US"/>
              <a:pPr>
                <a:defRPr/>
              </a:pPr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F54B94C8-04B3-47CF-8EB5-7A04390C8CBD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  <p:sp>
        <p:nvSpPr>
          <p:cNvPr id="1031" name="Title Placeholder 1"/>
          <p:cNvSpPr>
            <a:spLocks noGrp="1"/>
          </p:cNvSpPr>
          <p:nvPr>
            <p:ph type="title"/>
          </p:nvPr>
        </p:nvSpPr>
        <p:spPr bwMode="auto">
          <a:xfrm>
            <a:off x="1376363" y="292100"/>
            <a:ext cx="7138987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2051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144000" cy="630713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i="1" dirty="0">
                <a:solidFill>
                  <a:srgbClr val="173A8D"/>
                </a:solidFill>
              </a:rPr>
              <a:t>«У меня это хорошо получается…»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200" b="1" i="1" dirty="0">
              <a:solidFill>
                <a:srgbClr val="173A8D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1736"/>
                </a:solidFill>
              </a:rPr>
              <a:t>« </a:t>
            </a:r>
            <a:r>
              <a:rPr lang="ru-RU" sz="3600" b="1" dirty="0">
                <a:solidFill>
                  <a:srgbClr val="001736"/>
                </a:solidFill>
              </a:rPr>
              <a:t>Развитие логического мышления путем построения схем правовых норм»</a:t>
            </a:r>
            <a:endParaRPr lang="ru-RU" sz="3600" b="1" i="1" dirty="0">
              <a:solidFill>
                <a:srgbClr val="173A8D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i="1" dirty="0">
              <a:solidFill>
                <a:srgbClr val="173A8D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173A8D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43" y="5029200"/>
            <a:ext cx="5401043" cy="996761"/>
          </a:xfrm>
          <a:ln>
            <a:miter lim="800000"/>
            <a:headEnd/>
            <a:tailEnd/>
          </a:ln>
          <a:extLst/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1400" b="1" dirty="0" smtClean="0"/>
              <a:t> 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 smtClean="0"/>
              <a:t>Егоров Иван Вячеславович,</a:t>
            </a:r>
            <a:br>
              <a:rPr lang="ru-RU" sz="1400" b="1" dirty="0" smtClean="0"/>
            </a:br>
            <a:r>
              <a:rPr lang="ru-RU" sz="1400" b="1" dirty="0" smtClean="0"/>
              <a:t>преподаватель специальных дисциплин </a:t>
            </a:r>
            <a:br>
              <a:rPr lang="ru-RU" sz="1400" b="1" dirty="0" smtClean="0"/>
            </a:br>
            <a:r>
              <a:rPr lang="ru-RU" sz="1400" b="1" dirty="0" smtClean="0"/>
              <a:t>ГПОАУ ЯО "Ярославский промышленно-экономический колледж им. Н.П.Пастухова</a:t>
            </a:r>
            <a:r>
              <a:rPr lang="ru-RU" sz="1200" b="1" dirty="0" smtClean="0"/>
              <a:t>"</a:t>
            </a:r>
            <a:endParaRPr lang="en-US" sz="12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+mn-lt"/>
            </a:endParaRPr>
          </a:p>
        </p:txBody>
      </p:sp>
      <p:pic>
        <p:nvPicPr>
          <p:cNvPr id="2054" name="Picture 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01825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1376363" y="292100"/>
            <a:ext cx="7138987" cy="1160463"/>
          </a:xfrm>
        </p:spPr>
        <p:txBody>
          <a:bodyPr/>
          <a:lstStyle/>
          <a:p>
            <a:pPr algn="ctr"/>
            <a:r>
              <a:rPr lang="ru-RU" altLang="ru-RU" sz="1600" smtClean="0">
                <a:latin typeface="Arial Narrow" pitchFamily="34" charset="0"/>
              </a:rPr>
              <a:t/>
            </a:r>
            <a:br>
              <a:rPr lang="ru-RU" altLang="ru-RU" sz="1600" smtClean="0">
                <a:latin typeface="Arial Narrow" pitchFamily="34" charset="0"/>
              </a:rPr>
            </a:br>
            <a:r>
              <a:rPr lang="ru-RU" altLang="ru-RU" sz="1600" smtClean="0">
                <a:latin typeface="Arial Narrow" pitchFamily="34" charset="0"/>
              </a:rPr>
              <a:t> </a:t>
            </a:r>
            <a:r>
              <a:rPr lang="ru-RU" altLang="ru-RU" sz="3200" b="1" u="sng" smtClean="0">
                <a:solidFill>
                  <a:srgbClr val="FF0000"/>
                </a:solidFill>
                <a:latin typeface="Times New Roman" pitchFamily="16" charset="0"/>
                <a:cs typeface="Times New Roman" pitchFamily="16" charset="0"/>
              </a:rPr>
              <a:t>Результат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ru-RU" altLang="ru-RU" sz="2400" smtClean="0">
                <a:latin typeface="Times New Roman" pitchFamily="16" charset="0"/>
                <a:cs typeface="Times New Roman" pitchFamily="16" charset="0"/>
              </a:rPr>
              <a:t>Высокая мотивация учащихся к образовательному процессу;</a:t>
            </a:r>
          </a:p>
          <a:p>
            <a:pPr algn="just" eaLnBrk="1" hangingPunct="1"/>
            <a:r>
              <a:rPr lang="ru-RU" altLang="ru-RU" sz="2400" smtClean="0">
                <a:latin typeface="Times New Roman" pitchFamily="16" charset="0"/>
                <a:cs typeface="Times New Roman" pitchFamily="16" charset="0"/>
              </a:rPr>
              <a:t>Возрастание мыслительных возможностей учащихся, гибкости мышления, его переключения с одного типа на другой;</a:t>
            </a:r>
          </a:p>
          <a:p>
            <a:pPr algn="just" eaLnBrk="1" hangingPunct="1"/>
            <a:r>
              <a:rPr lang="ru-RU" altLang="ru-RU" sz="2400" smtClean="0">
                <a:latin typeface="Times New Roman" pitchFamily="16" charset="0"/>
                <a:cs typeface="Times New Roman" pitchFamily="16" charset="0"/>
              </a:rPr>
              <a:t>Развитие способности самостоятельно конструировать нормы права,  оперировать законом;</a:t>
            </a:r>
          </a:p>
          <a:p>
            <a:pPr algn="just" eaLnBrk="1" hangingPunct="1"/>
            <a:r>
              <a:rPr lang="ru-RU" altLang="ru-RU" sz="2400" smtClean="0">
                <a:latin typeface="Times New Roman" pitchFamily="16" charset="0"/>
                <a:cs typeface="Times New Roman" pitchFamily="16" charset="0"/>
              </a:rPr>
              <a:t>Развитие способности передавать другим информацию, проводить  консультирование другого человека;</a:t>
            </a:r>
          </a:p>
          <a:p>
            <a:pPr algn="just" eaLnBrk="1" hangingPunct="1"/>
            <a:r>
              <a:rPr lang="ru-RU" altLang="ru-RU" sz="2400" smtClean="0">
                <a:latin typeface="Times New Roman" pitchFamily="16" charset="0"/>
                <a:cs typeface="Times New Roman" pitchFamily="16" charset="0"/>
              </a:rPr>
              <a:t>Развитие умения анализировать.</a:t>
            </a:r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12291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144000" cy="630713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i="1" dirty="0">
                <a:solidFill>
                  <a:srgbClr val="173A8D"/>
                </a:solidFill>
              </a:rPr>
              <a:t>«У меня это хорошо получается…»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200" b="1" i="1" dirty="0">
              <a:solidFill>
                <a:srgbClr val="173A8D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1736"/>
                </a:solidFill>
              </a:rPr>
              <a:t>«</a:t>
            </a:r>
            <a:r>
              <a:rPr lang="ru-RU" sz="3600" b="1" dirty="0">
                <a:solidFill>
                  <a:srgbClr val="001736"/>
                </a:solidFill>
              </a:rPr>
              <a:t>Развитие логического мышления путем построения схем правовых норм»</a:t>
            </a:r>
            <a:endParaRPr lang="ru-RU" sz="3600" b="1" i="1" dirty="0">
              <a:solidFill>
                <a:srgbClr val="173A8D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i="1" dirty="0">
              <a:solidFill>
                <a:srgbClr val="173A8D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173A8D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43" y="5029200"/>
            <a:ext cx="5401043" cy="996761"/>
          </a:xfrm>
          <a:ln>
            <a:miter lim="800000"/>
            <a:headEnd/>
            <a:tailEnd/>
          </a:ln>
          <a:extLst/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1400" b="1" dirty="0" smtClean="0"/>
              <a:t> 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 smtClean="0"/>
              <a:t>Егоров Иван Вячеславович ,</a:t>
            </a:r>
            <a:br>
              <a:rPr lang="ru-RU" sz="1400" b="1" dirty="0" smtClean="0"/>
            </a:br>
            <a:r>
              <a:rPr lang="ru-RU" sz="1400" b="1" dirty="0" smtClean="0"/>
              <a:t>преподаватель специальных дисциплин </a:t>
            </a:r>
            <a:br>
              <a:rPr lang="ru-RU" sz="1400" b="1" dirty="0" smtClean="0"/>
            </a:br>
            <a:r>
              <a:rPr lang="ru-RU" sz="1400" b="1" dirty="0" smtClean="0"/>
              <a:t>ГПОАУ ЯО "Ярославский промышленно-экономический колледж им. Н.П.Пастухова</a:t>
            </a:r>
            <a:r>
              <a:rPr lang="ru-RU" sz="1200" b="1" dirty="0" smtClean="0"/>
              <a:t>"</a:t>
            </a:r>
            <a:endParaRPr lang="en-US" sz="12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+mn-lt"/>
            </a:endParaRPr>
          </a:p>
        </p:txBody>
      </p:sp>
      <p:pic>
        <p:nvPicPr>
          <p:cNvPr id="12294" name="Picture 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01825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mtClean="0">
                <a:solidFill>
                  <a:srgbClr val="FF0000"/>
                </a:solidFill>
              </a:rPr>
              <a:t>Литература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sz="1800" smtClean="0">
                <a:latin typeface="Times New Roman" pitchFamily="16" charset="0"/>
                <a:cs typeface="Times New Roman" pitchFamily="16" charset="0"/>
              </a:rPr>
              <a:t>Шаталов Виктор Федорович. Эксперимент продолжается. Издательство "Педагогика", 1989.</a:t>
            </a:r>
          </a:p>
          <a:p>
            <a:pPr algn="just"/>
            <a:r>
              <a:rPr lang="ru-RU" altLang="ru-RU" sz="1800" smtClean="0">
                <a:latin typeface="Times New Roman" pitchFamily="16" charset="0"/>
                <a:cs typeface="Times New Roman" pitchFamily="16" charset="0"/>
              </a:rPr>
              <a:t>Лушников А.М., Лушникова М.В. Курс трудового права: Учебник: В 2 т. T. 1. Сущность трудового права и история его развития. Трудовые права в системе прав человека. Общая часть. — М.: Статут,  2009.</a:t>
            </a:r>
          </a:p>
          <a:p>
            <a:pPr algn="just"/>
            <a:r>
              <a:rPr lang="ru-RU" altLang="ru-RU" sz="1800" smtClean="0">
                <a:latin typeface="Times New Roman" pitchFamily="16" charset="0"/>
                <a:cs typeface="Times New Roman" pitchFamily="16" charset="0"/>
              </a:rPr>
              <a:t>Муштавинская, И.В. Технология развития критического мышления на уроке и в системе подготовки учителя : учебно-методическое пособие / И.В. Муштавинская. Санкт-Петербург : КАРО, 2009. – 144 с</a:t>
            </a:r>
            <a:r>
              <a:rPr lang="ru-RU" altLang="ru-RU" sz="1800" smtClean="0"/>
              <a:t>. </a:t>
            </a:r>
          </a:p>
          <a:p>
            <a:pPr algn="just"/>
            <a:r>
              <a:rPr lang="ru-RU" altLang="ru-RU" sz="1800" smtClean="0">
                <a:latin typeface="Times New Roman" pitchFamily="16" charset="0"/>
                <a:cs typeface="Times New Roman" pitchFamily="16" charset="0"/>
              </a:rPr>
              <a:t>Мотовиловкер Е.Я. Логические вопросы гражданского правоотношения // Юридические записки Ярославского госуниверситета им. П.Д. Демидова. Ярославль, 2004. Вып.8.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b="1" smtClean="0">
                <a:solidFill>
                  <a:srgbClr val="001736"/>
                </a:solidFill>
                <a:latin typeface="Times New Roman" pitchFamily="16" charset="0"/>
                <a:cs typeface="Times New Roman" pitchFamily="16" charset="0"/>
              </a:rPr>
              <a:t>Цели и задачи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ru-RU" altLang="ru-RU" sz="2400" smtClean="0">
                <a:latin typeface="Times New Roman" pitchFamily="16" charset="0"/>
                <a:cs typeface="Times New Roman" pitchFamily="16" charset="0"/>
              </a:rPr>
              <a:t>1)формирование логического и критического мышления;</a:t>
            </a:r>
          </a:p>
          <a:p>
            <a:pPr algn="just" eaLnBrk="1" hangingPunct="1">
              <a:buFont typeface="Arial" charset="0"/>
              <a:buNone/>
            </a:pPr>
            <a:r>
              <a:rPr lang="ru-RU" altLang="ru-RU" sz="2400" smtClean="0">
                <a:latin typeface="Times New Roman" pitchFamily="16" charset="0"/>
                <a:cs typeface="Times New Roman" pitchFamily="16" charset="0"/>
              </a:rPr>
              <a:t>2)развитие базовых качеств личности:  самостоятельности, любознательности, уверенности в себе;</a:t>
            </a:r>
          </a:p>
          <a:p>
            <a:pPr algn="just" eaLnBrk="1" hangingPunct="1">
              <a:buFont typeface="Arial" charset="0"/>
              <a:buNone/>
            </a:pPr>
            <a:r>
              <a:rPr lang="ru-RU" altLang="ru-RU" sz="2400" smtClean="0">
                <a:latin typeface="Times New Roman" pitchFamily="16" charset="0"/>
                <a:cs typeface="Times New Roman" pitchFamily="16" charset="0"/>
              </a:rPr>
              <a:t>3)формирование умения ориентироваться в источниках информации;</a:t>
            </a:r>
          </a:p>
          <a:p>
            <a:pPr algn="just" eaLnBrk="1" hangingPunct="1">
              <a:buFont typeface="Arial" charset="0"/>
              <a:buNone/>
            </a:pPr>
            <a:r>
              <a:rPr lang="ru-RU" altLang="ru-RU" sz="2400" smtClean="0">
                <a:latin typeface="Times New Roman" pitchFamily="16" charset="0"/>
                <a:cs typeface="Times New Roman" pitchFamily="16" charset="0"/>
              </a:rPr>
              <a:t>4)стимулирование самостоятельной поисковой творческой деятельности, запуск механизмов самообразования и самоорганизации.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376363" y="125413"/>
            <a:ext cx="7138987" cy="1462087"/>
          </a:xfrm>
        </p:spPr>
        <p:txBody>
          <a:bodyPr/>
          <a:lstStyle/>
          <a:p>
            <a:pPr algn="ctr" eaLnBrk="1" hangingPunct="1"/>
            <a:r>
              <a:rPr lang="ru-RU" altLang="ru-RU" sz="2800" b="1" smtClean="0">
                <a:solidFill>
                  <a:srgbClr val="001736"/>
                </a:solidFill>
                <a:latin typeface="Times New Roman" pitchFamily="16" charset="0"/>
                <a:cs typeface="Times New Roman" pitchFamily="16" charset="0"/>
              </a:rPr>
              <a:t>Этапы</a:t>
            </a:r>
            <a:br>
              <a:rPr lang="ru-RU" altLang="ru-RU" sz="2800" b="1" smtClean="0">
                <a:solidFill>
                  <a:srgbClr val="001736"/>
                </a:solidFill>
                <a:latin typeface="Times New Roman" pitchFamily="16" charset="0"/>
                <a:cs typeface="Times New Roman" pitchFamily="16" charset="0"/>
              </a:rPr>
            </a:br>
            <a:r>
              <a:rPr lang="ru-RU" altLang="ru-RU" sz="2800" b="1" smtClean="0">
                <a:solidFill>
                  <a:srgbClr val="001736"/>
                </a:solidFill>
                <a:latin typeface="Times New Roman" pitchFamily="16" charset="0"/>
                <a:cs typeface="Times New Roman" pitchFamily="16" charset="0"/>
              </a:rPr>
              <a:t>« Развитие логического мышления путем построения схем правовых норм»</a:t>
            </a:r>
            <a:endParaRPr lang="ru-RU" altLang="ru-RU" sz="2800" smtClean="0"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1392238" y="1560513"/>
            <a:ext cx="7123112" cy="4616450"/>
          </a:xfrm>
        </p:spPr>
        <p:txBody>
          <a:bodyPr/>
          <a:lstStyle/>
          <a:p>
            <a:pPr eaLnBrk="1" hangingPunct="1"/>
            <a:r>
              <a:rPr lang="ru-RU" altLang="ru-RU" sz="2600" b="1" smtClean="0">
                <a:latin typeface="Times New Roman" pitchFamily="16" charset="0"/>
                <a:cs typeface="Times New Roman" pitchFamily="16" charset="0"/>
              </a:rPr>
              <a:t>1 этап -  </a:t>
            </a:r>
            <a:r>
              <a:rPr lang="ru-RU" altLang="ru-RU" sz="2600" b="1" u="sng" smtClean="0">
                <a:latin typeface="Times New Roman" pitchFamily="16" charset="0"/>
                <a:cs typeface="Times New Roman" pitchFamily="16" charset="0"/>
              </a:rPr>
              <a:t>«Тупик»;</a:t>
            </a:r>
          </a:p>
          <a:p>
            <a:pPr eaLnBrk="1" hangingPunct="1"/>
            <a:r>
              <a:rPr lang="ru-RU" altLang="ru-RU" sz="2600" b="1" smtClean="0">
                <a:latin typeface="Times New Roman" pitchFamily="16" charset="0"/>
                <a:cs typeface="Times New Roman" pitchFamily="16" charset="0"/>
              </a:rPr>
              <a:t>2 этап –  </a:t>
            </a:r>
            <a:r>
              <a:rPr lang="ru-RU" altLang="ru-RU" sz="2600" b="1" u="sng" smtClean="0">
                <a:latin typeface="Times New Roman" pitchFamily="16" charset="0"/>
                <a:cs typeface="Times New Roman" pitchFamily="16" charset="0"/>
              </a:rPr>
              <a:t>«Это просто» </a:t>
            </a:r>
            <a:r>
              <a:rPr lang="ru-RU" altLang="ru-RU" sz="2600" b="1" smtClean="0">
                <a:latin typeface="Times New Roman" pitchFamily="16" charset="0"/>
                <a:cs typeface="Times New Roman" pitchFamily="16" charset="0"/>
              </a:rPr>
              <a:t>- </a:t>
            </a:r>
            <a:r>
              <a:rPr lang="ru-RU" altLang="ru-RU" sz="2600" smtClean="0">
                <a:latin typeface="Times New Roman" pitchFamily="16" charset="0"/>
                <a:cs typeface="Times New Roman" pitchFamily="16" charset="0"/>
              </a:rPr>
              <a:t>развернутое объяснение построения  </a:t>
            </a:r>
            <a:r>
              <a:rPr lang="ru-RU" altLang="ru-RU" sz="2600" smtClean="0">
                <a:solidFill>
                  <a:srgbClr val="001736"/>
                </a:solidFill>
                <a:latin typeface="Times New Roman" pitchFamily="16" charset="0"/>
                <a:cs typeface="Times New Roman" pitchFamily="16" charset="0"/>
              </a:rPr>
              <a:t>логических схем правовых норм;</a:t>
            </a:r>
          </a:p>
          <a:p>
            <a:pPr eaLnBrk="1" hangingPunct="1"/>
            <a:r>
              <a:rPr lang="ru-RU" altLang="ru-RU" sz="2600" b="1" smtClean="0">
                <a:solidFill>
                  <a:srgbClr val="001736"/>
                </a:solidFill>
                <a:latin typeface="Times New Roman" pitchFamily="16" charset="0"/>
                <a:cs typeface="Times New Roman" pitchFamily="16" charset="0"/>
              </a:rPr>
              <a:t>3 этап – </a:t>
            </a:r>
            <a:r>
              <a:rPr lang="ru-RU" altLang="ru-RU" sz="2600" b="1" u="sng" smtClean="0">
                <a:solidFill>
                  <a:srgbClr val="001736"/>
                </a:solidFill>
                <a:latin typeface="Times New Roman" pitchFamily="16" charset="0"/>
                <a:cs typeface="Times New Roman" pitchFamily="16" charset="0"/>
              </a:rPr>
              <a:t>«Я могу сам» </a:t>
            </a:r>
            <a:r>
              <a:rPr lang="ru-RU" altLang="ru-RU" sz="2600" b="1" smtClean="0">
                <a:solidFill>
                  <a:srgbClr val="001736"/>
                </a:solidFill>
                <a:latin typeface="Times New Roman" pitchFamily="16" charset="0"/>
                <a:cs typeface="Times New Roman" pitchFamily="16" charset="0"/>
              </a:rPr>
              <a:t>-  </a:t>
            </a:r>
            <a:r>
              <a:rPr lang="ru-RU" altLang="ru-RU" sz="2600" smtClean="0">
                <a:solidFill>
                  <a:srgbClr val="001736"/>
                </a:solidFill>
                <a:latin typeface="Times New Roman" pitchFamily="16" charset="0"/>
                <a:cs typeface="Times New Roman" pitchFamily="16" charset="0"/>
              </a:rPr>
              <a:t>групповая и индивидуальная  </a:t>
            </a:r>
            <a:r>
              <a:rPr lang="ru-RU" altLang="ru-RU" sz="2600" smtClean="0">
                <a:latin typeface="Times New Roman" pitchFamily="16" charset="0"/>
                <a:cs typeface="Times New Roman" pitchFamily="16" charset="0"/>
              </a:rPr>
              <a:t>работа с нормативно-правовыми актами, учебниками и листом опорных сигналов;</a:t>
            </a:r>
            <a:endParaRPr lang="ru-RU" altLang="ru-RU" sz="2600" b="1" u="sng" smtClean="0">
              <a:latin typeface="Times New Roman" pitchFamily="16" charset="0"/>
              <a:cs typeface="Times New Roman" pitchFamily="16" charset="0"/>
            </a:endParaRPr>
          </a:p>
          <a:p>
            <a:pPr eaLnBrk="1" hangingPunct="1"/>
            <a:r>
              <a:rPr lang="ru-RU" altLang="ru-RU" sz="2600" b="1" smtClean="0">
                <a:latin typeface="Times New Roman" pitchFamily="16" charset="0"/>
                <a:cs typeface="Times New Roman" pitchFamily="16" charset="0"/>
              </a:rPr>
              <a:t> 4 этап -  </a:t>
            </a:r>
            <a:r>
              <a:rPr lang="ru-RU" altLang="ru-RU" sz="2600" b="1" u="sng" smtClean="0">
                <a:latin typeface="Times New Roman" pitchFamily="16" charset="0"/>
                <a:cs typeface="Times New Roman" pitchFamily="16" charset="0"/>
              </a:rPr>
              <a:t>«Я мыслю как юрист» </a:t>
            </a:r>
            <a:r>
              <a:rPr lang="ru-RU" altLang="ru-RU" sz="2600" b="1" smtClean="0">
                <a:latin typeface="Times New Roman" pitchFamily="16" charset="0"/>
                <a:cs typeface="Times New Roman" pitchFamily="16" charset="0"/>
              </a:rPr>
              <a:t>- </a:t>
            </a:r>
            <a:r>
              <a:rPr lang="ru-RU" altLang="ru-RU" sz="2600" smtClean="0">
                <a:latin typeface="Times New Roman" pitchFamily="16" charset="0"/>
                <a:cs typeface="Times New Roman" pitchFamily="16" charset="0"/>
              </a:rPr>
              <a:t> построение логических схем  на практическом занятии.</a:t>
            </a:r>
            <a:endParaRPr lang="ru-RU" altLang="ru-RU" b="1" smtClean="0">
              <a:solidFill>
                <a:srgbClr val="001736"/>
              </a:solidFill>
            </a:endParaRPr>
          </a:p>
          <a:p>
            <a:pPr eaLnBrk="1" hangingPunct="1"/>
            <a:endParaRPr lang="ru-RU" altLang="ru-RU" smtClean="0"/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376363" y="292100"/>
            <a:ext cx="7138987" cy="1123950"/>
          </a:xfrm>
        </p:spPr>
        <p:txBody>
          <a:bodyPr/>
          <a:lstStyle/>
          <a:p>
            <a:pPr algn="ctr" eaLnBrk="1" hangingPunct="1"/>
            <a:r>
              <a:rPr lang="ru-RU" altLang="ru-RU" b="1" u="sng" smtClean="0"/>
              <a:t>1 этап  «Тупик» </a:t>
            </a: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1724025" y="968375"/>
            <a:ext cx="7123113" cy="561975"/>
          </a:xfrm>
        </p:spPr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r>
              <a:rPr lang="ru-RU" altLang="ru-RU" i="1" dirty="0" smtClean="0"/>
              <a:t>«ЗАКОН СЛОЖЕН»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ru-RU" altLang="ru-RU" dirty="0" smtClean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ru-RU" altLang="ru-RU" dirty="0" smtClean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ru-RU" alt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49400" y="1733550"/>
          <a:ext cx="7297739" cy="4754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2009">
                  <a:extLst>
                    <a:ext uri="{9D8B030D-6E8A-4147-A177-3AD203B41FA5}"/>
                  </a:extLst>
                </a:gridCol>
                <a:gridCol w="2487865">
                  <a:extLst>
                    <a:ext uri="{9D8B030D-6E8A-4147-A177-3AD203B41FA5}"/>
                  </a:extLst>
                </a:gridCol>
                <a:gridCol w="2487865">
                  <a:extLst>
                    <a:ext uri="{9D8B030D-6E8A-4147-A177-3AD203B41FA5}"/>
                  </a:extLst>
                </a:gridCol>
              </a:tblGrid>
              <a:tr h="4754563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ГК РФ Статья 75. Ответственность участников полного товарищества по его обязательствам</a:t>
                      </a:r>
                    </a:p>
                    <a:p>
                      <a:endParaRPr lang="ru-RU" sz="1800" b="1" dirty="0" smtClean="0"/>
                    </a:p>
                    <a:p>
                      <a:r>
                        <a:rPr lang="ru-RU" sz="1800" dirty="0" smtClean="0"/>
                        <a:t>1. Участники полного товарищества </a:t>
                      </a:r>
                      <a:r>
                        <a:rPr lang="ru-RU" sz="1800" u="sng" dirty="0" smtClean="0"/>
                        <a:t>солидарно несут субсидиарную ответственность </a:t>
                      </a:r>
                      <a:r>
                        <a:rPr lang="ru-RU" sz="1800" dirty="0" smtClean="0"/>
                        <a:t>своим имуществом по обязательствам товарищества.</a:t>
                      </a:r>
                    </a:p>
                    <a:p>
                      <a:endParaRPr lang="ru-RU" sz="1800" dirty="0"/>
                    </a:p>
                  </a:txBody>
                  <a:tcPr marL="91446" marR="9144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ГК РФ Статья 454. Договор купли-продажи</a:t>
                      </a:r>
                      <a:endParaRPr lang="ru-RU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1. По договору купли-продажи одна сторона (продавец) обязуется передать вещь (товар) в собственность другой стороне (покупателю), а покупатель обязуется принять этот товар и уплатить за него определенную денежную сумму (цену).</a:t>
                      </a:r>
                      <a:endParaRPr lang="ru-RU" sz="1800" b="1" dirty="0"/>
                    </a:p>
                  </a:txBody>
                  <a:tcPr marL="91446" marR="91446" marT="45708" marB="45708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ТК РФ Статья 6. Разграничение полномочий между федеральными органами государственной власти и органами государственной власти субъектов Российской Федерации в сфере трудовых отношений и иных непосредственно связанных с ними отношений.</a:t>
                      </a:r>
                      <a:endParaRPr lang="ru-RU" sz="1800" b="0" dirty="0"/>
                    </a:p>
                  </a:txBody>
                  <a:tcPr marL="19051" marR="95256" marT="19046" marB="19046"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1366838" y="400050"/>
            <a:ext cx="7138987" cy="977900"/>
          </a:xfrm>
        </p:spPr>
        <p:txBody>
          <a:bodyPr/>
          <a:lstStyle/>
          <a:p>
            <a:pPr algn="ctr" eaLnBrk="1" hangingPunct="1"/>
            <a:r>
              <a:rPr lang="ru-RU" altLang="ru-RU" sz="2000" b="1" smtClean="0">
                <a:latin typeface="Times New Roman" pitchFamily="16" charset="0"/>
                <a:cs typeface="Times New Roman" pitchFamily="16" charset="0"/>
              </a:rPr>
              <a:t>2 этап  </a:t>
            </a:r>
            <a:br>
              <a:rPr lang="ru-RU" altLang="ru-RU" sz="2000" b="1" smtClean="0">
                <a:latin typeface="Times New Roman" pitchFamily="16" charset="0"/>
                <a:cs typeface="Times New Roman" pitchFamily="16" charset="0"/>
              </a:rPr>
            </a:br>
            <a:r>
              <a:rPr lang="ru-RU" altLang="ru-RU" sz="2000" smtClean="0">
                <a:latin typeface="Times New Roman" pitchFamily="16" charset="0"/>
                <a:cs typeface="Times New Roman" pitchFamily="16" charset="0"/>
              </a:rPr>
              <a:t>Развернутое объяснение  построения </a:t>
            </a:r>
            <a:r>
              <a:rPr lang="ru-RU" altLang="ru-RU" sz="2000" smtClean="0">
                <a:solidFill>
                  <a:srgbClr val="001736"/>
                </a:solidFill>
                <a:latin typeface="Times New Roman" pitchFamily="16" charset="0"/>
                <a:cs typeface="Times New Roman" pitchFamily="16" charset="0"/>
              </a:rPr>
              <a:t>логических схем правовых норм </a:t>
            </a:r>
            <a:r>
              <a:rPr lang="ru-RU" altLang="ru-RU" sz="2000" b="1" u="sng" smtClean="0">
                <a:solidFill>
                  <a:srgbClr val="001736"/>
                </a:solidFill>
                <a:latin typeface="Times New Roman" pitchFamily="16" charset="0"/>
                <a:cs typeface="Times New Roman" pitchFamily="16" charset="0"/>
              </a:rPr>
              <a:t> «Это просто»</a:t>
            </a:r>
            <a:endParaRPr lang="ru-RU" altLang="ru-RU" sz="2000" b="1" u="sng" smtClean="0">
              <a:latin typeface="Times New Roman" pitchFamily="16" charset="0"/>
              <a:cs typeface="Times New Roman" pitchFamily="16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35100" y="1631950"/>
          <a:ext cx="7116763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2910">
                  <a:extLst>
                    <a:ext uri="{9D8B030D-6E8A-4147-A177-3AD203B41FA5}"/>
                  </a:extLst>
                </a:gridCol>
                <a:gridCol w="4493853">
                  <a:extLst>
                    <a:ext uri="{9D8B030D-6E8A-4147-A177-3AD203B41FA5}"/>
                  </a:extLst>
                </a:gridCol>
              </a:tblGrid>
              <a:tr h="4267200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/>
                        <a:t>ГК РФ Статья 75. Ответственность участников полного товарищества по его обязательствам</a:t>
                      </a:r>
                    </a:p>
                    <a:p>
                      <a:pPr algn="just"/>
                      <a:endParaRPr lang="ru-RU" sz="1800" b="1" dirty="0" smtClean="0"/>
                    </a:p>
                    <a:p>
                      <a:pPr algn="just"/>
                      <a:r>
                        <a:rPr lang="ru-RU" sz="1800" dirty="0" smtClean="0"/>
                        <a:t>1. Участники полного товарищества солидарно несут субсидиарную ответственность своим имуществом по обязательствам товарищества.</a:t>
                      </a:r>
                    </a:p>
                    <a:p>
                      <a:endParaRPr lang="ru-RU" dirty="0"/>
                    </a:p>
                  </a:txBody>
                  <a:tcPr marL="91432" marR="91432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32" marR="91432"/>
                </a:tc>
                <a:extLst>
                  <a:ext uri="{0D108BD9-81ED-4DB2-BD59-A6C34878D82A}"/>
                </a:extLst>
              </a:tr>
            </a:tbl>
          </a:graphicData>
        </a:graphic>
      </p:graphicFrame>
      <p:pic>
        <p:nvPicPr>
          <p:cNvPr id="6155" name="Picture 2" descr="C:\Users\user\Desktop\пт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21138" y="1631950"/>
            <a:ext cx="4530725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1376363" y="0"/>
            <a:ext cx="7767637" cy="1030288"/>
          </a:xfrm>
        </p:spPr>
        <p:txBody>
          <a:bodyPr/>
          <a:lstStyle/>
          <a:p>
            <a:pPr algn="ctr" eaLnBrk="1" hangingPunct="1"/>
            <a:r>
              <a:rPr lang="ru-RU" altLang="ru-RU" sz="1600" b="1" smtClean="0">
                <a:solidFill>
                  <a:srgbClr val="001736"/>
                </a:solidFill>
              </a:rPr>
              <a:t/>
            </a:r>
            <a:br>
              <a:rPr lang="ru-RU" altLang="ru-RU" sz="1600" b="1" smtClean="0">
                <a:solidFill>
                  <a:srgbClr val="001736"/>
                </a:solidFill>
              </a:rPr>
            </a:br>
            <a:r>
              <a:rPr lang="ru-RU" altLang="ru-RU" sz="1600" b="1" smtClean="0">
                <a:solidFill>
                  <a:srgbClr val="001736"/>
                </a:solidFill>
              </a:rPr>
              <a:t/>
            </a:r>
            <a:br>
              <a:rPr lang="ru-RU" altLang="ru-RU" sz="1600" b="1" smtClean="0">
                <a:solidFill>
                  <a:srgbClr val="001736"/>
                </a:solidFill>
              </a:rPr>
            </a:br>
            <a:r>
              <a:rPr lang="ru-RU" altLang="ru-RU" sz="1600" b="1" smtClean="0">
                <a:solidFill>
                  <a:srgbClr val="001736"/>
                </a:solidFill>
              </a:rPr>
              <a:t/>
            </a:r>
            <a:br>
              <a:rPr lang="ru-RU" altLang="ru-RU" sz="1600" b="1" smtClean="0">
                <a:solidFill>
                  <a:srgbClr val="001736"/>
                </a:solidFill>
              </a:rPr>
            </a:br>
            <a:r>
              <a:rPr lang="ru-RU" altLang="ru-RU" sz="1600" b="1" smtClean="0">
                <a:solidFill>
                  <a:srgbClr val="001736"/>
                </a:solidFill>
                <a:latin typeface="Times New Roman" pitchFamily="16" charset="0"/>
                <a:cs typeface="Times New Roman" pitchFamily="16" charset="0"/>
              </a:rPr>
              <a:t>3 этап – </a:t>
            </a:r>
            <a:r>
              <a:rPr lang="ru-RU" altLang="ru-RU" sz="1600" smtClean="0">
                <a:solidFill>
                  <a:srgbClr val="001736"/>
                </a:solidFill>
                <a:latin typeface="Times New Roman" pitchFamily="16" charset="0"/>
                <a:cs typeface="Times New Roman" pitchFamily="16" charset="0"/>
              </a:rPr>
              <a:t>групповая и индивидуальная  </a:t>
            </a:r>
            <a:r>
              <a:rPr lang="ru-RU" altLang="ru-RU" sz="1600" smtClean="0">
                <a:latin typeface="Times New Roman" pitchFamily="16" charset="0"/>
                <a:cs typeface="Times New Roman" pitchFamily="16" charset="0"/>
              </a:rPr>
              <a:t>работа с нормами  законов, учебником и листом опорных конспектов </a:t>
            </a:r>
            <a:br>
              <a:rPr lang="ru-RU" altLang="ru-RU" sz="1600" smtClean="0">
                <a:latin typeface="Times New Roman" pitchFamily="16" charset="0"/>
                <a:cs typeface="Times New Roman" pitchFamily="16" charset="0"/>
              </a:rPr>
            </a:br>
            <a:r>
              <a:rPr lang="ru-RU" altLang="ru-RU" sz="1600" b="1" u="sng" smtClean="0">
                <a:latin typeface="Times New Roman" pitchFamily="16" charset="0"/>
                <a:cs typeface="Times New Roman" pitchFamily="16" charset="0"/>
              </a:rPr>
              <a:t> «Я могу сам»</a:t>
            </a:r>
            <a:r>
              <a:rPr lang="ru-RU" altLang="ru-RU" sz="1600" b="1" smtClean="0"/>
              <a:t/>
            </a:r>
            <a:br>
              <a:rPr lang="ru-RU" altLang="ru-RU" sz="1600" b="1" smtClean="0"/>
            </a:br>
            <a:r>
              <a:rPr lang="ru-RU" altLang="ru-RU" sz="1200" smtClean="0"/>
              <a:t>(работа студентов группы 17Ю)</a:t>
            </a: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19225" y="1006475"/>
          <a:ext cx="7608888" cy="585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4842">
                  <a:extLst>
                    <a:ext uri="{9D8B030D-6E8A-4147-A177-3AD203B41FA5}"/>
                  </a:extLst>
                </a:gridCol>
                <a:gridCol w="5424046">
                  <a:extLst>
                    <a:ext uri="{9D8B030D-6E8A-4147-A177-3AD203B41FA5}"/>
                  </a:extLst>
                </a:gridCol>
              </a:tblGrid>
              <a:tr h="5851525"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ГК РФ Статья 454. Договор купли-продажи</a:t>
                      </a:r>
                      <a:endParaRPr lang="ru-RU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1. По договору купли-продажи одна сторона (продавец) обязуется передать вещь (товар) в собственность другой стороне (покупателю), а покупатель обязуется принять этот товар и уплатить за него определенную денежную сумму (цену).</a:t>
                      </a:r>
                      <a:endParaRPr lang="ru-RU" sz="1800" dirty="0"/>
                    </a:p>
                  </a:txBody>
                  <a:tcPr marL="91447" marR="91447" marT="45700" marB="45700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7" marR="91447" marT="45700" marB="45700"/>
                </a:tc>
                <a:extLst>
                  <a:ext uri="{0D108BD9-81ED-4DB2-BD59-A6C34878D82A}"/>
                </a:extLst>
              </a:tr>
            </a:tbl>
          </a:graphicData>
        </a:graphic>
      </p:graphicFrame>
      <p:pic>
        <p:nvPicPr>
          <p:cNvPr id="7179" name="Picture 2" descr="C:\Users\user\Desktop\Безымянный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1563" y="1006475"/>
            <a:ext cx="5459412" cy="585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1389063" y="330200"/>
            <a:ext cx="7138987" cy="846138"/>
          </a:xfrm>
        </p:spPr>
        <p:txBody>
          <a:bodyPr/>
          <a:lstStyle/>
          <a:p>
            <a:pPr algn="ctr"/>
            <a:r>
              <a:rPr lang="ru-RU" altLang="ru-RU" sz="1600" b="1" smtClean="0">
                <a:latin typeface="Times New Roman" pitchFamily="16" charset="0"/>
                <a:cs typeface="Times New Roman" pitchFamily="16" charset="0"/>
              </a:rPr>
              <a:t> 4 этап</a:t>
            </a:r>
            <a:r>
              <a:rPr lang="ru-RU" altLang="ru-RU" sz="1600" smtClean="0">
                <a:latin typeface="Times New Roman" pitchFamily="16" charset="0"/>
                <a:cs typeface="Times New Roman" pitchFamily="16" charset="0"/>
              </a:rPr>
              <a:t>    </a:t>
            </a:r>
            <a:br>
              <a:rPr lang="ru-RU" altLang="ru-RU" sz="1600" smtClean="0">
                <a:latin typeface="Times New Roman" pitchFamily="16" charset="0"/>
                <a:cs typeface="Times New Roman" pitchFamily="16" charset="0"/>
              </a:rPr>
            </a:br>
            <a:r>
              <a:rPr lang="ru-RU" altLang="ru-RU" sz="1600" smtClean="0">
                <a:latin typeface="Times New Roman" pitchFamily="16" charset="0"/>
                <a:cs typeface="Times New Roman" pitchFamily="16" charset="0"/>
              </a:rPr>
              <a:t> письменное построение логических схем  на практическом занятии</a:t>
            </a:r>
            <a:br>
              <a:rPr lang="ru-RU" altLang="ru-RU" sz="1600" smtClean="0">
                <a:latin typeface="Times New Roman" pitchFamily="16" charset="0"/>
                <a:cs typeface="Times New Roman" pitchFamily="16" charset="0"/>
              </a:rPr>
            </a:br>
            <a:r>
              <a:rPr lang="ru-RU" altLang="ru-RU" sz="1600" b="1" smtClean="0">
                <a:latin typeface="Times New Roman" pitchFamily="16" charset="0"/>
                <a:cs typeface="Times New Roman" pitchFamily="16" charset="0"/>
              </a:rPr>
              <a:t> «Я мыслю как юрист» </a:t>
            </a:r>
            <a:r>
              <a:rPr lang="ru-RU" altLang="ru-RU" sz="1600" smtClean="0">
                <a:latin typeface="Times New Roman" pitchFamily="16" charset="0"/>
                <a:cs typeface="Times New Roman" pitchFamily="16" charset="0"/>
              </a:rPr>
              <a:t/>
            </a:r>
            <a:br>
              <a:rPr lang="ru-RU" altLang="ru-RU" sz="1600" smtClean="0">
                <a:latin typeface="Times New Roman" pitchFamily="16" charset="0"/>
                <a:cs typeface="Times New Roman" pitchFamily="16" charset="0"/>
              </a:rPr>
            </a:br>
            <a:endParaRPr lang="ru-RU" altLang="ru-RU" sz="1600" smtClean="0">
              <a:latin typeface="Times New Roman" pitchFamily="16" charset="0"/>
              <a:cs typeface="Times New Roman" pitchFamily="16" charset="0"/>
            </a:endParaRPr>
          </a:p>
        </p:txBody>
      </p:sp>
      <p:pic>
        <p:nvPicPr>
          <p:cNvPr id="8195" name="Picture 2" descr="C:\Users\user\Desktop\Безымянный5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892300" y="1212850"/>
            <a:ext cx="6875463" cy="5045075"/>
          </a:xfrm>
          <a:noFill/>
        </p:spPr>
      </p:pic>
      <p:sp>
        <p:nvSpPr>
          <p:cNvPr id="7" name="Прямоугольник 6"/>
          <p:cNvSpPr/>
          <p:nvPr/>
        </p:nvSpPr>
        <p:spPr>
          <a:xfrm>
            <a:off x="1971675" y="6265863"/>
            <a:ext cx="5559425" cy="4222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Работа студентов группы 17ЮП ( логическая схема ст. 6-8 ТК РФ)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1376363" y="142875"/>
            <a:ext cx="7138987" cy="1127125"/>
          </a:xfrm>
        </p:spPr>
        <p:txBody>
          <a:bodyPr/>
          <a:lstStyle/>
          <a:p>
            <a:pPr algn="ctr"/>
            <a:r>
              <a:rPr lang="ru-RU" altLang="ru-RU" sz="1600" smtClean="0">
                <a:latin typeface="Times New Roman" pitchFamily="16" charset="0"/>
                <a:cs typeface="Times New Roman" pitchFamily="16" charset="0"/>
              </a:rPr>
              <a:t/>
            </a:r>
            <a:br>
              <a:rPr lang="ru-RU" altLang="ru-RU" sz="1600" smtClean="0">
                <a:latin typeface="Times New Roman" pitchFamily="16" charset="0"/>
                <a:cs typeface="Times New Roman" pitchFamily="16" charset="0"/>
              </a:rPr>
            </a:br>
            <a:r>
              <a:rPr lang="ru-RU" altLang="ru-RU" sz="1600" b="1" smtClean="0">
                <a:latin typeface="Times New Roman" pitchFamily="16" charset="0"/>
                <a:cs typeface="Times New Roman" pitchFamily="16" charset="0"/>
              </a:rPr>
              <a:t>Работа студентов группы 15Ю1 и 15Ю2  </a:t>
            </a:r>
            <a:br>
              <a:rPr lang="ru-RU" altLang="ru-RU" sz="1600" b="1" smtClean="0">
                <a:latin typeface="Times New Roman" pitchFamily="16" charset="0"/>
                <a:cs typeface="Times New Roman" pitchFamily="16" charset="0"/>
              </a:rPr>
            </a:br>
            <a:r>
              <a:rPr lang="ru-RU" altLang="ru-RU" sz="1600" b="1" smtClean="0">
                <a:latin typeface="Times New Roman" pitchFamily="16" charset="0"/>
                <a:cs typeface="Times New Roman" pitchFamily="16" charset="0"/>
              </a:rPr>
              <a:t>логическая схема </a:t>
            </a:r>
            <a:br>
              <a:rPr lang="ru-RU" altLang="ru-RU" sz="1600" b="1" smtClean="0">
                <a:latin typeface="Times New Roman" pitchFamily="16" charset="0"/>
                <a:cs typeface="Times New Roman" pitchFamily="16" charset="0"/>
              </a:rPr>
            </a:br>
            <a:r>
              <a:rPr lang="ru-RU" altLang="ru-RU" sz="1600" b="1" smtClean="0">
                <a:latin typeface="Times New Roman" pitchFamily="16" charset="0"/>
                <a:cs typeface="Times New Roman" pitchFamily="16" charset="0"/>
              </a:rPr>
              <a:t>«Порядок обжалования судебных решений в гражданском процессе»</a:t>
            </a:r>
            <a:r>
              <a:rPr lang="ru-RU" altLang="ru-RU" b="1" smtClean="0"/>
              <a:t/>
            </a:r>
            <a:br>
              <a:rPr lang="ru-RU" altLang="ru-RU" b="1" smtClean="0"/>
            </a:br>
            <a:endParaRPr lang="ru-RU" altLang="ru-RU" b="1" smtClean="0"/>
          </a:p>
        </p:txBody>
      </p:sp>
      <p:pic>
        <p:nvPicPr>
          <p:cNvPr id="9219" name="Picture 2" descr="H:\Учеба\на лекцию\медиа на лекции\ГПК\Обжалование\Обжалование 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497013" y="1120775"/>
            <a:ext cx="7423150" cy="52514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1376363" y="292100"/>
            <a:ext cx="7138987" cy="1079500"/>
          </a:xfrm>
        </p:spPr>
        <p:txBody>
          <a:bodyPr/>
          <a:lstStyle/>
          <a:p>
            <a:pPr algn="ctr"/>
            <a:r>
              <a:rPr lang="ru-RU" altLang="ru-RU" sz="1800" b="1" i="1" smtClean="0">
                <a:latin typeface="Times New Roman" pitchFamily="16" charset="0"/>
                <a:cs typeface="Times New Roman" pitchFamily="16" charset="0"/>
              </a:rPr>
              <a:t>Перспектива</a:t>
            </a:r>
            <a:r>
              <a:rPr lang="ru-RU" altLang="ru-RU" sz="1800" b="1" smtClean="0">
                <a:latin typeface="Times New Roman" pitchFamily="16" charset="0"/>
                <a:cs typeface="Times New Roman" pitchFamily="16" charset="0"/>
              </a:rPr>
              <a:t> </a:t>
            </a:r>
            <a:br>
              <a:rPr lang="ru-RU" altLang="ru-RU" sz="1800" b="1" smtClean="0">
                <a:latin typeface="Times New Roman" pitchFamily="16" charset="0"/>
                <a:cs typeface="Times New Roman" pitchFamily="16" charset="0"/>
              </a:rPr>
            </a:br>
            <a:r>
              <a:rPr lang="ru-RU" altLang="ru-RU" sz="1800" b="1" smtClean="0">
                <a:latin typeface="Times New Roman" pitchFamily="16" charset="0"/>
                <a:cs typeface="Times New Roman" pitchFamily="16" charset="0"/>
              </a:rPr>
              <a:t/>
            </a:r>
            <a:br>
              <a:rPr lang="ru-RU" altLang="ru-RU" sz="1800" b="1" smtClean="0">
                <a:latin typeface="Times New Roman" pitchFamily="16" charset="0"/>
                <a:cs typeface="Times New Roman" pitchFamily="16" charset="0"/>
              </a:rPr>
            </a:br>
            <a:r>
              <a:rPr lang="ru-RU" altLang="ru-RU" sz="1800" b="1" smtClean="0">
                <a:latin typeface="Times New Roman" pitchFamily="16" charset="0"/>
                <a:cs typeface="Times New Roman" pitchFamily="16" charset="0"/>
              </a:rPr>
              <a:t>Проект «Логическая универсальная  схема договора»</a:t>
            </a:r>
          </a:p>
        </p:txBody>
      </p:sp>
      <p:pic>
        <p:nvPicPr>
          <p:cNvPr id="10243" name="Picture 2" descr="C:\Users\user\Desktop\дог сх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506538" y="1465263"/>
            <a:ext cx="7288212" cy="4711700"/>
          </a:xfr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657</TotalTime>
  <Words>282</Words>
  <Application>Microsoft Office PowerPoint</Application>
  <PresentationFormat>Экран (4:3)</PresentationFormat>
  <Paragraphs>52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 Light</vt:lpstr>
      <vt:lpstr>Calibri</vt:lpstr>
      <vt:lpstr>Times New Roman</vt:lpstr>
      <vt:lpstr>Arial Narrow</vt:lpstr>
      <vt:lpstr>Office Theme</vt:lpstr>
      <vt:lpstr>   Егоров Иван Вячеславович, преподаватель специальных дисциплин  ГПОАУ ЯО "Ярославский промышленно-экономический колледж им. Н.П.Пастухова"</vt:lpstr>
      <vt:lpstr>Цели и задачи</vt:lpstr>
      <vt:lpstr>Этапы « Развитие логического мышления путем построения схем правовых норм»</vt:lpstr>
      <vt:lpstr>1 этап  «Тупик»  </vt:lpstr>
      <vt:lpstr>2 этап   Развернутое объяснение  построения логических схем правовых норм  «Это просто»</vt:lpstr>
      <vt:lpstr>   3 этап – групповая и индивидуальная  работа с нормами  законов, учебником и листом опорных конспектов   «Я могу сам» (работа студентов группы 17Ю) </vt:lpstr>
      <vt:lpstr> 4 этап      письменное построение логических схем  на практическом занятии  «Я мыслю как юрист»  </vt:lpstr>
      <vt:lpstr> Работа студентов группы 15Ю1 и 15Ю2   логическая схема  «Порядок обжалования судебных решений в гражданском процессе» </vt:lpstr>
      <vt:lpstr>Перспектива   Проект «Логическая универсальная  схема договора»</vt:lpstr>
      <vt:lpstr>  Результат</vt:lpstr>
      <vt:lpstr>   Егоров Иван Вячеславович , преподаватель специальных дисциплин  ГПОАУ ЯО "Ярославский промышленно-экономический колледж им. Н.П.Пастухова"</vt:lpstr>
      <vt:lpstr>Литература</vt:lpstr>
    </vt:vector>
  </TitlesOfParts>
  <Company>PJSC "New Engineering Technologies"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Татьяна Александровна Лейнганг</cp:lastModifiedBy>
  <cp:revision>116</cp:revision>
  <dcterms:created xsi:type="dcterms:W3CDTF">2016-11-18T14:12:19Z</dcterms:created>
  <dcterms:modified xsi:type="dcterms:W3CDTF">2018-11-08T08:51:43Z</dcterms:modified>
</cp:coreProperties>
</file>