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charts/chart1.xml" ContentType="application/vnd.openxmlformats-officedocument.drawingml.chart+xml"/>
  <Override PartName="/ppt/tags/tag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60" r:id="rId3"/>
    <p:sldId id="265" r:id="rId4"/>
    <p:sldId id="259" r:id="rId5"/>
    <p:sldId id="266" r:id="rId6"/>
    <p:sldId id="263" r:id="rId7"/>
    <p:sldId id="264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4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F:\&#1076;&#1080;&#1072;&#1075;&#1088;&#1072;&#1084;&#1084;&#1099;\&#1057;&#1088;&#1072;&#1074;&#1085;&#1080;&#1090;&#1077;&#1083;&#1100;&#1085;&#1099;&#1081;%20&#1072;&#1085;&#1072;&#1083;&#1080;&#1079;%20&#1082;&#1072;&#1095;&#1077;&#1089;&#1090;&#1074;&#1072;%20&#1079;&#1085;&#1072;&#1085;&#1080;&#1081;%20&#1091;&#1095;&#1072;&#1097;&#1080;&#1093;&#1089;&#1103;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50"/>
      <c:hPercent val="32"/>
      <c:rotY val="44"/>
      <c:depthPercent val="100"/>
      <c:rAngAx val="1"/>
    </c:view3D>
    <c:floor>
      <c:thickness val="0"/>
      <c:spPr>
        <a:gradFill rotWithShape="0">
          <a:gsLst>
            <a:gs pos="0">
              <a:srgbClr val="3366FF"/>
            </a:gs>
            <a:gs pos="100000">
              <a:srgbClr val="00FFFF"/>
            </a:gs>
          </a:gsLst>
          <a:lin ang="5400000" scaled="1"/>
        </a:gradFill>
        <a:ln w="3175">
          <a:solidFill>
            <a:srgbClr val="000000"/>
          </a:solidFill>
          <a:prstDash val="solid"/>
        </a:ln>
      </c:spPr>
    </c:floor>
    <c:sideWall>
      <c:thickness val="0"/>
      <c:spPr>
        <a:gradFill rotWithShape="0">
          <a:gsLst>
            <a:gs pos="0">
              <a:srgbClr val="00FFFF"/>
            </a:gs>
            <a:gs pos="100000">
              <a:srgbClr val="0000FF"/>
            </a:gs>
          </a:gsLst>
          <a:lin ang="5400000" scaled="1"/>
        </a:gradFill>
        <a:ln w="12700">
          <a:solidFill>
            <a:srgbClr val="808080"/>
          </a:solidFill>
          <a:prstDash val="solid"/>
        </a:ln>
      </c:spPr>
    </c:sideWall>
    <c:backWall>
      <c:thickness val="0"/>
      <c:spPr>
        <a:gradFill rotWithShape="0">
          <a:gsLst>
            <a:gs pos="0">
              <a:srgbClr val="00FFFF"/>
            </a:gs>
            <a:gs pos="100000">
              <a:srgbClr val="0000FF"/>
            </a:gs>
          </a:gsLst>
          <a:lin ang="5400000" scaled="1"/>
        </a:gradFill>
        <a:ln w="12700">
          <a:solidFill>
            <a:srgbClr val="808080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9.0250281787290498E-2"/>
          <c:y val="3.2186037300203363E-2"/>
          <c:w val="0.95793999525581164"/>
          <c:h val="0.86543090733416317"/>
        </c:manualLayout>
      </c:layout>
      <c:bar3DChart>
        <c:barDir val="col"/>
        <c:grouping val="clustered"/>
        <c:varyColors val="0"/>
        <c:ser>
          <c:idx val="0"/>
          <c:order val="0"/>
          <c:spPr>
            <a:gradFill rotWithShape="0">
              <a:gsLst>
                <a:gs pos="0">
                  <a:srgbClr val="FFFF00"/>
                </a:gs>
                <a:gs pos="100000">
                  <a:srgbClr val="FF0000"/>
                </a:gs>
              </a:gsLst>
              <a:lin ang="5400000" scaled="1"/>
            </a:gradFill>
            <a:ln w="12700">
              <a:solidFill>
                <a:srgbClr val="FF0000"/>
              </a:solidFill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1.9912662033967552E-2"/>
                  <c:y val="1.9816774415826457E-3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7</a:t>
                    </a:r>
                    <a:r>
                      <a:rPr lang="en-US" dirty="0" smtClean="0"/>
                      <a:t>9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2.1334995036393807E-2"/>
                  <c:y val="1.9816774415826457E-3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6</a:t>
                    </a:r>
                    <a:r>
                      <a:rPr lang="en-US" dirty="0" smtClean="0"/>
                      <a:t>7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2.2757328038820059E-2"/>
                  <c:y val="5.9450323247479371E-3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5</a:t>
                    </a:r>
                    <a:r>
                      <a:rPr lang="en-US" dirty="0" smtClean="0"/>
                      <a:t>8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3200" b="1" i="0" u="none" strike="noStrike" baseline="30000">
                    <a:solidFill>
                      <a:srgbClr val="FF0000"/>
                    </a:solidFill>
                    <a:latin typeface="Arial Cyr"/>
                    <a:ea typeface="Arial Cyr"/>
                    <a:cs typeface="Arial Cyr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'Данные диаграммы'!$B$1:$B$3</c:f>
              <c:strCache>
                <c:ptCount val="3"/>
                <c:pt idx="0">
                  <c:v>2013-2014</c:v>
                </c:pt>
                <c:pt idx="1">
                  <c:v>2014-2015</c:v>
                </c:pt>
                <c:pt idx="2">
                  <c:v>2015-2016</c:v>
                </c:pt>
              </c:strCache>
            </c:strRef>
          </c:cat>
          <c:val>
            <c:numRef>
              <c:f>'Данные диаграммы'!$C$1:$C$3</c:f>
              <c:numCache>
                <c:formatCode>General</c:formatCode>
                <c:ptCount val="3"/>
                <c:pt idx="0">
                  <c:v>59</c:v>
                </c:pt>
                <c:pt idx="1">
                  <c:v>57</c:v>
                </c:pt>
                <c:pt idx="2">
                  <c:v>48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71936384"/>
        <c:axId val="179216768"/>
        <c:axId val="0"/>
      </c:bar3DChart>
      <c:catAx>
        <c:axId val="171936384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low"/>
        <c:crossAx val="17921676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79216768"/>
        <c:scaling>
          <c:orientation val="minMax"/>
        </c:scaling>
        <c:delete val="0"/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400" b="0" i="0" u="none" strike="noStrike" baseline="0">
                <a:solidFill>
                  <a:srgbClr val="0000FF"/>
                </a:solidFill>
                <a:latin typeface="Arial Cyr"/>
                <a:ea typeface="Arial Cyr"/>
                <a:cs typeface="Arial Cyr"/>
              </a:defRPr>
            </a:pPr>
            <a:endParaRPr lang="ru-RU"/>
          </a:p>
        </c:txPr>
        <c:crossAx val="171936384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spPr>
    <a:solidFill>
      <a:srgbClr val="FFFFFF"/>
    </a:solidFill>
    <a:ln w="3175">
      <a:noFill/>
      <a:prstDash val="solid"/>
    </a:ln>
  </c:spPr>
  <c:txPr>
    <a:bodyPr/>
    <a:lstStyle/>
    <a:p>
      <a:pPr>
        <a:defRPr sz="1725" b="0" i="0" u="none" strike="noStrike" baseline="0">
          <a:solidFill>
            <a:srgbClr val="000000"/>
          </a:solidFill>
          <a:latin typeface="Arial Cyr"/>
          <a:ea typeface="Arial Cyr"/>
          <a:cs typeface="Arial Cyr"/>
        </a:defRPr>
      </a:pPr>
      <a:endParaRPr lang="ru-RU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265A6-A53D-4E92-A50C-E4994EFD4DFE}" type="datetimeFigureOut">
              <a:rPr lang="ru-RU" smtClean="0"/>
              <a:t>08.11.2018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ADB94-959B-42FB-9466-0962356A76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35089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265A6-A53D-4E92-A50C-E4994EFD4DFE}" type="datetimeFigureOut">
              <a:rPr lang="ru-RU" smtClean="0"/>
              <a:t>08.11.2018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ADB94-959B-42FB-9466-0962356A76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401203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265A6-A53D-4E92-A50C-E4994EFD4DFE}" type="datetimeFigureOut">
              <a:rPr lang="ru-RU" smtClean="0"/>
              <a:t>08.11.2018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ADB94-959B-42FB-9466-0962356A76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92134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265A6-A53D-4E92-A50C-E4994EFD4DFE}" type="datetimeFigureOut">
              <a:rPr lang="ru-RU" smtClean="0"/>
              <a:t>08.11.2018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ADB94-959B-42FB-9466-0962356A76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95329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265A6-A53D-4E92-A50C-E4994EFD4DFE}" type="datetimeFigureOut">
              <a:rPr lang="ru-RU" smtClean="0"/>
              <a:t>08.11.2018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ADB94-959B-42FB-9466-0962356A76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492757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265A6-A53D-4E92-A50C-E4994EFD4DFE}" type="datetimeFigureOut">
              <a:rPr lang="ru-RU" smtClean="0"/>
              <a:t>08.11.2018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ADB94-959B-42FB-9466-0962356A76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95525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265A6-A53D-4E92-A50C-E4994EFD4DFE}" type="datetimeFigureOut">
              <a:rPr lang="ru-RU" smtClean="0"/>
              <a:t>08.11.2018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ADB94-959B-42FB-9466-0962356A76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54027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265A6-A53D-4E92-A50C-E4994EFD4DFE}" type="datetimeFigureOut">
              <a:rPr lang="ru-RU" smtClean="0"/>
              <a:t>08.11.2018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ADB94-959B-42FB-9466-0962356A76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95747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265A6-A53D-4E92-A50C-E4994EFD4DFE}" type="datetimeFigureOut">
              <a:rPr lang="ru-RU" smtClean="0"/>
              <a:t>08.11.2018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ADB94-959B-42FB-9466-0962356A76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23464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265A6-A53D-4E92-A50C-E4994EFD4DFE}" type="datetimeFigureOut">
              <a:rPr lang="ru-RU" smtClean="0"/>
              <a:t>08.11.2018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ADB94-959B-42FB-9466-0962356A76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85898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265A6-A53D-4E92-A50C-E4994EFD4DFE}" type="datetimeFigureOut">
              <a:rPr lang="ru-RU" smtClean="0"/>
              <a:t>08.11.2018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ADB94-959B-42FB-9466-0962356A76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172725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C265A6-A53D-4E92-A50C-E4994EFD4DFE}" type="datetimeFigureOut">
              <a:rPr lang="ru-RU" smtClean="0"/>
              <a:t>08.11.2018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8ADB94-959B-42FB-9466-0962356A76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80853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microsoft.com/office/2007/relationships/hdphoto" Target="../media/hdphoto2.wdp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1.pptx" TargetMode="External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5" Type="http://schemas.openxmlformats.org/officeDocument/2006/relationships/hyperlink" Target="3.pptx" TargetMode="External"/><Relationship Id="rId4" Type="http://schemas.openxmlformats.org/officeDocument/2006/relationships/hyperlink" Target="2.pptx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jpeg"/><Relationship Id="rId4" Type="http://schemas.openxmlformats.org/officeDocument/2006/relationships/image" Target="../media/image14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Relationship Id="rId4" Type="http://schemas.openxmlformats.org/officeDocument/2006/relationships/image" Target="../media/image1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/>
        </p:nvSpPr>
        <p:spPr>
          <a:xfrm>
            <a:off x="2184811" y="404664"/>
            <a:ext cx="6480720" cy="108012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Региональный этап Всероссийского конкурса «Педагогический дебют - 2019»</a:t>
            </a:r>
            <a:endParaRPr lang="ru-RU" sz="24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1" name="Picture 3" descr="E:\User\Desktop\УВР\УВР 2018-2019\Конкурс проф мастерства Пед дебют\Сдаю\Ежиков А. М. , портрет.jpg"/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50604" y="2004717"/>
            <a:ext cx="3114199" cy="44644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E:\User\Desktop\emblema(2).jpg"/>
          <p:cNvPicPr>
            <a:picLocks noChangeAspect="1" noChangeArrowheads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95536" y="327909"/>
            <a:ext cx="1512168" cy="1449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Заголовок 1"/>
          <p:cNvSpPr txBox="1">
            <a:spLocks/>
          </p:cNvSpPr>
          <p:nvPr/>
        </p:nvSpPr>
        <p:spPr>
          <a:xfrm>
            <a:off x="3703000" y="3068960"/>
            <a:ext cx="5220072" cy="396044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Александр Михайлович Ежиков, учитель истории муниципального общеобразовательного учреждения «Великосельская средняя школа Гаврилов-ямского муниципального района», педагогический стаж: три года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2466727" y="2004717"/>
            <a:ext cx="6480720" cy="108012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   У меня это хорошо получается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(презентация из опыта работы)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7864670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zamdir\Desktop\к презентации\malye_sredstva_informatizacii.jpg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4700"/>
                    </a14:imgEffect>
                    <a14:imgEffect>
                      <a14:brightnessContrast bright="2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868144" y="908720"/>
            <a:ext cx="2736304" cy="2339540"/>
          </a:xfrm>
          <a:prstGeom prst="rect">
            <a:avLst/>
          </a:prstGeom>
          <a:noFill/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8" name="Picture 2" descr="E:\User\Desktop\slide_5.jpg"/>
          <p:cNvPicPr>
            <a:picLocks noChangeAspect="1" noChangeArrowheads="1"/>
          </p:cNvPicPr>
          <p:nvPr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205099" y="239282"/>
            <a:ext cx="4377549" cy="1461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Стрелка вправо 5"/>
          <p:cNvSpPr/>
          <p:nvPr/>
        </p:nvSpPr>
        <p:spPr>
          <a:xfrm>
            <a:off x="4587406" y="1268760"/>
            <a:ext cx="1285496" cy="28803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5652120" y="3248260"/>
            <a:ext cx="31683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Введение </a:t>
            </a:r>
            <a:r>
              <a:rPr lang="ru-RU" sz="1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информационно-коммуникативных технологий в образовательный процесс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05098" y="2463430"/>
            <a:ext cx="537501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Методическая тема: </a:t>
            </a:r>
            <a:r>
              <a:rPr lang="ru-RU" sz="24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«Электронная творческая лаборатория учителя как технология управления качеством образования</a:t>
            </a:r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»  </a:t>
            </a:r>
            <a:endParaRPr lang="ru-RU" sz="2400" b="1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727953" y="4260893"/>
            <a:ext cx="700440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Цифровая лаборатория</a:t>
            </a:r>
            <a:r>
              <a:rPr lang="ru-RU" sz="24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«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Всеобщая история. История Древнего мира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»                                             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для учащихся 5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классов</a:t>
            </a:r>
            <a:endParaRPr lang="ru-RU" sz="2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1" name="Picture 2" descr="C:\Users\User\Pictures\9_kompakt_diskov.jpg"/>
          <p:cNvPicPr>
            <a:picLocks noChangeAspect="1" noChangeArrowheads="1"/>
          </p:cNvPicPr>
          <p:nvPr/>
        </p:nvPicPr>
        <p:blipFill>
          <a:blip r:embed="rId5" cstate="screen">
            <a:clrChange>
              <a:clrFrom>
                <a:srgbClr val="EFF1EC"/>
              </a:clrFrom>
              <a:clrTo>
                <a:srgbClr val="EFF1EC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-89024" y="5291860"/>
            <a:ext cx="3724920" cy="16074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553492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  <p:bldP spid="9" grpId="0"/>
      <p:bldP spid="1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https://mail.rambler.ru/p/NUNfXq9G4bOvw0aRBVfRyA/https/arhivurokov.ru/kopilka/up/html/2017/10/23/k_59ee18ed2c31e/434095_1.png"/>
          <p:cNvPicPr/>
          <p:nvPr/>
        </p:nvPicPr>
        <p:blipFill rotWithShape="1">
          <a:blip r:embed="rId2" cstate="screen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1767581" y="3267328"/>
            <a:ext cx="1872208" cy="280383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Рисунок 4" descr="https://mail.rambler.ru/p/NUNfXq9G4bOvw0aRBVfRyA/https/arhivurokov.ru/kopilka/up/html/2017/10/23/k_59ee18ed2c31e/434095_1.png"/>
          <p:cNvPicPr/>
          <p:nvPr/>
        </p:nvPicPr>
        <p:blipFill rotWithShape="1">
          <a:blip r:embed="rId3" cstate="screen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3059832" y="2878089"/>
            <a:ext cx="2515134" cy="2731822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Рисунок 5" descr="https://mail.rambler.ru/p/NUNfXq9G4bOvw0aRBVfRyA/https/arhivurokov.ru/kopilka/up/html/2017/10/23/k_59ee18ed2c31e/434095_1.png"/>
          <p:cNvPicPr/>
          <p:nvPr/>
        </p:nvPicPr>
        <p:blipFill rotWithShape="1">
          <a:blip r:embed="rId4" cstate="screen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5292080" y="3140968"/>
            <a:ext cx="1800200" cy="2839729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Заголовок 1"/>
          <p:cNvSpPr txBox="1">
            <a:spLocks/>
          </p:cNvSpPr>
          <p:nvPr/>
        </p:nvSpPr>
        <p:spPr>
          <a:xfrm>
            <a:off x="231540" y="336645"/>
            <a:ext cx="8588932" cy="108012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Использование ЦОР на уроке истории </a:t>
            </a:r>
            <a:endParaRPr lang="ru-RU" sz="36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" name="Picture 2" descr="C:\Users\User\Downloads\2257543b4d4ed6d (1).jpg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6F6F6"/>
              </a:clrFrom>
              <a:clrTo>
                <a:srgbClr val="F6F6F6">
                  <a:alpha val="0"/>
                </a:srgbClr>
              </a:clrTo>
            </a:clrChange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1359" b="94022" l="6462" r="98308">
                        <a14:foregroundMark x1="98308" y1="11957" x2="98308" y2="1195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-459708" y="876705"/>
            <a:ext cx="9971427" cy="60806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130961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/>
        </p:nvSpPr>
        <p:spPr>
          <a:xfrm>
            <a:off x="231540" y="336645"/>
            <a:ext cx="8588932" cy="108012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Формы работы с цифровыми  образовательными ресурсами </a:t>
            </a:r>
            <a:endParaRPr lang="ru-RU" sz="36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4" name="Picture 2" descr="E:\User\Desktop\img0.jpg"/>
          <p:cNvPicPr>
            <a:picLocks noChangeAspect="1" noChangeArrowheads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5724128" y="3487291"/>
            <a:ext cx="3494938" cy="34124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Скругленная прямоугольная выноска 6"/>
          <p:cNvSpPr/>
          <p:nvPr/>
        </p:nvSpPr>
        <p:spPr>
          <a:xfrm rot="16200000">
            <a:off x="3491880" y="-243408"/>
            <a:ext cx="864096" cy="4896544"/>
          </a:xfrm>
          <a:prstGeom prst="wedgeRoundRectCallout">
            <a:avLst>
              <a:gd name="adj1" fmla="val -145446"/>
              <a:gd name="adj2" fmla="val 64769"/>
              <a:gd name="adj3" fmla="val 16667"/>
            </a:avLst>
          </a:prstGeom>
          <a:solidFill>
            <a:schemeClr val="accent1">
              <a:lumMod val="60000"/>
              <a:lumOff val="40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кругленная прямоугольная выноска 8"/>
          <p:cNvSpPr/>
          <p:nvPr/>
        </p:nvSpPr>
        <p:spPr>
          <a:xfrm rot="16200000">
            <a:off x="2339752" y="1340767"/>
            <a:ext cx="864096" cy="4896544"/>
          </a:xfrm>
          <a:prstGeom prst="wedgeRoundRectCallout">
            <a:avLst>
              <a:gd name="adj1" fmla="val -90063"/>
              <a:gd name="adj2" fmla="val 73845"/>
              <a:gd name="adj3" fmla="val 16667"/>
            </a:avLst>
          </a:prstGeom>
          <a:solidFill>
            <a:schemeClr val="accent1">
              <a:lumMod val="60000"/>
              <a:lumOff val="40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кругленная прямоугольная выноска 9"/>
          <p:cNvSpPr/>
          <p:nvPr/>
        </p:nvSpPr>
        <p:spPr>
          <a:xfrm rot="16200000">
            <a:off x="2252576" y="3372160"/>
            <a:ext cx="941022" cy="4799118"/>
          </a:xfrm>
          <a:prstGeom prst="wedgeRoundRectCallout">
            <a:avLst>
              <a:gd name="adj1" fmla="val 54330"/>
              <a:gd name="adj2" fmla="val 72274"/>
              <a:gd name="adj3" fmla="val 16667"/>
            </a:avLst>
          </a:prstGeom>
          <a:solidFill>
            <a:schemeClr val="accent1">
              <a:lumMod val="60000"/>
              <a:lumOff val="40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1475656" y="1881697"/>
            <a:ext cx="48965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  <a:hlinkClick r:id="rId3" action="ppaction://hlinkpres?slideindex=1&amp;slidetitle="/>
              </a:rPr>
              <a:t>Применение цифровых образовательных ресурсов на уроках истории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23528" y="3487290"/>
            <a:ext cx="48965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>
                <a:latin typeface="Times New Roman" pitchFamily="18" charset="0"/>
                <a:cs typeface="Times New Roman" pitchFamily="18" charset="0"/>
                <a:hlinkClick r:id="rId4" action="ppaction://hlinkpres?slideindex=1&amp;slidetitle="/>
              </a:rPr>
              <a:t>Применение цифровых образовательных ресурсов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  <a:hlinkClick r:id="rId4" action="ppaction://hlinkpres?slideindex=1&amp;slidetitle="/>
              </a:rPr>
              <a:t>во внеурочной деятельности 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25228" y="5318900"/>
            <a:ext cx="479911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>
                <a:latin typeface="Times New Roman" pitchFamily="18" charset="0"/>
                <a:cs typeface="Times New Roman" pitchFamily="18" charset="0"/>
                <a:hlinkClick r:id="rId5" action="ppaction://hlinkpres?slideindex=1&amp;slidetitle="/>
              </a:rPr>
              <a:t>Применение цифровых образовательных ресурсов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  <a:hlinkClick r:id="rId5" action="ppaction://hlinkpres?slideindex=1&amp;slidetitle="/>
              </a:rPr>
              <a:t>для обеспечения познавательного досуга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81498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2"/>
          <p:cNvPicPr>
            <a:picLocks noChangeAspect="1" noChangeArrowheads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49848" y="1412776"/>
            <a:ext cx="5256076" cy="52362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Заголовок 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4546848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Внутренний мониторинг «Влияние ИКТ на познавательную активность школьников»</a:t>
            </a:r>
            <a:endParaRPr lang="ru-RU" sz="20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5117496" y="269776"/>
            <a:ext cx="3970784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Результаты всероссийских проверочных работ по истории в 5 классах</a:t>
            </a:r>
            <a:endParaRPr lang="ru-RU" sz="20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Диаграмма 6"/>
          <p:cNvGraphicFramePr/>
          <p:nvPr>
            <p:extLst>
              <p:ext uri="{D42A27DB-BD31-4B8C-83A1-F6EECF244321}">
                <p14:modId xmlns:p14="http://schemas.microsoft.com/office/powerpoint/2010/main" val="2684942436"/>
              </p:ext>
            </p:extLst>
          </p:nvPr>
        </p:nvGraphicFramePr>
        <p:xfrm>
          <a:off x="4788024" y="1412776"/>
          <a:ext cx="4097062" cy="33123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5153343" y="3935143"/>
            <a:ext cx="11881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2017-2018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488170" y="3935143"/>
            <a:ext cx="11881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2016-2017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696954" y="3905068"/>
            <a:ext cx="11881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2015-2016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394626" y="5445224"/>
            <a:ext cx="11881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2017-2018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067944" y="5847479"/>
            <a:ext cx="11881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2017-2018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456710" y="6331076"/>
            <a:ext cx="11881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2015-2016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89739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6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4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0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3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6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Graphic spid="7" grpId="0">
        <p:bldAsOne/>
      </p:bldGraphic>
      <p:bldP spid="8" grpId="0"/>
      <p:bldP spid="9" grpId="0"/>
      <p:bldP spid="10" grpId="0"/>
      <p:bldP spid="11" grpId="0"/>
      <p:bldP spid="12" grpId="0"/>
      <p:bldP spid="1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539552" y="188640"/>
            <a:ext cx="8064896" cy="108012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Участие в дистанционных </a:t>
            </a:r>
            <a:r>
              <a:rPr lang="ru-RU" sz="32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сверхпрограммных</a:t>
            </a:r>
            <a:r>
              <a:rPr lang="ru-RU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конкурсах </a:t>
            </a:r>
            <a:endParaRPr lang="ru-RU" sz="32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170" name="Picture 2" descr="E:\User\Desktop\Грамота-Олимпус-Осенняя-Сессия.jpg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804248" y="3429000"/>
            <a:ext cx="2236787" cy="3121025"/>
          </a:xfrm>
          <a:prstGeom prst="rect">
            <a:avLst/>
          </a:prstGeom>
          <a:noFill/>
          <a:ln>
            <a:solidFill>
              <a:srgbClr val="C0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1" name="Picture 3" descr="E:\User\Desktop\Диплом.jpg"/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788024" y="1294156"/>
            <a:ext cx="2216150" cy="3121025"/>
          </a:xfrm>
          <a:prstGeom prst="rect">
            <a:avLst/>
          </a:prstGeom>
          <a:noFill/>
          <a:ln>
            <a:solidFill>
              <a:srgbClr val="C0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2" name="Picture 4" descr="E:\User\Desktop\Урок-истории-в-6-классе.jpg"/>
          <p:cNvPicPr>
            <a:picLocks noChangeAspect="1" noChangeArrowheads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39552" y="1303235"/>
            <a:ext cx="3177976" cy="22683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3" name="Picture 5" descr="E:\User\Desktop\Занятие-по-внеурочной-деятельности-в-школьном-краеведческом-музее.jpg"/>
          <p:cNvPicPr>
            <a:picLocks noChangeAspect="1" noChangeArrowheads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99592" y="3776405"/>
            <a:ext cx="3672408" cy="27545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319706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7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7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" dur="20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C:\Users\zamdir\Desktop\к презентации\original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-2031" y="123825"/>
            <a:ext cx="9144000" cy="6734175"/>
          </a:xfrm>
          <a:prstGeom prst="rect">
            <a:avLst/>
          </a:prstGeom>
          <a:noFill/>
          <a:effectLst>
            <a:softEdge rad="1270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C:\Users\zamdir\Desktop\к презентации\original.jpg"/>
          <p:cNvPicPr>
            <a:picLocks noChangeAspect="1" noChangeArrowheads="1"/>
          </p:cNvPicPr>
          <p:nvPr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 rot="5400000">
            <a:off x="6527047" y="4204406"/>
            <a:ext cx="441921" cy="319568"/>
          </a:xfrm>
          <a:prstGeom prst="rect">
            <a:avLst/>
          </a:prstGeom>
          <a:noFill/>
          <a:effectLst>
            <a:softEdge rad="63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0266592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363</TotalTime>
  <Words>148</Words>
  <Application>Microsoft Office PowerPoint</Application>
  <PresentationFormat>Экран (4:3)</PresentationFormat>
  <Paragraphs>24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Внутренний мониторинг «Влияние ИКТ на познавательную активность школьников»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Цифровые образовательные ресурсы</dc:title>
  <dc:creator>User</dc:creator>
  <cp:lastModifiedBy>Татьяна Александровна Лейнганг</cp:lastModifiedBy>
  <cp:revision>33</cp:revision>
  <dcterms:created xsi:type="dcterms:W3CDTF">2018-10-17T07:50:40Z</dcterms:created>
  <dcterms:modified xsi:type="dcterms:W3CDTF">2018-11-08T07:56:38Z</dcterms:modified>
</cp:coreProperties>
</file>