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427" r:id="rId2"/>
    <p:sldId id="606" r:id="rId3"/>
    <p:sldId id="506" r:id="rId4"/>
    <p:sldId id="616" r:id="rId5"/>
    <p:sldId id="508" r:id="rId6"/>
    <p:sldId id="526" r:id="rId7"/>
    <p:sldId id="528" r:id="rId8"/>
    <p:sldId id="530" r:id="rId9"/>
    <p:sldId id="532" r:id="rId10"/>
    <p:sldId id="608" r:id="rId11"/>
    <p:sldId id="514" r:id="rId12"/>
    <p:sldId id="516" r:id="rId13"/>
    <p:sldId id="518" r:id="rId14"/>
    <p:sldId id="520" r:id="rId15"/>
    <p:sldId id="522" r:id="rId16"/>
    <p:sldId id="524" r:id="rId17"/>
    <p:sldId id="759" r:id="rId18"/>
    <p:sldId id="534" r:id="rId19"/>
    <p:sldId id="662" r:id="rId20"/>
    <p:sldId id="626" r:id="rId21"/>
    <p:sldId id="628" r:id="rId22"/>
    <p:sldId id="642" r:id="rId23"/>
    <p:sldId id="761" r:id="rId24"/>
    <p:sldId id="763" r:id="rId25"/>
    <p:sldId id="755" r:id="rId26"/>
    <p:sldId id="757" r:id="rId27"/>
    <p:sldId id="631" r:id="rId28"/>
    <p:sldId id="634" r:id="rId29"/>
    <p:sldId id="650" r:id="rId30"/>
    <p:sldId id="652" r:id="rId31"/>
    <p:sldId id="654" r:id="rId32"/>
    <p:sldId id="544" r:id="rId33"/>
    <p:sldId id="546" r:id="rId34"/>
    <p:sldId id="548" r:id="rId35"/>
    <p:sldId id="550" r:id="rId36"/>
    <p:sldId id="552" r:id="rId37"/>
    <p:sldId id="672" r:id="rId38"/>
    <p:sldId id="749" r:id="rId39"/>
    <p:sldId id="674" r:id="rId40"/>
    <p:sldId id="688" r:id="rId41"/>
    <p:sldId id="678" r:id="rId42"/>
    <p:sldId id="680" r:id="rId43"/>
    <p:sldId id="682" r:id="rId44"/>
    <p:sldId id="684" r:id="rId45"/>
    <p:sldId id="686" r:id="rId46"/>
    <p:sldId id="690" r:id="rId47"/>
    <p:sldId id="692" r:id="rId48"/>
    <p:sldId id="694" r:id="rId49"/>
    <p:sldId id="696" r:id="rId50"/>
    <p:sldId id="751" r:id="rId51"/>
    <p:sldId id="698" r:id="rId52"/>
    <p:sldId id="700" r:id="rId53"/>
    <p:sldId id="702" r:id="rId54"/>
    <p:sldId id="704" r:id="rId55"/>
    <p:sldId id="706" r:id="rId56"/>
    <p:sldId id="708" r:id="rId57"/>
    <p:sldId id="710" r:id="rId58"/>
    <p:sldId id="712" r:id="rId59"/>
    <p:sldId id="714" r:id="rId60"/>
    <p:sldId id="716" r:id="rId61"/>
    <p:sldId id="718" r:id="rId62"/>
    <p:sldId id="753" r:id="rId63"/>
    <p:sldId id="720" r:id="rId64"/>
    <p:sldId id="722" r:id="rId65"/>
    <p:sldId id="724" r:id="rId66"/>
    <p:sldId id="726" r:id="rId67"/>
    <p:sldId id="728" r:id="rId68"/>
    <p:sldId id="730" r:id="rId69"/>
    <p:sldId id="732" r:id="rId70"/>
    <p:sldId id="734" r:id="rId71"/>
    <p:sldId id="736" r:id="rId72"/>
    <p:sldId id="738" r:id="rId73"/>
    <p:sldId id="584" r:id="rId74"/>
    <p:sldId id="582" r:id="rId75"/>
    <p:sldId id="586" r:id="rId76"/>
    <p:sldId id="588" r:id="rId77"/>
    <p:sldId id="590" r:id="rId78"/>
    <p:sldId id="592" r:id="rId79"/>
    <p:sldId id="594" r:id="rId80"/>
    <p:sldId id="596" r:id="rId81"/>
    <p:sldId id="598" r:id="rId82"/>
    <p:sldId id="600" r:id="rId83"/>
    <p:sldId id="602" r:id="rId84"/>
    <p:sldId id="744" r:id="rId85"/>
    <p:sldId id="742" r:id="rId86"/>
    <p:sldId id="747" r:id="rId87"/>
    <p:sldId id="443" r:id="rId88"/>
    <p:sldId id="429" r:id="rId8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6977" autoAdjust="0"/>
  </p:normalViewPr>
  <p:slideViewPr>
    <p:cSldViewPr snapToGrid="0">
      <p:cViewPr>
        <p:scale>
          <a:sx n="79" d="100"/>
          <a:sy n="79" d="100"/>
        </p:scale>
        <p:origin x="-312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AB98B-0133-4680-B2C3-426C7FD4AEE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DCAA6-211F-471F-9573-7B6FEF3D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69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A685-AFD4-4432-A8B3-9C213DDBE9A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EF3-8954-41DF-9C77-ADEFA9A49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39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A685-AFD4-4432-A8B3-9C213DDBE9A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EF3-8954-41DF-9C77-ADEFA9A49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1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A685-AFD4-4432-A8B3-9C213DDBE9A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EF3-8954-41DF-9C77-ADEFA9A49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081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652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A685-AFD4-4432-A8B3-9C213DDBE9A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EF3-8954-41DF-9C77-ADEFA9A49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00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A685-AFD4-4432-A8B3-9C213DDBE9A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EF3-8954-41DF-9C77-ADEFA9A49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52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A685-AFD4-4432-A8B3-9C213DDBE9A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EF3-8954-41DF-9C77-ADEFA9A49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10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A685-AFD4-4432-A8B3-9C213DDBE9A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EF3-8954-41DF-9C77-ADEFA9A49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0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A685-AFD4-4432-A8B3-9C213DDBE9A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EF3-8954-41DF-9C77-ADEFA9A49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8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A685-AFD4-4432-A8B3-9C213DDBE9A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EF3-8954-41DF-9C77-ADEFA9A49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5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A685-AFD4-4432-A8B3-9C213DDBE9A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EF3-8954-41DF-9C77-ADEFA9A49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03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A685-AFD4-4432-A8B3-9C213DDBE9A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EF3-8954-41DF-9C77-ADEFA9A49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1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6A685-AFD4-4432-A8B3-9C213DDBE9A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0EEF3-8954-41DF-9C77-ADEFA9A49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78f9b7e9-a-62cb3a1a-s-sites.googlegroups.com/site/sajtucitelahimii123123123/metodiceskie-materialy/%D0%9E%D0%25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44&amp;v=OmAb8xZUJMg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rticles/639414/" TargetMode="External"/><Relationship Id="rId2" Type="http://schemas.openxmlformats.org/officeDocument/2006/relationships/hyperlink" Target="https://rosuchebnik.ru/metodicheskaja-pomosch/materialy/predmet-himiya_type-tekhnologicheskaya-karta-urok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bou14.ru/metodicheskaya-rabota/fgos-ooo/251-interaktivnyj-seminar-sovremennyj-urok-v-svete-vnedreniya-fgos-vtorogo-pokoleniya" TargetMode="External"/><Relationship Id="rId5" Type="http://schemas.openxmlformats.org/officeDocument/2006/relationships/hyperlink" Target="http://lib.convdocs.org/docs/index-55283.htmlhttp:/lib.convdocs.org/docs/index-55283.html" TargetMode="External"/><Relationship Id="rId4" Type="http://schemas.openxmlformats.org/officeDocument/2006/relationships/hyperlink" Target="http://add.coolreferat.com/docs/index-17524.html" TargetMode="Externa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mailto:gorshkovanatalya1969@yandex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1" y="195861"/>
            <a:ext cx="11541119" cy="143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09" y="5478110"/>
            <a:ext cx="12192000" cy="141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621154" y="2050180"/>
            <a:ext cx="6282844" cy="35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>
                <a:solidFill>
                  <a:srgbClr val="C00000"/>
                </a:solidFill>
              </a:rPr>
              <a:t>Проектирование урока химии </a:t>
            </a:r>
            <a:r>
              <a:rPr lang="ru-RU" sz="4000" b="1" dirty="0" smtClean="0">
                <a:solidFill>
                  <a:srgbClr val="C00000"/>
                </a:solidFill>
              </a:rPr>
              <a:t>в </a:t>
            </a:r>
            <a:r>
              <a:rPr lang="ru-RU" sz="4000" b="1" dirty="0">
                <a:solidFill>
                  <a:srgbClr val="C00000"/>
                </a:solidFill>
              </a:rPr>
              <a:t>логике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rgbClr val="C00000"/>
                </a:solidFill>
              </a:rPr>
              <a:t>системно-</a:t>
            </a:r>
            <a:r>
              <a:rPr lang="ru-RU" sz="4000" b="1" dirty="0" err="1" smtClean="0">
                <a:solidFill>
                  <a:srgbClr val="C00000"/>
                </a:solidFill>
              </a:rPr>
              <a:t>деятельностного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>
                <a:solidFill>
                  <a:srgbClr val="C00000"/>
                </a:solidFill>
              </a:rPr>
              <a:t>подхода с учетом требований обновленных ФГОС к результатам </a:t>
            </a:r>
            <a:r>
              <a:rPr lang="ru-RU" sz="4000" b="1" dirty="0" smtClean="0">
                <a:solidFill>
                  <a:srgbClr val="C00000"/>
                </a:solidFill>
              </a:rPr>
              <a:t>обучения</a:t>
            </a:r>
            <a:r>
              <a:rPr lang="ru-RU" sz="4000" dirty="0" smtClean="0">
                <a:solidFill>
                  <a:srgbClr val="C00000"/>
                </a:solidFill>
              </a:rPr>
              <a:t>»</a:t>
            </a:r>
            <a:endParaRPr lang="ru-RU" altLang="ru-RU" sz="4000" b="1" dirty="0">
              <a:solidFill>
                <a:srgbClr val="C00000"/>
              </a:solidFill>
            </a:endParaRP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6689557" y="5736656"/>
            <a:ext cx="5502443" cy="139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/>
          <a:p>
            <a:pPr algn="r"/>
            <a:r>
              <a:rPr lang="ru-RU" altLang="ru-RU" sz="2000" b="1" dirty="0" smtClean="0"/>
              <a:t>Горшкова Н.Н., </a:t>
            </a:r>
          </a:p>
          <a:p>
            <a:pPr algn="r"/>
            <a:r>
              <a:rPr lang="ru-RU" altLang="ru-RU" sz="2000" b="1" dirty="0" smtClean="0"/>
              <a:t>ст. преподаватель КОО ГАУ ДПО ЯО ИРО, </a:t>
            </a:r>
          </a:p>
          <a:p>
            <a:pPr algn="r"/>
            <a:r>
              <a:rPr lang="ru-RU" altLang="ru-RU" sz="2000" b="1" dirty="0" smtClean="0"/>
              <a:t>методист МУ ДПО «ИОЦ» г. Рыбинска </a:t>
            </a:r>
            <a:r>
              <a:rPr lang="ru-RU" altLang="ru-RU" sz="2600" b="1" dirty="0" smtClean="0"/>
              <a:t> </a:t>
            </a:r>
          </a:p>
          <a:p>
            <a:r>
              <a:rPr lang="ru-RU" altLang="ru-RU" b="1" dirty="0" smtClean="0"/>
              <a:t> </a:t>
            </a:r>
            <a:endParaRPr lang="ru-RU" alt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701085" y="6321287"/>
            <a:ext cx="142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19.02.2024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2534" name="Picture 6" descr="C:\Users\Пользователь\Downloads\3 фот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7" y="2175308"/>
            <a:ext cx="5453990" cy="368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434" y="348069"/>
            <a:ext cx="11618807" cy="900888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96595" marR="690245" indent="661035" algn="ctr">
              <a:lnSpc>
                <a:spcPct val="100000"/>
              </a:lnSpc>
              <a:spcBef>
                <a:spcPts val="305"/>
              </a:spcBef>
            </a:pPr>
            <a:r>
              <a:rPr lang="ru-RU" altLang="ru-RU" sz="2800" b="1" dirty="0">
                <a:solidFill>
                  <a:srgbClr val="C00000"/>
                </a:solidFill>
                <a:latin typeface="+mn-lt"/>
              </a:rPr>
              <a:t>Суть изменений современного </a:t>
            </a:r>
            <a:r>
              <a:rPr lang="ru-RU" altLang="ru-RU" sz="2800" b="1" dirty="0" smtClean="0">
                <a:solidFill>
                  <a:srgbClr val="C00000"/>
                </a:solidFill>
                <a:latin typeface="+mn-lt"/>
              </a:rPr>
              <a:t>урока </a:t>
            </a:r>
            <a:br>
              <a:rPr lang="ru-RU" alt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altLang="ru-RU" sz="2800" b="1" dirty="0" smtClean="0">
                <a:solidFill>
                  <a:srgbClr val="C00000"/>
                </a:solidFill>
                <a:latin typeface="+mn-lt"/>
              </a:rPr>
              <a:t>в условиях реализации обновленных ФГОС </a:t>
            </a:r>
            <a:endParaRPr sz="28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0887" y="1859340"/>
            <a:ext cx="110690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400" dirty="0"/>
              <a:t>от триединой цели урока – к формулировке целей для учащихся </a:t>
            </a:r>
            <a:r>
              <a:rPr lang="ru-RU" altLang="ru-RU" sz="2400" b="1" dirty="0">
                <a:solidFill>
                  <a:srgbClr val="C00000"/>
                </a:solidFill>
              </a:rPr>
              <a:t>(планируемые результаты) </a:t>
            </a:r>
            <a:r>
              <a:rPr lang="ru-RU" altLang="ru-RU" sz="2400" dirty="0"/>
              <a:t>и для учителя </a:t>
            </a:r>
            <a:r>
              <a:rPr lang="ru-RU" altLang="ru-RU" sz="2400" b="1" dirty="0">
                <a:solidFill>
                  <a:srgbClr val="C00000"/>
                </a:solidFill>
              </a:rPr>
              <a:t>(педагогическая задача);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400" dirty="0"/>
              <a:t> постепенный переход к </a:t>
            </a:r>
            <a:r>
              <a:rPr lang="ru-RU" altLang="ru-RU" sz="2400" b="1" dirty="0"/>
              <a:t>самостоятельному целеполаганию </a:t>
            </a:r>
            <a:r>
              <a:rPr lang="ru-RU" altLang="ru-RU" sz="2400" dirty="0"/>
              <a:t>учащимися;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400" dirty="0"/>
              <a:t>от традиционного «линейного» урока изучения нового материала или закрепления пройденного – </a:t>
            </a:r>
            <a:r>
              <a:rPr lang="ru-RU" altLang="ru-RU" sz="2400" dirty="0">
                <a:solidFill>
                  <a:srgbClr val="C00000"/>
                </a:solidFill>
              </a:rPr>
              <a:t>к уроку, структурными компонентами которого являются компоненты учебной деятельности</a:t>
            </a:r>
            <a:r>
              <a:rPr lang="ru-RU" altLang="ru-RU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400" dirty="0"/>
              <a:t>от традиционного контроля и отметки – </a:t>
            </a:r>
            <a:r>
              <a:rPr lang="ru-RU" altLang="ru-RU" sz="2400" b="1" dirty="0"/>
              <a:t>к формированию учебного действия самооценки</a:t>
            </a:r>
          </a:p>
        </p:txBody>
      </p:sp>
    </p:spTree>
    <p:extLst>
      <p:ext uri="{BB962C8B-B14F-4D97-AF65-F5344CB8AC3E}">
        <p14:creationId xmlns:p14="http://schemas.microsoft.com/office/powerpoint/2010/main" val="2842320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184" y="461308"/>
            <a:ext cx="11713633" cy="41101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656840" marR="1038225" indent="-1614805" algn="ctr">
              <a:lnSpc>
                <a:spcPct val="100000"/>
              </a:lnSpc>
              <a:spcBef>
                <a:spcPts val="325"/>
              </a:spcBef>
            </a:pPr>
            <a:r>
              <a:rPr sz="2400" b="1" spc="-35" dirty="0">
                <a:solidFill>
                  <a:srgbClr val="C00000"/>
                </a:solidFill>
                <a:latin typeface="+mn-lt"/>
                <a:cs typeface="Microsoft Sans Serif"/>
              </a:rPr>
              <a:t>Классификация</a:t>
            </a:r>
            <a:r>
              <a:rPr sz="2400" b="1" spc="-10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уроков</a:t>
            </a:r>
            <a:r>
              <a:rPr sz="2400" b="1" spc="-8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dirty="0">
                <a:solidFill>
                  <a:srgbClr val="C00000"/>
                </a:solidFill>
                <a:latin typeface="+mn-lt"/>
                <a:cs typeface="Microsoft Sans Serif"/>
              </a:rPr>
              <a:t>в</a:t>
            </a:r>
            <a:r>
              <a:rPr sz="2400" b="1" spc="-9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dirty="0">
                <a:solidFill>
                  <a:srgbClr val="C00000"/>
                </a:solidFill>
                <a:latin typeface="+mn-lt"/>
                <a:cs typeface="Microsoft Sans Serif"/>
              </a:rPr>
              <a:t>соответствии</a:t>
            </a:r>
            <a:r>
              <a:rPr sz="2400" b="1" spc="-8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spc="-50" dirty="0">
                <a:solidFill>
                  <a:srgbClr val="C00000"/>
                </a:solidFill>
                <a:latin typeface="+mn-lt"/>
                <a:cs typeface="Microsoft Sans Serif"/>
              </a:rPr>
              <a:t>с </a:t>
            </a:r>
            <a:r>
              <a:rPr sz="24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требованиями</a:t>
            </a:r>
            <a:r>
              <a:rPr sz="2400" b="1" spc="-114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+mn-lt"/>
                <a:cs typeface="Microsoft Sans Serif"/>
              </a:rPr>
              <a:t>ФГОС</a:t>
            </a:r>
            <a:endParaRPr sz="24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610858"/>
              </p:ext>
            </p:extLst>
          </p:nvPr>
        </p:nvGraphicFramePr>
        <p:xfrm>
          <a:off x="423334" y="1335151"/>
          <a:ext cx="11425766" cy="4815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1011"/>
                <a:gridCol w="8364755"/>
              </a:tblGrid>
              <a:tr h="720725"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b="1" dirty="0">
                          <a:latin typeface="+mn-lt"/>
                          <a:cs typeface="Times New Roman"/>
                        </a:rPr>
                        <a:t>Тип</a:t>
                      </a:r>
                      <a:r>
                        <a:rPr sz="2200" b="1" spc="-8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b="1" spc="-20" dirty="0">
                          <a:latin typeface="+mn-lt"/>
                          <a:cs typeface="Times New Roman"/>
                        </a:rPr>
                        <a:t>урока</a:t>
                      </a:r>
                      <a:endParaRPr sz="2200" dirty="0">
                        <a:latin typeface="+mn-lt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b="1" dirty="0">
                          <a:latin typeface="+mn-lt"/>
                          <a:cs typeface="Times New Roman"/>
                        </a:rPr>
                        <a:t>Этапы</a:t>
                      </a:r>
                      <a:r>
                        <a:rPr sz="2200" b="1" spc="-5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2200" b="1" spc="-5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+mn-lt"/>
                          <a:cs typeface="Times New Roman"/>
                        </a:rPr>
                        <a:t>краткая</a:t>
                      </a:r>
                      <a:r>
                        <a:rPr sz="2200" b="1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+mn-lt"/>
                          <a:cs typeface="Times New Roman"/>
                        </a:rPr>
                        <a:t>характеристика</a:t>
                      </a:r>
                      <a:r>
                        <a:rPr sz="2200" b="1" spc="-4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+mn-lt"/>
                          <a:cs typeface="Times New Roman"/>
                        </a:rPr>
                        <a:t>урока</a:t>
                      </a:r>
                      <a:endParaRPr sz="2200" dirty="0">
                        <a:latin typeface="+mn-lt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94667">
                <a:tc>
                  <a:txBody>
                    <a:bodyPr/>
                    <a:lstStyle/>
                    <a:p>
                      <a:pPr marL="89535" marR="84455">
                        <a:lnSpc>
                          <a:spcPct val="100000"/>
                        </a:lnSpc>
                        <a:spcBef>
                          <a:spcPts val="295"/>
                        </a:spcBef>
                        <a:tabLst>
                          <a:tab pos="1066800" algn="l"/>
                        </a:tabLst>
                      </a:pPr>
                      <a:r>
                        <a:rPr sz="2400" spc="-25" dirty="0">
                          <a:solidFill>
                            <a:srgbClr val="C00000"/>
                          </a:solidFill>
                          <a:latin typeface="+mn-lt"/>
                          <a:cs typeface="Times New Roman"/>
                        </a:rPr>
                        <a:t>1.</a:t>
                      </a:r>
                      <a:r>
                        <a:rPr sz="2400" dirty="0">
                          <a:solidFill>
                            <a:srgbClr val="C00000"/>
                          </a:solidFill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400" b="1" spc="-70" dirty="0" err="1">
                          <a:solidFill>
                            <a:srgbClr val="C00000"/>
                          </a:solidFill>
                          <a:latin typeface="+mn-lt"/>
                          <a:cs typeface="Times New Roman"/>
                        </a:rPr>
                        <a:t>Урок</a:t>
                      </a:r>
                      <a:r>
                        <a:rPr sz="2400" b="1" spc="-70" dirty="0">
                          <a:solidFill>
                            <a:srgbClr val="C0000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2400" b="1" spc="-70" dirty="0" smtClean="0">
                          <a:solidFill>
                            <a:srgbClr val="C00000"/>
                          </a:solidFill>
                          <a:latin typeface="+mn-lt"/>
                          <a:cs typeface="Times New Roman"/>
                        </a:rPr>
                        <a:t>"открытия» </a:t>
                      </a:r>
                      <a:r>
                        <a:rPr sz="2400" b="1" spc="-10" dirty="0" err="1" smtClean="0">
                          <a:solidFill>
                            <a:srgbClr val="C00000"/>
                          </a:solidFill>
                          <a:latin typeface="+mn-lt"/>
                          <a:cs typeface="Times New Roman"/>
                        </a:rPr>
                        <a:t>новых</a:t>
                      </a:r>
                      <a:r>
                        <a:rPr sz="2400" b="1" spc="-10" dirty="0" smtClean="0">
                          <a:solidFill>
                            <a:srgbClr val="C0000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400" b="1" spc="-10" dirty="0" err="1" smtClean="0">
                          <a:solidFill>
                            <a:srgbClr val="C00000"/>
                          </a:solidFill>
                          <a:latin typeface="+mn-lt"/>
                          <a:cs typeface="Times New Roman"/>
                        </a:rPr>
                        <a:t>знаний</a:t>
                      </a:r>
                      <a:r>
                        <a:rPr lang="ru-RU" sz="2400" b="1" spc="-10" dirty="0" smtClean="0">
                          <a:solidFill>
                            <a:srgbClr val="C0000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</a:p>
                    <a:p>
                      <a:pPr marL="89535" marR="8445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  <a:defRPr/>
                      </a:pPr>
                      <a:endParaRPr lang="ru-RU" sz="2400" dirty="0" smtClean="0"/>
                    </a:p>
                    <a:p>
                      <a:pPr marL="89535" marR="84455">
                        <a:lnSpc>
                          <a:spcPct val="100000"/>
                        </a:lnSpc>
                        <a:spcBef>
                          <a:spcPts val="295"/>
                        </a:spcBef>
                        <a:tabLst>
                          <a:tab pos="1066800" algn="l"/>
                        </a:tabLst>
                      </a:pPr>
                      <a:endParaRPr sz="2400" b="1" dirty="0">
                        <a:solidFill>
                          <a:srgbClr val="C00000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2430" indent="-302260">
                        <a:lnSpc>
                          <a:spcPct val="100000"/>
                        </a:lnSpc>
                        <a:spcBef>
                          <a:spcPts val="295"/>
                        </a:spcBef>
                        <a:buAutoNum type="arabicParenR"/>
                        <a:tabLst>
                          <a:tab pos="392430" algn="l"/>
                        </a:tabLst>
                      </a:pPr>
                      <a:r>
                        <a:rPr sz="2200" spc="-10" dirty="0">
                          <a:latin typeface="+mn-lt"/>
                          <a:cs typeface="Times New Roman"/>
                        </a:rPr>
                        <a:t>Организационный</a:t>
                      </a:r>
                      <a:r>
                        <a:rPr sz="2200" spc="-5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+mn-lt"/>
                          <a:cs typeface="Times New Roman"/>
                        </a:rPr>
                        <a:t>этап.</a:t>
                      </a:r>
                      <a:endParaRPr sz="2200" dirty="0">
                        <a:latin typeface="+mn-lt"/>
                        <a:cs typeface="Times New Roman"/>
                      </a:endParaRPr>
                    </a:p>
                    <a:p>
                      <a:pPr marL="90170" marR="85090" indent="318770">
                        <a:lnSpc>
                          <a:spcPct val="100000"/>
                        </a:lnSpc>
                        <a:buAutoNum type="arabicParenR"/>
                        <a:tabLst>
                          <a:tab pos="408940" algn="l"/>
                        </a:tabLst>
                      </a:pPr>
                      <a:r>
                        <a:rPr sz="2200" dirty="0">
                          <a:latin typeface="+mn-lt"/>
                          <a:cs typeface="Times New Roman"/>
                        </a:rPr>
                        <a:t>Постановка</a:t>
                      </a:r>
                      <a:r>
                        <a:rPr sz="2200" spc="5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+mn-lt"/>
                          <a:cs typeface="Times New Roman"/>
                        </a:rPr>
                        <a:t>цели</a:t>
                      </a:r>
                      <a:r>
                        <a:rPr sz="2200" spc="4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2200" spc="6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+mn-lt"/>
                          <a:cs typeface="Times New Roman"/>
                        </a:rPr>
                        <a:t>задач</a:t>
                      </a:r>
                      <a:r>
                        <a:rPr sz="2200" spc="4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+mn-lt"/>
                          <a:cs typeface="Times New Roman"/>
                        </a:rPr>
                        <a:t>урока.</a:t>
                      </a:r>
                      <a:r>
                        <a:rPr sz="2200" spc="5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+mn-lt"/>
                          <a:cs typeface="Times New Roman"/>
                        </a:rPr>
                        <a:t>Мотивация</a:t>
                      </a:r>
                      <a:r>
                        <a:rPr sz="2200" spc="4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+mn-lt"/>
                          <a:cs typeface="Times New Roman"/>
                        </a:rPr>
                        <a:t>учебной </a:t>
                      </a:r>
                      <a:r>
                        <a:rPr sz="2200" dirty="0">
                          <a:latin typeface="+mn-lt"/>
                          <a:cs typeface="Times New Roman"/>
                        </a:rPr>
                        <a:t>деятельности</a:t>
                      </a:r>
                      <a:r>
                        <a:rPr sz="2200" spc="-9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+mn-lt"/>
                          <a:cs typeface="Times New Roman"/>
                        </a:rPr>
                        <a:t>учащихся.</a:t>
                      </a:r>
                      <a:endParaRPr sz="2200" dirty="0">
                        <a:latin typeface="+mn-lt"/>
                        <a:cs typeface="Times New Roman"/>
                      </a:endParaRPr>
                    </a:p>
                    <a:p>
                      <a:pPr marL="392430" indent="-30226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arenR"/>
                        <a:tabLst>
                          <a:tab pos="392430" algn="l"/>
                        </a:tabLst>
                      </a:pPr>
                      <a:r>
                        <a:rPr sz="2200" spc="-10" dirty="0">
                          <a:latin typeface="+mn-lt"/>
                          <a:cs typeface="Times New Roman"/>
                        </a:rPr>
                        <a:t>Актуализация</a:t>
                      </a:r>
                      <a:r>
                        <a:rPr sz="2200" spc="-6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+mn-lt"/>
                          <a:cs typeface="Times New Roman"/>
                        </a:rPr>
                        <a:t>знаний.</a:t>
                      </a:r>
                      <a:endParaRPr sz="2200" dirty="0">
                        <a:latin typeface="+mn-lt"/>
                        <a:cs typeface="Times New Roman"/>
                      </a:endParaRPr>
                    </a:p>
                    <a:p>
                      <a:pPr marL="392430" indent="-302260">
                        <a:lnSpc>
                          <a:spcPct val="100000"/>
                        </a:lnSpc>
                        <a:buAutoNum type="arabicParenR"/>
                        <a:tabLst>
                          <a:tab pos="392430" algn="l"/>
                        </a:tabLst>
                      </a:pPr>
                      <a:r>
                        <a:rPr sz="2200" dirty="0">
                          <a:latin typeface="+mn-lt"/>
                          <a:cs typeface="Times New Roman"/>
                        </a:rPr>
                        <a:t>Первичное</a:t>
                      </a:r>
                      <a:r>
                        <a:rPr sz="2200" spc="-6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+mn-lt"/>
                          <a:cs typeface="Times New Roman"/>
                        </a:rPr>
                        <a:t>усвоение</a:t>
                      </a:r>
                      <a:r>
                        <a:rPr sz="2200" spc="-8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+mn-lt"/>
                          <a:cs typeface="Times New Roman"/>
                        </a:rPr>
                        <a:t>новых</a:t>
                      </a:r>
                      <a:r>
                        <a:rPr sz="2200" spc="-6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+mn-lt"/>
                          <a:cs typeface="Times New Roman"/>
                        </a:rPr>
                        <a:t>знаний.</a:t>
                      </a:r>
                      <a:endParaRPr sz="2200" dirty="0">
                        <a:latin typeface="+mn-lt"/>
                        <a:cs typeface="Times New Roman"/>
                      </a:endParaRPr>
                    </a:p>
                    <a:p>
                      <a:pPr marL="392430" indent="-302260">
                        <a:lnSpc>
                          <a:spcPct val="100000"/>
                        </a:lnSpc>
                        <a:buAutoNum type="arabicParenR"/>
                        <a:tabLst>
                          <a:tab pos="392430" algn="l"/>
                        </a:tabLst>
                      </a:pPr>
                      <a:r>
                        <a:rPr sz="2200" dirty="0">
                          <a:latin typeface="+mn-lt"/>
                          <a:cs typeface="Times New Roman"/>
                        </a:rPr>
                        <a:t>Первичная</a:t>
                      </a:r>
                      <a:r>
                        <a:rPr sz="2200" spc="-6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+mn-lt"/>
                          <a:cs typeface="Times New Roman"/>
                        </a:rPr>
                        <a:t>проверка</a:t>
                      </a:r>
                      <a:r>
                        <a:rPr sz="2200" spc="-8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+mn-lt"/>
                          <a:cs typeface="Times New Roman"/>
                        </a:rPr>
                        <a:t>понимания</a:t>
                      </a:r>
                      <a:endParaRPr sz="2200" dirty="0">
                        <a:latin typeface="+mn-lt"/>
                        <a:cs typeface="Times New Roman"/>
                      </a:endParaRPr>
                    </a:p>
                    <a:p>
                      <a:pPr marL="392430" indent="-302260">
                        <a:lnSpc>
                          <a:spcPct val="100000"/>
                        </a:lnSpc>
                        <a:buAutoNum type="arabicParenR"/>
                        <a:tabLst>
                          <a:tab pos="392430" algn="l"/>
                        </a:tabLst>
                      </a:pPr>
                      <a:r>
                        <a:rPr sz="2200" dirty="0">
                          <a:latin typeface="+mn-lt"/>
                          <a:cs typeface="Times New Roman"/>
                        </a:rPr>
                        <a:t>Первичное</a:t>
                      </a:r>
                      <a:r>
                        <a:rPr sz="2200" spc="-6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+mn-lt"/>
                          <a:cs typeface="Times New Roman"/>
                        </a:rPr>
                        <a:t>закрепление.</a:t>
                      </a:r>
                      <a:endParaRPr sz="2200" dirty="0">
                        <a:latin typeface="+mn-lt"/>
                        <a:cs typeface="Times New Roman"/>
                      </a:endParaRPr>
                    </a:p>
                    <a:p>
                      <a:pPr marL="90170" marR="83185" indent="363855">
                        <a:lnSpc>
                          <a:spcPct val="100000"/>
                        </a:lnSpc>
                        <a:buAutoNum type="arabicParenR"/>
                        <a:tabLst>
                          <a:tab pos="454025" algn="l"/>
                          <a:tab pos="2117090" algn="l"/>
                          <a:tab pos="2388235" algn="l"/>
                          <a:tab pos="3761740" algn="l"/>
                          <a:tab pos="4912995" algn="l"/>
                          <a:tab pos="6442710" algn="l"/>
                        </a:tabLst>
                      </a:pPr>
                      <a:r>
                        <a:rPr sz="2200" spc="-10" dirty="0">
                          <a:latin typeface="+mn-lt"/>
                          <a:cs typeface="Times New Roman"/>
                        </a:rPr>
                        <a:t>Информация</a:t>
                      </a:r>
                      <a:r>
                        <a:rPr sz="22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200" spc="-50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22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200" spc="-10" dirty="0">
                          <a:latin typeface="+mn-lt"/>
                          <a:cs typeface="Times New Roman"/>
                        </a:rPr>
                        <a:t>домашнем</a:t>
                      </a:r>
                      <a:r>
                        <a:rPr sz="22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200" spc="-10" dirty="0">
                          <a:latin typeface="+mn-lt"/>
                          <a:cs typeface="Times New Roman"/>
                        </a:rPr>
                        <a:t>задании,</a:t>
                      </a:r>
                      <a:r>
                        <a:rPr sz="22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200" spc="-10" dirty="0">
                          <a:latin typeface="+mn-lt"/>
                          <a:cs typeface="Times New Roman"/>
                        </a:rPr>
                        <a:t>инструктаж</a:t>
                      </a:r>
                      <a:r>
                        <a:rPr sz="22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200" spc="-25" dirty="0">
                          <a:latin typeface="+mn-lt"/>
                          <a:cs typeface="Times New Roman"/>
                        </a:rPr>
                        <a:t>по </a:t>
                      </a:r>
                      <a:r>
                        <a:rPr sz="2200" dirty="0">
                          <a:latin typeface="+mn-lt"/>
                          <a:cs typeface="Times New Roman"/>
                        </a:rPr>
                        <a:t>его</a:t>
                      </a:r>
                      <a:r>
                        <a:rPr sz="2200" spc="-8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+mn-lt"/>
                          <a:cs typeface="Times New Roman"/>
                        </a:rPr>
                        <a:t>выполнению</a:t>
                      </a:r>
                      <a:endParaRPr sz="2200" dirty="0">
                        <a:latin typeface="+mn-lt"/>
                        <a:cs typeface="Times New Roman"/>
                      </a:endParaRPr>
                    </a:p>
                    <a:p>
                      <a:pPr marL="392430" indent="-302260">
                        <a:lnSpc>
                          <a:spcPct val="100000"/>
                        </a:lnSpc>
                        <a:buAutoNum type="arabicParenR"/>
                        <a:tabLst>
                          <a:tab pos="392430" algn="l"/>
                        </a:tabLst>
                      </a:pPr>
                      <a:r>
                        <a:rPr sz="2200" spc="-10" dirty="0">
                          <a:latin typeface="+mn-lt"/>
                          <a:cs typeface="Times New Roman"/>
                        </a:rPr>
                        <a:t>Рефлексия</a:t>
                      </a:r>
                      <a:r>
                        <a:rPr sz="2200" spc="-9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+mn-lt"/>
                          <a:cs typeface="Times New Roman"/>
                        </a:rPr>
                        <a:t>(подведение</a:t>
                      </a:r>
                      <a:r>
                        <a:rPr sz="2200" spc="-11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+mn-lt"/>
                          <a:cs typeface="Times New Roman"/>
                        </a:rPr>
                        <a:t>итогов</a:t>
                      </a:r>
                      <a:r>
                        <a:rPr sz="2200" spc="-114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+mn-lt"/>
                          <a:cs typeface="Times New Roman"/>
                        </a:rPr>
                        <a:t>занятия)</a:t>
                      </a:r>
                      <a:endParaRPr sz="2200" dirty="0">
                        <a:latin typeface="+mn-lt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Picture 4" descr="C:\Users\Пользователь\Downloads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0" y="3282859"/>
            <a:ext cx="3099335" cy="280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19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184" y="430531"/>
            <a:ext cx="11713633" cy="47256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656840" marR="1038225" indent="-1614805">
              <a:lnSpc>
                <a:spcPct val="100000"/>
              </a:lnSpc>
              <a:spcBef>
                <a:spcPts val="325"/>
              </a:spcBef>
            </a:pPr>
            <a:r>
              <a:rPr sz="2800" b="1" spc="-35" dirty="0">
                <a:solidFill>
                  <a:srgbClr val="C00000"/>
                </a:solidFill>
                <a:latin typeface="+mn-lt"/>
                <a:cs typeface="Microsoft Sans Serif"/>
              </a:rPr>
              <a:t>Классификация</a:t>
            </a:r>
            <a:r>
              <a:rPr sz="2800" b="1" spc="-10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уроков</a:t>
            </a:r>
            <a:r>
              <a:rPr sz="2800" b="1" spc="-8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dirty="0">
                <a:solidFill>
                  <a:srgbClr val="C00000"/>
                </a:solidFill>
                <a:latin typeface="+mn-lt"/>
                <a:cs typeface="Microsoft Sans Serif"/>
              </a:rPr>
              <a:t>в</a:t>
            </a:r>
            <a:r>
              <a:rPr sz="2800" b="1" spc="-9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dirty="0">
                <a:solidFill>
                  <a:srgbClr val="C00000"/>
                </a:solidFill>
                <a:latin typeface="+mn-lt"/>
                <a:cs typeface="Microsoft Sans Serif"/>
              </a:rPr>
              <a:t>соответствии</a:t>
            </a:r>
            <a:r>
              <a:rPr sz="2800" b="1" spc="-8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50" dirty="0">
                <a:solidFill>
                  <a:srgbClr val="C00000"/>
                </a:solidFill>
                <a:latin typeface="+mn-lt"/>
                <a:cs typeface="Microsoft Sans Serif"/>
              </a:rPr>
              <a:t>с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требованиями</a:t>
            </a:r>
            <a:r>
              <a:rPr sz="2800" b="1" spc="-114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+mn-lt"/>
                <a:cs typeface="Microsoft Sans Serif"/>
              </a:rPr>
              <a:t>ФГОС</a:t>
            </a:r>
            <a:endParaRPr sz="28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4566792"/>
            <a:ext cx="508000" cy="284988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890919"/>
              </p:ext>
            </p:extLst>
          </p:nvPr>
        </p:nvGraphicFramePr>
        <p:xfrm>
          <a:off x="423334" y="1335150"/>
          <a:ext cx="11426613" cy="5081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5390"/>
                <a:gridCol w="8221223"/>
              </a:tblGrid>
              <a:tr h="72072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latin typeface="+mn-lt"/>
                          <a:cs typeface="Times New Roman"/>
                        </a:rPr>
                        <a:t>Тип</a:t>
                      </a:r>
                      <a:r>
                        <a:rPr sz="2000" b="1" spc="-8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b="1" spc="-20" dirty="0">
                          <a:latin typeface="+mn-lt"/>
                          <a:cs typeface="Times New Roman"/>
                        </a:rPr>
                        <a:t>урока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latin typeface="+mn-lt"/>
                          <a:cs typeface="Times New Roman"/>
                        </a:rPr>
                        <a:t>Этапы</a:t>
                      </a:r>
                      <a:r>
                        <a:rPr sz="2000" b="1" spc="-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2000" b="1" spc="-4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+mn-lt"/>
                          <a:cs typeface="Times New Roman"/>
                        </a:rPr>
                        <a:t>краткая</a:t>
                      </a:r>
                      <a:r>
                        <a:rPr sz="2000" b="1" spc="-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+mn-lt"/>
                          <a:cs typeface="Times New Roman"/>
                        </a:rPr>
                        <a:t>характеристика</a:t>
                      </a:r>
                      <a:r>
                        <a:rPr sz="2000" b="1" spc="-3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+mn-lt"/>
                          <a:cs typeface="Times New Roman"/>
                        </a:rPr>
                        <a:t>урока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6054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237615" algn="l"/>
                        </a:tabLst>
                      </a:pPr>
                      <a:r>
                        <a:rPr sz="2000" b="1" spc="-25" dirty="0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2</a:t>
                      </a:r>
                      <a:r>
                        <a:rPr sz="2400" b="1" spc="-25" dirty="0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.</a:t>
                      </a:r>
                      <a:r>
                        <a:rPr lang="ru-RU" sz="2400" b="1" spc="0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400" b="1" spc="-20" dirty="0" err="1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Урок</a:t>
                      </a:r>
                      <a:r>
                        <a:rPr lang="ru-RU" sz="2400" b="1" spc="-20" dirty="0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 к</a:t>
                      </a:r>
                      <a:r>
                        <a:rPr sz="2400" b="1" spc="-10" dirty="0" err="1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омплексного</a:t>
                      </a:r>
                      <a:r>
                        <a:rPr sz="2400" b="1" spc="-10" dirty="0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400" b="1" spc="-10" dirty="0" err="1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применения</a:t>
                      </a:r>
                      <a:r>
                        <a:rPr sz="2400" b="1" spc="-10" dirty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400" b="1" spc="-10" dirty="0" err="1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знаний</a:t>
                      </a:r>
                      <a:r>
                        <a:rPr lang="ru-RU" sz="2400" b="1" spc="-10" dirty="0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 и</a:t>
                      </a:r>
                      <a:r>
                        <a:rPr sz="2400" b="1" spc="-50" dirty="0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умений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	</a:t>
                      </a:r>
                      <a:r>
                        <a:rPr sz="2400" b="1" spc="-45" dirty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(</a:t>
                      </a:r>
                      <a:r>
                        <a:rPr sz="2400" b="1" spc="-45" dirty="0" err="1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урок</a:t>
                      </a:r>
                      <a:r>
                        <a:rPr sz="2400" b="1" spc="-45" dirty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lang="ru-RU" sz="2400" b="1" spc="-45" dirty="0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з</a:t>
                      </a:r>
                      <a:r>
                        <a:rPr sz="2400" b="1" spc="-10" dirty="0" err="1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акрепления</a:t>
                      </a:r>
                      <a:r>
                        <a:rPr sz="2400" b="1" spc="-10" dirty="0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)</a:t>
                      </a:r>
                      <a:endParaRPr lang="ru-RU" sz="2400" b="1" spc="-10" dirty="0" smtClean="0">
                        <a:solidFill>
                          <a:srgbClr val="C00000"/>
                        </a:solidFill>
                        <a:latin typeface="+mn-lt"/>
                        <a:cs typeface="Microsoft Sans Serif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237615" algn="l"/>
                        </a:tabLst>
                      </a:pPr>
                      <a:endParaRPr sz="2400" b="1" dirty="0">
                        <a:solidFill>
                          <a:srgbClr val="C00000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5445" indent="-295275" algn="just">
                        <a:lnSpc>
                          <a:spcPct val="100000"/>
                        </a:lnSpc>
                        <a:spcBef>
                          <a:spcPts val="315"/>
                        </a:spcBef>
                        <a:buAutoNum type="arabicParenR"/>
                        <a:tabLst>
                          <a:tab pos="385445" algn="l"/>
                        </a:tabLst>
                      </a:pPr>
                      <a:r>
                        <a:rPr sz="2000" spc="-20" dirty="0">
                          <a:latin typeface="+mn-lt"/>
                          <a:cs typeface="Microsoft Sans Serif"/>
                        </a:rPr>
                        <a:t>Организационный</a:t>
                      </a:r>
                      <a:r>
                        <a:rPr sz="20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+mn-lt"/>
                          <a:cs typeface="Microsoft Sans Serif"/>
                        </a:rPr>
                        <a:t>этап.</a:t>
                      </a:r>
                      <a:endParaRPr sz="2000" dirty="0">
                        <a:latin typeface="+mn-lt"/>
                        <a:cs typeface="Microsoft Sans Serif"/>
                      </a:endParaRPr>
                    </a:p>
                    <a:p>
                      <a:pPr marL="90170" marR="80645" indent="348615" algn="just">
                        <a:lnSpc>
                          <a:spcPct val="100000"/>
                        </a:lnSpc>
                        <a:buAutoNum type="arabicParenR"/>
                        <a:tabLst>
                          <a:tab pos="438784" algn="l"/>
                        </a:tabLst>
                      </a:pPr>
                      <a:r>
                        <a:rPr sz="2000" dirty="0">
                          <a:latin typeface="+mn-lt"/>
                          <a:cs typeface="Microsoft Sans Serif"/>
                        </a:rPr>
                        <a:t>Проверка</a:t>
                      </a:r>
                      <a:r>
                        <a:rPr sz="2000" spc="204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домашнего</a:t>
                      </a:r>
                      <a:r>
                        <a:rPr sz="2000" spc="2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задания,</a:t>
                      </a:r>
                      <a:r>
                        <a:rPr sz="2000" spc="2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воспроизведение</a:t>
                      </a:r>
                      <a:r>
                        <a:rPr sz="2000" spc="2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spc="-50" dirty="0">
                          <a:latin typeface="+mn-lt"/>
                          <a:cs typeface="Microsoft Sans Serif"/>
                        </a:rPr>
                        <a:t>и 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коррекция</a:t>
                      </a:r>
                      <a:r>
                        <a:rPr sz="2000" spc="5" dirty="0">
                          <a:latin typeface="+mn-lt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опорных</a:t>
                      </a:r>
                      <a:r>
                        <a:rPr sz="2000" spc="5" dirty="0">
                          <a:latin typeface="+mn-lt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знаний</a:t>
                      </a:r>
                      <a:r>
                        <a:rPr sz="2000" spc="5" dirty="0">
                          <a:latin typeface="+mn-lt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учащихся.</a:t>
                      </a:r>
                      <a:r>
                        <a:rPr sz="2000" spc="5" dirty="0">
                          <a:latin typeface="+mn-lt"/>
                          <a:cs typeface="Microsoft Sans Serif"/>
                        </a:rPr>
                        <a:t>  </a:t>
                      </a:r>
                      <a:r>
                        <a:rPr sz="2000" spc="-10" dirty="0">
                          <a:latin typeface="+mn-lt"/>
                          <a:cs typeface="Microsoft Sans Serif"/>
                        </a:rPr>
                        <a:t>Актуализация знаний.</a:t>
                      </a:r>
                      <a:endParaRPr sz="2000" dirty="0">
                        <a:latin typeface="+mn-lt"/>
                        <a:cs typeface="Microsoft Sans Serif"/>
                      </a:endParaRPr>
                    </a:p>
                    <a:p>
                      <a:pPr marL="90170" marR="80010" indent="301625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arenR"/>
                        <a:tabLst>
                          <a:tab pos="391795" algn="l"/>
                        </a:tabLst>
                      </a:pPr>
                      <a:r>
                        <a:rPr sz="2000" spc="-10" dirty="0">
                          <a:latin typeface="+mn-lt"/>
                          <a:cs typeface="Microsoft Sans Serif"/>
                        </a:rPr>
                        <a:t>Постановка</a:t>
                      </a:r>
                      <a:r>
                        <a:rPr sz="20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цели</a:t>
                      </a:r>
                      <a:r>
                        <a:rPr sz="2000" spc="-4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2000" spc="-4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Microsoft Sans Serif"/>
                        </a:rPr>
                        <a:t>задач</a:t>
                      </a:r>
                      <a:r>
                        <a:rPr sz="20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урока.</a:t>
                      </a:r>
                      <a:r>
                        <a:rPr sz="2000" spc="-4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Мотивация</a:t>
                      </a:r>
                      <a:r>
                        <a:rPr sz="2000" spc="-3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Microsoft Sans Serif"/>
                        </a:rPr>
                        <a:t>учебной деятельности</a:t>
                      </a:r>
                      <a:r>
                        <a:rPr sz="2000" spc="-3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Microsoft Sans Serif"/>
                        </a:rPr>
                        <a:t>учащихся.</a:t>
                      </a:r>
                      <a:endParaRPr sz="2000" dirty="0">
                        <a:latin typeface="+mn-lt"/>
                        <a:cs typeface="Microsoft Sans Serif"/>
                      </a:endParaRPr>
                    </a:p>
                    <a:p>
                      <a:pPr marL="385445" indent="-295275" algn="just">
                        <a:lnSpc>
                          <a:spcPct val="100000"/>
                        </a:lnSpc>
                        <a:buAutoNum type="arabicParenR"/>
                        <a:tabLst>
                          <a:tab pos="385445" algn="l"/>
                        </a:tabLst>
                      </a:pPr>
                      <a:r>
                        <a:rPr sz="2000" dirty="0">
                          <a:latin typeface="+mn-lt"/>
                          <a:cs typeface="Microsoft Sans Serif"/>
                        </a:rPr>
                        <a:t>Первичное</a:t>
                      </a:r>
                      <a:r>
                        <a:rPr sz="2000" spc="-13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Microsoft Sans Serif"/>
                        </a:rPr>
                        <a:t>закрепление</a:t>
                      </a:r>
                      <a:endParaRPr sz="2000" dirty="0">
                        <a:latin typeface="+mn-lt"/>
                        <a:cs typeface="Microsoft Sans Serif"/>
                      </a:endParaRPr>
                    </a:p>
                    <a:p>
                      <a:pPr marL="90170" algn="just">
                        <a:lnSpc>
                          <a:spcPct val="100000"/>
                        </a:lnSpc>
                      </a:pPr>
                      <a:r>
                        <a:rPr sz="20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20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spc="-25" dirty="0">
                          <a:latin typeface="+mn-lt"/>
                          <a:cs typeface="Microsoft Sans Serif"/>
                        </a:rPr>
                        <a:t>знакомой</a:t>
                      </a:r>
                      <a:r>
                        <a:rPr sz="2000" spc="-5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ситуации</a:t>
                      </a:r>
                      <a:r>
                        <a:rPr sz="2000" spc="-3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Microsoft Sans Serif"/>
                        </a:rPr>
                        <a:t>(типовые)</a:t>
                      </a:r>
                      <a:endParaRPr sz="2000" dirty="0">
                        <a:latin typeface="+mn-lt"/>
                        <a:cs typeface="Microsoft Sans Serif"/>
                      </a:endParaRPr>
                    </a:p>
                    <a:p>
                      <a:pPr marL="280670" algn="just">
                        <a:lnSpc>
                          <a:spcPct val="100000"/>
                        </a:lnSpc>
                      </a:pPr>
                      <a:r>
                        <a:rPr sz="20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20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+mn-lt"/>
                          <a:cs typeface="Microsoft Sans Serif"/>
                        </a:rPr>
                        <a:t>изменённой</a:t>
                      </a:r>
                      <a:r>
                        <a:rPr sz="2000" spc="-5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ситуации</a:t>
                      </a:r>
                      <a:r>
                        <a:rPr sz="2000" spc="-10" dirty="0">
                          <a:latin typeface="+mn-lt"/>
                          <a:cs typeface="Microsoft Sans Serif"/>
                        </a:rPr>
                        <a:t> (конструктивные)</a:t>
                      </a:r>
                      <a:endParaRPr sz="2000" dirty="0">
                        <a:latin typeface="+mn-lt"/>
                        <a:cs typeface="Microsoft Sans Serif"/>
                      </a:endParaRPr>
                    </a:p>
                    <a:p>
                      <a:pPr marL="90170" marR="80645" indent="408305">
                        <a:lnSpc>
                          <a:spcPct val="100000"/>
                        </a:lnSpc>
                        <a:buAutoNum type="arabicParenR" startAt="5"/>
                        <a:tabLst>
                          <a:tab pos="498475" algn="l"/>
                          <a:tab pos="2032000" algn="l"/>
                          <a:tab pos="3653154" algn="l"/>
                          <a:tab pos="3978275" algn="l"/>
                          <a:tab pos="5471795" algn="l"/>
                          <a:tab pos="6473190" algn="l"/>
                        </a:tabLst>
                      </a:pPr>
                      <a:r>
                        <a:rPr sz="2000" spc="-10" dirty="0">
                          <a:latin typeface="+mn-lt"/>
                          <a:cs typeface="Microsoft Sans Serif"/>
                        </a:rPr>
                        <a:t>Творческое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	</a:t>
                      </a:r>
                      <a:r>
                        <a:rPr sz="2000" spc="-10" dirty="0">
                          <a:latin typeface="+mn-lt"/>
                          <a:cs typeface="Microsoft Sans Serif"/>
                        </a:rPr>
                        <a:t>применение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	</a:t>
                      </a:r>
                      <a:r>
                        <a:rPr sz="2000" spc="-50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	</a:t>
                      </a:r>
                      <a:r>
                        <a:rPr sz="2000" spc="-10" dirty="0">
                          <a:latin typeface="+mn-lt"/>
                          <a:cs typeface="Microsoft Sans Serif"/>
                        </a:rPr>
                        <a:t>добывание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	</a:t>
                      </a:r>
                      <a:r>
                        <a:rPr sz="2000" spc="-10" dirty="0">
                          <a:latin typeface="+mn-lt"/>
                          <a:cs typeface="Microsoft Sans Serif"/>
                        </a:rPr>
                        <a:t>знаний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	</a:t>
                      </a:r>
                      <a:r>
                        <a:rPr sz="2000" spc="-50" dirty="0">
                          <a:latin typeface="+mn-lt"/>
                          <a:cs typeface="Microsoft Sans Serif"/>
                        </a:rPr>
                        <a:t>в 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новой</a:t>
                      </a:r>
                      <a:r>
                        <a:rPr sz="2000" spc="-4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ситуации</a:t>
                      </a:r>
                      <a:r>
                        <a:rPr sz="2000" spc="-3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+mn-lt"/>
                          <a:cs typeface="Microsoft Sans Serif"/>
                        </a:rPr>
                        <a:t>(проблемные</a:t>
                      </a:r>
                      <a:r>
                        <a:rPr sz="2000" spc="-6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Microsoft Sans Serif"/>
                        </a:rPr>
                        <a:t>задания)</a:t>
                      </a:r>
                      <a:endParaRPr sz="2000" dirty="0">
                        <a:latin typeface="+mn-lt"/>
                        <a:cs typeface="Microsoft Sans Serif"/>
                      </a:endParaRPr>
                    </a:p>
                    <a:p>
                      <a:pPr marL="90170" marR="81280" indent="342265">
                        <a:lnSpc>
                          <a:spcPct val="100000"/>
                        </a:lnSpc>
                        <a:buAutoNum type="arabicParenR" startAt="5"/>
                        <a:tabLst>
                          <a:tab pos="432434" algn="l"/>
                        </a:tabLst>
                      </a:pPr>
                      <a:r>
                        <a:rPr sz="2000" dirty="0">
                          <a:latin typeface="+mn-lt"/>
                          <a:cs typeface="Microsoft Sans Serif"/>
                        </a:rPr>
                        <a:t>Информация</a:t>
                      </a:r>
                      <a:r>
                        <a:rPr sz="2000" spc="204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о</a:t>
                      </a:r>
                      <a:r>
                        <a:rPr sz="2000" spc="2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домашнем</a:t>
                      </a:r>
                      <a:r>
                        <a:rPr sz="2000" spc="2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задании,</a:t>
                      </a:r>
                      <a:r>
                        <a:rPr sz="2000" spc="2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инструктаж</a:t>
                      </a:r>
                      <a:r>
                        <a:rPr sz="2000" spc="229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spc="-25" dirty="0">
                          <a:latin typeface="+mn-lt"/>
                          <a:cs typeface="Microsoft Sans Serif"/>
                        </a:rPr>
                        <a:t>по 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его</a:t>
                      </a:r>
                      <a:r>
                        <a:rPr sz="2000" spc="-8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Microsoft Sans Serif"/>
                        </a:rPr>
                        <a:t>выполнению</a:t>
                      </a:r>
                      <a:endParaRPr sz="2000" dirty="0">
                        <a:latin typeface="+mn-lt"/>
                        <a:cs typeface="Microsoft Sans Serif"/>
                      </a:endParaRPr>
                    </a:p>
                    <a:p>
                      <a:pPr marL="385445" indent="-295275">
                        <a:lnSpc>
                          <a:spcPct val="100000"/>
                        </a:lnSpc>
                        <a:buAutoNum type="arabicParenR" startAt="5"/>
                        <a:tabLst>
                          <a:tab pos="385445" algn="l"/>
                        </a:tabLst>
                      </a:pPr>
                      <a:r>
                        <a:rPr sz="2000" spc="-20" dirty="0">
                          <a:latin typeface="+mn-lt"/>
                          <a:cs typeface="Microsoft Sans Serif"/>
                        </a:rPr>
                        <a:t>Рефлексия</a:t>
                      </a:r>
                      <a:r>
                        <a:rPr sz="2000" spc="-9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Microsoft Sans Serif"/>
                        </a:rPr>
                        <a:t>(подведение</a:t>
                      </a:r>
                      <a:r>
                        <a:rPr sz="2000" spc="-8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Microsoft Sans Serif"/>
                        </a:rPr>
                        <a:t>итогов</a:t>
                      </a:r>
                      <a:r>
                        <a:rPr sz="2000" spc="-7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Microsoft Sans Serif"/>
                        </a:rPr>
                        <a:t>занятия)</a:t>
                      </a:r>
                      <a:endParaRPr sz="2000" dirty="0">
                        <a:latin typeface="+mn-lt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11295888" y="6364548"/>
            <a:ext cx="569805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5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pic>
        <p:nvPicPr>
          <p:cNvPr id="6" name="Picture 4" descr="C:\Users\Пользователь\Downloads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6" y="3564070"/>
            <a:ext cx="3071864" cy="281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532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11295888" y="6364548"/>
            <a:ext cx="569805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5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184" y="430531"/>
            <a:ext cx="11713633" cy="47256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656840" marR="1038225" indent="-1614805" algn="ctr">
              <a:lnSpc>
                <a:spcPct val="100000"/>
              </a:lnSpc>
              <a:spcBef>
                <a:spcPts val="325"/>
              </a:spcBef>
            </a:pPr>
            <a:r>
              <a:rPr sz="2800" b="1" spc="-35" dirty="0">
                <a:solidFill>
                  <a:srgbClr val="C00000"/>
                </a:solidFill>
                <a:latin typeface="+mn-lt"/>
                <a:cs typeface="Microsoft Sans Serif"/>
              </a:rPr>
              <a:t>Классификация</a:t>
            </a:r>
            <a:r>
              <a:rPr sz="2800" b="1" spc="-10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уроков</a:t>
            </a:r>
            <a:r>
              <a:rPr sz="2800" b="1" spc="-8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dirty="0">
                <a:solidFill>
                  <a:srgbClr val="C00000"/>
                </a:solidFill>
                <a:latin typeface="+mn-lt"/>
                <a:cs typeface="Microsoft Sans Serif"/>
              </a:rPr>
              <a:t>в</a:t>
            </a:r>
            <a:r>
              <a:rPr sz="2800" b="1" spc="-9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dirty="0">
                <a:solidFill>
                  <a:srgbClr val="C00000"/>
                </a:solidFill>
                <a:latin typeface="+mn-lt"/>
                <a:cs typeface="Microsoft Sans Serif"/>
              </a:rPr>
              <a:t>соответствии</a:t>
            </a:r>
            <a:r>
              <a:rPr sz="2800" b="1" spc="-8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50" dirty="0">
                <a:solidFill>
                  <a:srgbClr val="C00000"/>
                </a:solidFill>
                <a:latin typeface="+mn-lt"/>
                <a:cs typeface="Microsoft Sans Serif"/>
              </a:rPr>
              <a:t>с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требованиями</a:t>
            </a:r>
            <a:r>
              <a:rPr sz="2800" b="1" spc="-114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+mn-lt"/>
                <a:cs typeface="Microsoft Sans Serif"/>
              </a:rPr>
              <a:t>ФГОС</a:t>
            </a:r>
            <a:endParaRPr sz="28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133085"/>
              </p:ext>
            </p:extLst>
          </p:nvPr>
        </p:nvGraphicFramePr>
        <p:xfrm>
          <a:off x="423334" y="1335150"/>
          <a:ext cx="11425766" cy="4692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8333"/>
                <a:gridCol w="9097433"/>
              </a:tblGrid>
              <a:tr h="484025">
                <a:tc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Тип</a:t>
                      </a:r>
                      <a:r>
                        <a:rPr sz="20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урока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Этапы</a:t>
                      </a: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краткая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характеристика</a:t>
                      </a:r>
                      <a:r>
                        <a:rPr sz="2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урока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0814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167765" algn="l"/>
                        </a:tabLst>
                      </a:pPr>
                      <a:r>
                        <a:rPr sz="2400" b="1" spc="-25" dirty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3.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	</a:t>
                      </a:r>
                      <a:endParaRPr lang="ru-RU" sz="2400" b="1" dirty="0" smtClean="0">
                        <a:solidFill>
                          <a:srgbClr val="C00000"/>
                        </a:solidFill>
                        <a:latin typeface="+mn-lt"/>
                        <a:cs typeface="Microsoft Sans Serif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167765" algn="l"/>
                        </a:tabLst>
                      </a:pPr>
                      <a:r>
                        <a:rPr sz="2400" b="1" spc="-20" dirty="0" err="1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Урок</a:t>
                      </a:r>
                      <a:endParaRPr sz="2400" b="1" dirty="0">
                        <a:solidFill>
                          <a:srgbClr val="C00000"/>
                        </a:solidFill>
                        <a:latin typeface="+mn-lt"/>
                        <a:cs typeface="Microsoft Sans Serif"/>
                      </a:endParaRPr>
                    </a:p>
                    <a:p>
                      <a:pPr marL="89535" marR="8128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114425" algn="l"/>
                          <a:tab pos="1528445" algn="l"/>
                        </a:tabLst>
                      </a:pPr>
                      <a:r>
                        <a:rPr sz="2400" b="1" spc="-10" dirty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актуализации знаний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		</a:t>
                      </a:r>
                      <a:r>
                        <a:rPr sz="2400" b="1" spc="-50" dirty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и </a:t>
                      </a:r>
                      <a:r>
                        <a:rPr sz="2400" b="1" spc="-10" dirty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умений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	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400" b="1" spc="-40" dirty="0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(</a:t>
                      </a:r>
                      <a:r>
                        <a:rPr sz="2400" b="1" spc="-40" dirty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урок </a:t>
                      </a:r>
                      <a:r>
                        <a:rPr sz="2400" b="1" spc="-10" dirty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повторения)</a:t>
                      </a:r>
                      <a:endParaRPr sz="2400" b="1" dirty="0">
                        <a:solidFill>
                          <a:srgbClr val="C00000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6235" indent="-266065" algn="just">
                        <a:lnSpc>
                          <a:spcPct val="100000"/>
                        </a:lnSpc>
                        <a:spcBef>
                          <a:spcPts val="320"/>
                        </a:spcBef>
                        <a:buAutoNum type="arabicParenR"/>
                        <a:tabLst>
                          <a:tab pos="356235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Организационный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этап.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90170" marR="81280" indent="462915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arenR"/>
                        <a:tabLst>
                          <a:tab pos="55308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Проверка</a:t>
                      </a:r>
                      <a:r>
                        <a:rPr sz="1800" spc="47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домашнего</a:t>
                      </a:r>
                      <a:r>
                        <a:rPr sz="1800" spc="46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задания,</a:t>
                      </a:r>
                      <a:r>
                        <a:rPr sz="1800" spc="46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воспроизведение</a:t>
                      </a:r>
                      <a:r>
                        <a:rPr sz="1800" spc="459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коррекция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знаний,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навыков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умений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учащихся,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необходимых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творческого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решения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поставленных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задач.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90170" marR="81915" indent="379730" algn="just">
                        <a:lnSpc>
                          <a:spcPct val="100000"/>
                        </a:lnSpc>
                        <a:buAutoNum type="arabicParenR"/>
                        <a:tabLst>
                          <a:tab pos="46990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Постановка</a:t>
                      </a:r>
                      <a:r>
                        <a:rPr sz="1800" spc="16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цели</a:t>
                      </a:r>
                      <a:r>
                        <a:rPr sz="1800" spc="16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16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задач</a:t>
                      </a:r>
                      <a:r>
                        <a:rPr sz="1800" spc="16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урока.</a:t>
                      </a:r>
                      <a:r>
                        <a:rPr sz="1800" spc="17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Мотивация</a:t>
                      </a:r>
                      <a:r>
                        <a:rPr sz="1800" spc="17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учебной деятельности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учащихся.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90170" marR="79375" indent="290195" algn="just">
                        <a:lnSpc>
                          <a:spcPct val="100000"/>
                        </a:lnSpc>
                        <a:buAutoNum type="arabicParenR"/>
                        <a:tabLst>
                          <a:tab pos="38036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Актуализация</a:t>
                      </a:r>
                      <a:r>
                        <a:rPr sz="18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знаний</a:t>
                      </a:r>
                      <a:r>
                        <a:rPr sz="18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(с</a:t>
                      </a:r>
                      <a:r>
                        <a:rPr sz="1800" spc="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целью</a:t>
                      </a:r>
                      <a:r>
                        <a:rPr sz="18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подготовки</a:t>
                      </a:r>
                      <a:r>
                        <a:rPr sz="18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8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контрольному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уроку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целью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подготовки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изучению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новой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темы)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355600" indent="-26543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arenR"/>
                        <a:tabLst>
                          <a:tab pos="355600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Применение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знаний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умений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новой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ситуации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356235" indent="-266065" algn="just">
                        <a:lnSpc>
                          <a:spcPct val="100000"/>
                        </a:lnSpc>
                        <a:buAutoNum type="arabicParenR"/>
                        <a:tabLst>
                          <a:tab pos="356235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Обобщение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систематизация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знаний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90170" marR="81915" indent="290195" algn="just">
                        <a:lnSpc>
                          <a:spcPct val="100000"/>
                        </a:lnSpc>
                        <a:buAutoNum type="arabicParenR"/>
                        <a:tabLst>
                          <a:tab pos="38036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Контроль</a:t>
                      </a:r>
                      <a:r>
                        <a:rPr sz="1800" spc="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усвоения,</a:t>
                      </a:r>
                      <a:r>
                        <a:rPr sz="1800" spc="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обсуждение</a:t>
                      </a:r>
                      <a:r>
                        <a:rPr sz="1800" spc="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допущенных</a:t>
                      </a:r>
                      <a:r>
                        <a:rPr sz="1800" spc="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ошибок</a:t>
                      </a:r>
                      <a:r>
                        <a:rPr sz="1800" spc="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их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коррекция.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442595" indent="-352425" algn="just">
                        <a:lnSpc>
                          <a:spcPct val="100000"/>
                        </a:lnSpc>
                        <a:buAutoNum type="arabicParenR"/>
                        <a:tabLst>
                          <a:tab pos="44259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Информация</a:t>
                      </a:r>
                      <a:r>
                        <a:rPr sz="1800" spc="5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4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домашнем</a:t>
                      </a:r>
                      <a:r>
                        <a:rPr sz="1800" spc="5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задании,</a:t>
                      </a:r>
                      <a:r>
                        <a:rPr sz="1800" spc="4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инструктаж</a:t>
                      </a:r>
                      <a:r>
                        <a:rPr sz="1800" spc="4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800" spc="5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его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выполнению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356235" indent="-266065">
                        <a:lnSpc>
                          <a:spcPct val="100000"/>
                        </a:lnSpc>
                        <a:buAutoNum type="arabicParenR" startAt="9"/>
                        <a:tabLst>
                          <a:tab pos="356235" algn="l"/>
                        </a:tabLst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Рефлексия</a:t>
                      </a:r>
                      <a:r>
                        <a:rPr sz="18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(подведение</a:t>
                      </a:r>
                      <a:r>
                        <a:rPr sz="1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итогов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занятия)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452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184" y="430531"/>
            <a:ext cx="11713633" cy="47256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656840" marR="1038225" indent="-1614805">
              <a:lnSpc>
                <a:spcPct val="100000"/>
              </a:lnSpc>
              <a:spcBef>
                <a:spcPts val="325"/>
              </a:spcBef>
            </a:pPr>
            <a:r>
              <a:rPr sz="2800" b="1" spc="-35" dirty="0">
                <a:solidFill>
                  <a:srgbClr val="C00000"/>
                </a:solidFill>
                <a:latin typeface="+mn-lt"/>
                <a:cs typeface="Microsoft Sans Serif"/>
              </a:rPr>
              <a:t>Классификация</a:t>
            </a:r>
            <a:r>
              <a:rPr sz="2800" b="1" spc="-10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уроков</a:t>
            </a:r>
            <a:r>
              <a:rPr sz="2800" b="1" spc="-8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dirty="0">
                <a:solidFill>
                  <a:srgbClr val="C00000"/>
                </a:solidFill>
                <a:latin typeface="+mn-lt"/>
                <a:cs typeface="Microsoft Sans Serif"/>
              </a:rPr>
              <a:t>в</a:t>
            </a:r>
            <a:r>
              <a:rPr sz="2800" b="1" spc="-9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dirty="0">
                <a:solidFill>
                  <a:srgbClr val="C00000"/>
                </a:solidFill>
                <a:latin typeface="+mn-lt"/>
                <a:cs typeface="Microsoft Sans Serif"/>
              </a:rPr>
              <a:t>соответствии</a:t>
            </a:r>
            <a:r>
              <a:rPr sz="2800" b="1" spc="-8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50" dirty="0">
                <a:solidFill>
                  <a:srgbClr val="C00000"/>
                </a:solidFill>
                <a:latin typeface="+mn-lt"/>
                <a:cs typeface="Microsoft Sans Serif"/>
              </a:rPr>
              <a:t>с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требованиями</a:t>
            </a:r>
            <a:r>
              <a:rPr sz="2800" b="1" spc="-114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+mn-lt"/>
                <a:cs typeface="Microsoft Sans Serif"/>
              </a:rPr>
              <a:t>ФГОС</a:t>
            </a:r>
            <a:endParaRPr sz="28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950220"/>
              </p:ext>
            </p:extLst>
          </p:nvPr>
        </p:nvGraphicFramePr>
        <p:xfrm>
          <a:off x="423334" y="1335150"/>
          <a:ext cx="11425766" cy="5081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4641"/>
                <a:gridCol w="8201125"/>
              </a:tblGrid>
              <a:tr h="720725">
                <a:tc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Тип</a:t>
                      </a:r>
                      <a:r>
                        <a:rPr sz="20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урока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Этапы</a:t>
                      </a: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краткая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характеристика</a:t>
                      </a:r>
                      <a:r>
                        <a:rPr sz="2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урока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6054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112520" algn="l"/>
                        </a:tabLst>
                      </a:pPr>
                      <a:r>
                        <a:rPr sz="2400" b="1" spc="-25" dirty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4</a:t>
                      </a:r>
                      <a:r>
                        <a:rPr sz="2400" b="1" spc="-25" dirty="0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.</a:t>
                      </a:r>
                      <a:r>
                        <a:rPr lang="ru-RU" sz="2400" b="1" spc="-25" dirty="0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400" b="1" spc="-20" dirty="0" err="1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Урок</a:t>
                      </a:r>
                      <a:r>
                        <a:rPr lang="ru-RU" sz="2400" b="1" spc="-20" dirty="0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400" b="1" spc="-10" dirty="0" err="1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систематиза</a:t>
                      </a:r>
                      <a:r>
                        <a:rPr sz="2400" b="1" spc="-25" dirty="0" err="1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ции</a:t>
                      </a:r>
                      <a:r>
                        <a:rPr lang="ru-RU" sz="2400" b="1" spc="0" baseline="0" dirty="0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400" b="1" spc="-50" dirty="0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lang="ru-RU" sz="2400" b="1" spc="-50" dirty="0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400" b="1" spc="-10" dirty="0" err="1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обобщения</a:t>
                      </a:r>
                      <a:r>
                        <a:rPr sz="2400" b="1" spc="-10" dirty="0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знаний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	</a:t>
                      </a:r>
                      <a:r>
                        <a:rPr sz="2400" b="1" spc="-50" dirty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и </a:t>
                      </a:r>
                      <a:r>
                        <a:rPr sz="2400" b="1" spc="-10" dirty="0" err="1" smtClean="0">
                          <a:solidFill>
                            <a:srgbClr val="C00000"/>
                          </a:solidFill>
                          <a:latin typeface="+mn-lt"/>
                          <a:cs typeface="Microsoft Sans Serif"/>
                        </a:rPr>
                        <a:t>умений</a:t>
                      </a:r>
                      <a:endParaRPr lang="ru-RU" sz="2400" b="1" spc="-10" dirty="0" smtClean="0">
                        <a:solidFill>
                          <a:srgbClr val="C00000"/>
                        </a:solidFill>
                        <a:latin typeface="+mn-lt"/>
                        <a:cs typeface="Microsoft Sans Serif"/>
                      </a:endParaRPr>
                    </a:p>
                    <a:p>
                      <a:pPr marL="8953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2520" algn="l"/>
                        </a:tabLst>
                        <a:defRPr/>
                      </a:pPr>
                      <a:endParaRPr lang="ru-RU" sz="2400" dirty="0" smtClean="0"/>
                    </a:p>
                    <a:p>
                      <a:pPr marL="8953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2520" algn="l"/>
                        </a:tabLst>
                        <a:defRPr/>
                      </a:pPr>
                      <a:endParaRPr lang="ru-RU" sz="2400" dirty="0" smtClean="0"/>
                    </a:p>
                    <a:p>
                      <a:pPr marL="8953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2520" algn="l"/>
                        </a:tabLst>
                        <a:defRPr/>
                      </a:pPr>
                      <a:endParaRPr lang="ru-RU" sz="2400" dirty="0" smtClean="0"/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112520" algn="l"/>
                        </a:tabLst>
                      </a:pPr>
                      <a:endParaRPr sz="2400" b="1" dirty="0">
                        <a:solidFill>
                          <a:srgbClr val="C00000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5445" indent="-295275">
                        <a:lnSpc>
                          <a:spcPct val="100000"/>
                        </a:lnSpc>
                        <a:spcBef>
                          <a:spcPts val="315"/>
                        </a:spcBef>
                        <a:buAutoNum type="arabicParenR"/>
                        <a:tabLst>
                          <a:tab pos="385445" algn="l"/>
                        </a:tabLst>
                      </a:pP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Организационный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этап.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  <a:p>
                      <a:pPr marL="90170" marR="81915" indent="320040">
                        <a:lnSpc>
                          <a:spcPct val="100000"/>
                        </a:lnSpc>
                        <a:buAutoNum type="arabicParenR"/>
                        <a:tabLst>
                          <a:tab pos="410209" algn="l"/>
                        </a:tabLst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Постановка</a:t>
                      </a:r>
                      <a:r>
                        <a:rPr sz="2000" spc="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цели</a:t>
                      </a:r>
                      <a:r>
                        <a:rPr sz="20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000" spc="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задач</a:t>
                      </a:r>
                      <a:r>
                        <a:rPr sz="2000" spc="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урока.</a:t>
                      </a:r>
                      <a:r>
                        <a:rPr sz="20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Мотивация</a:t>
                      </a:r>
                      <a:r>
                        <a:rPr sz="2000" spc="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учебной деятельности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учащихся.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  <a:p>
                      <a:pPr marL="386080" indent="-29591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arenR"/>
                        <a:tabLst>
                          <a:tab pos="386080" algn="l"/>
                        </a:tabLst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Актуализация</a:t>
                      </a:r>
                      <a:r>
                        <a:rPr sz="2000" spc="-1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знаний.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  <a:p>
                      <a:pPr marL="385445" indent="-295275">
                        <a:lnSpc>
                          <a:spcPct val="100000"/>
                        </a:lnSpc>
                        <a:buAutoNum type="arabicParenR"/>
                        <a:tabLst>
                          <a:tab pos="385445" algn="l"/>
                        </a:tabLst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Обобщение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систематизация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знаний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Подготовка</a:t>
                      </a:r>
                      <a:r>
                        <a:rPr sz="20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учащихся</a:t>
                      </a:r>
                      <a:r>
                        <a:rPr sz="20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20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обобщенной</a:t>
                      </a:r>
                      <a:r>
                        <a:rPr sz="2000" spc="-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tabLst>
                          <a:tab pos="3091180" algn="l"/>
                          <a:tab pos="4278630" algn="l"/>
                          <a:tab pos="5912485" algn="l"/>
                        </a:tabLst>
                      </a:pPr>
                      <a:r>
                        <a:rPr sz="2000" spc="-10" dirty="0" err="1" smtClean="0">
                          <a:latin typeface="Microsoft Sans Serif"/>
                          <a:cs typeface="Microsoft Sans Serif"/>
                        </a:rPr>
                        <a:t>Воспроизведение</a:t>
                      </a:r>
                      <a:r>
                        <a:rPr lang="ru-RU" sz="2000" spc="0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5" dirty="0" err="1" smtClean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lang="ru-RU" sz="2000" spc="0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 err="1" smtClean="0">
                          <a:latin typeface="Microsoft Sans Serif"/>
                          <a:cs typeface="Microsoft Sans Serif"/>
                        </a:rPr>
                        <a:t>новом</a:t>
                      </a:r>
                      <a:r>
                        <a:rPr lang="ru-RU" sz="2000" spc="-1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 err="1" smtClean="0">
                          <a:latin typeface="Microsoft Sans Serif"/>
                          <a:cs typeface="Microsoft Sans Serif"/>
                        </a:rPr>
                        <a:t>уровне</a:t>
                      </a:r>
                      <a:r>
                        <a:rPr lang="ru-RU" sz="2000" spc="-1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 smtClean="0"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переформулированные</a:t>
                      </a:r>
                      <a:r>
                        <a:rPr sz="2000" spc="-1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вопросы).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  <a:p>
                      <a:pPr marL="385445" indent="-295275">
                        <a:lnSpc>
                          <a:spcPct val="100000"/>
                        </a:lnSpc>
                        <a:buAutoNum type="arabicParenR" startAt="5"/>
                        <a:tabLst>
                          <a:tab pos="385445" algn="l"/>
                        </a:tabLst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Применение</a:t>
                      </a:r>
                      <a:r>
                        <a:rPr sz="20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знаний</a:t>
                      </a:r>
                      <a:r>
                        <a:rPr sz="20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умений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новой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ситуации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  <a:p>
                      <a:pPr marL="90170" marR="80645" indent="-12065">
                        <a:lnSpc>
                          <a:spcPct val="100000"/>
                        </a:lnSpc>
                        <a:buAutoNum type="arabicParenR" startAt="5"/>
                        <a:tabLst>
                          <a:tab pos="316230" algn="l"/>
                        </a:tabLst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	Контроль</a:t>
                      </a:r>
                      <a:r>
                        <a:rPr sz="20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усвоения,</a:t>
                      </a:r>
                      <a:r>
                        <a:rPr sz="20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обсуждение</a:t>
                      </a:r>
                      <a:r>
                        <a:rPr sz="20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допущенных</a:t>
                      </a:r>
                      <a:r>
                        <a:rPr sz="20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ошибок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их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коррекция.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  <a:p>
                      <a:pPr marL="385445" indent="-295275">
                        <a:lnSpc>
                          <a:spcPct val="100000"/>
                        </a:lnSpc>
                        <a:buAutoNum type="arabicParenR" startAt="5"/>
                        <a:tabLst>
                          <a:tab pos="385445" algn="l"/>
                        </a:tabLst>
                      </a:pP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Рефлексия</a:t>
                      </a:r>
                      <a:r>
                        <a:rPr sz="20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(подведение</a:t>
                      </a:r>
                      <a:r>
                        <a:rPr sz="20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итогов</a:t>
                      </a:r>
                      <a:r>
                        <a:rPr sz="20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занятия)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  <a:p>
                      <a:pPr marL="90170" marR="81915">
                        <a:lnSpc>
                          <a:spcPct val="100000"/>
                        </a:lnSpc>
                        <a:tabLst>
                          <a:tab pos="1094740" algn="l"/>
                          <a:tab pos="1382395" algn="l"/>
                          <a:tab pos="2960370" algn="l"/>
                          <a:tab pos="3867150" algn="l"/>
                          <a:tab pos="4946015" algn="l"/>
                        </a:tabLst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Анализ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содержание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итогов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работы,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формирование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выводов</a:t>
                      </a:r>
                      <a:r>
                        <a:rPr sz="20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20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изученному</a:t>
                      </a:r>
                      <a:r>
                        <a:rPr sz="2000" spc="-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материалу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Пользователь\Downloads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3" y="3388093"/>
            <a:ext cx="3145326" cy="299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49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184" y="430531"/>
            <a:ext cx="11713633" cy="47256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656840" marR="1038225" indent="-1614805">
              <a:lnSpc>
                <a:spcPct val="100000"/>
              </a:lnSpc>
              <a:spcBef>
                <a:spcPts val="325"/>
              </a:spcBef>
            </a:pPr>
            <a:r>
              <a:rPr sz="2800" b="1" spc="-35" dirty="0">
                <a:solidFill>
                  <a:srgbClr val="C00000"/>
                </a:solidFill>
                <a:latin typeface="+mn-lt"/>
                <a:cs typeface="Microsoft Sans Serif"/>
              </a:rPr>
              <a:t>Классификация</a:t>
            </a:r>
            <a:r>
              <a:rPr sz="2800" b="1" spc="-10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уроков</a:t>
            </a:r>
            <a:r>
              <a:rPr sz="2800" b="1" spc="-8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dirty="0">
                <a:solidFill>
                  <a:srgbClr val="C00000"/>
                </a:solidFill>
                <a:latin typeface="+mn-lt"/>
                <a:cs typeface="Microsoft Sans Serif"/>
              </a:rPr>
              <a:t>в</a:t>
            </a:r>
            <a:r>
              <a:rPr sz="2800" b="1" spc="-9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dirty="0">
                <a:solidFill>
                  <a:srgbClr val="C00000"/>
                </a:solidFill>
                <a:latin typeface="+mn-lt"/>
                <a:cs typeface="Microsoft Sans Serif"/>
              </a:rPr>
              <a:t>соответствии</a:t>
            </a:r>
            <a:r>
              <a:rPr sz="2800" b="1" spc="-8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50" dirty="0">
                <a:solidFill>
                  <a:srgbClr val="C00000"/>
                </a:solidFill>
                <a:latin typeface="+mn-lt"/>
                <a:cs typeface="Microsoft Sans Serif"/>
              </a:rPr>
              <a:t>с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требованиями</a:t>
            </a:r>
            <a:r>
              <a:rPr sz="2800" b="1" spc="-114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+mn-lt"/>
                <a:cs typeface="Microsoft Sans Serif"/>
              </a:rPr>
              <a:t>ФГОС</a:t>
            </a:r>
            <a:endParaRPr sz="28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602107"/>
              </p:ext>
            </p:extLst>
          </p:nvPr>
        </p:nvGraphicFramePr>
        <p:xfrm>
          <a:off x="423334" y="1335151"/>
          <a:ext cx="11425766" cy="4824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8333"/>
                <a:gridCol w="9097433"/>
              </a:tblGrid>
              <a:tr h="720725">
                <a:tc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Тип</a:t>
                      </a:r>
                      <a:r>
                        <a:rPr sz="20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урока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Этапы</a:t>
                      </a: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краткая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характеристика</a:t>
                      </a:r>
                      <a:r>
                        <a:rPr sz="2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урока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0337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112520" algn="l"/>
                        </a:tabLst>
                      </a:pPr>
                      <a:r>
                        <a:rPr sz="2000" b="1" spc="-2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5.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112520" algn="l"/>
                        </a:tabLst>
                      </a:pPr>
                      <a:r>
                        <a:rPr sz="2000" b="1" spc="-20" dirty="0" err="1" smtClean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Урок</a:t>
                      </a:r>
                      <a:endParaRPr sz="2000" b="1" dirty="0">
                        <a:solidFill>
                          <a:srgbClr val="C00000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контроля</a:t>
                      </a:r>
                      <a:endParaRPr sz="2000" b="1" dirty="0">
                        <a:solidFill>
                          <a:srgbClr val="C00000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tabLst>
                          <a:tab pos="1513205" algn="l"/>
                        </a:tabLst>
                      </a:pPr>
                      <a:r>
                        <a:rPr sz="2000" b="1" spc="-1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знаний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000" b="1" spc="-5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endParaRPr sz="2000" b="1" dirty="0">
                        <a:solidFill>
                          <a:srgbClr val="C00000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умений</a:t>
                      </a:r>
                      <a:endParaRPr sz="2000" b="1" dirty="0">
                        <a:solidFill>
                          <a:srgbClr val="C00000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5445" indent="-295275" algn="just">
                        <a:lnSpc>
                          <a:spcPct val="100000"/>
                        </a:lnSpc>
                        <a:spcBef>
                          <a:spcPts val="315"/>
                        </a:spcBef>
                        <a:buAutoNum type="arabicParenR"/>
                        <a:tabLst>
                          <a:tab pos="385445" algn="l"/>
                        </a:tabLst>
                      </a:pP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Организационный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этап.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  <a:p>
                      <a:pPr marL="90170" marR="81915" indent="320040" algn="just">
                        <a:lnSpc>
                          <a:spcPct val="100000"/>
                        </a:lnSpc>
                        <a:buAutoNum type="arabicParenR"/>
                        <a:tabLst>
                          <a:tab pos="410209" algn="l"/>
                        </a:tabLst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Постановка</a:t>
                      </a:r>
                      <a:r>
                        <a:rPr sz="2000" spc="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цели</a:t>
                      </a:r>
                      <a:r>
                        <a:rPr sz="20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000" spc="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задач</a:t>
                      </a:r>
                      <a:r>
                        <a:rPr sz="2000" spc="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урока.</a:t>
                      </a:r>
                      <a:r>
                        <a:rPr sz="20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Мотивация</a:t>
                      </a:r>
                      <a:r>
                        <a:rPr sz="2000" spc="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учебной деятельности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учащихся.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  <a:p>
                      <a:pPr marL="90170" marR="80010" indent="40259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arenR"/>
                        <a:tabLst>
                          <a:tab pos="492759" algn="l"/>
                        </a:tabLst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Выявление</a:t>
                      </a:r>
                      <a:r>
                        <a:rPr sz="2000" spc="9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знаний,</a:t>
                      </a:r>
                      <a:r>
                        <a:rPr sz="2000" spc="9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умений</a:t>
                      </a:r>
                      <a:r>
                        <a:rPr sz="2000" spc="9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000" spc="10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навыков,</a:t>
                      </a:r>
                      <a:r>
                        <a:rPr sz="2000" spc="10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проверка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уровня</a:t>
                      </a:r>
                      <a:r>
                        <a:rPr sz="2000" spc="4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сформированности</a:t>
                      </a:r>
                      <a:r>
                        <a:rPr sz="2000" spc="5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2000" spc="4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учащихся</a:t>
                      </a:r>
                      <a:r>
                        <a:rPr sz="2000" spc="4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общеучебных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умений.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(Задания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объему</a:t>
                      </a:r>
                      <a:r>
                        <a:rPr sz="2000" spc="2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степени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трудности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должны</a:t>
                      </a:r>
                      <a:r>
                        <a:rPr sz="2000" spc="300" dirty="0"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соответствовать</a:t>
                      </a:r>
                      <a:r>
                        <a:rPr sz="2000" spc="310" dirty="0"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программе</a:t>
                      </a:r>
                      <a:r>
                        <a:rPr sz="2000" spc="305" dirty="0"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000" spc="310" dirty="0"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быть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посильными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каждого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ученика).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  <a:p>
                      <a:pPr marL="90170" marR="80645" algn="just">
                        <a:lnSpc>
                          <a:spcPct val="100000"/>
                        </a:lnSpc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Уроки</a:t>
                      </a:r>
                      <a:r>
                        <a:rPr sz="2000" spc="31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контроля</a:t>
                      </a:r>
                      <a:r>
                        <a:rPr sz="2000" spc="32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могут</a:t>
                      </a:r>
                      <a:r>
                        <a:rPr sz="2000" spc="31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быть</a:t>
                      </a:r>
                      <a:r>
                        <a:rPr sz="2000" spc="32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уроками</a:t>
                      </a:r>
                      <a:r>
                        <a:rPr sz="2000" spc="32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письменного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контроля,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уроками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сочетания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устного</a:t>
                      </a:r>
                      <a:r>
                        <a:rPr sz="2000" spc="2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письменного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контроля.</a:t>
                      </a:r>
                      <a:r>
                        <a:rPr sz="2000" spc="455" dirty="0"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2000" spc="459" dirty="0"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зависимости</a:t>
                      </a:r>
                      <a:r>
                        <a:rPr sz="2000" spc="459" dirty="0"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2000" spc="455" dirty="0"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вида</a:t>
                      </a:r>
                      <a:r>
                        <a:rPr sz="2000" spc="465" dirty="0"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контроля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формируется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его</a:t>
                      </a:r>
                      <a:r>
                        <a:rPr sz="20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окончательная</a:t>
                      </a:r>
                      <a:r>
                        <a:rPr sz="20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структура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  <a:p>
                      <a:pPr marL="385445" indent="-295275" algn="just">
                        <a:lnSpc>
                          <a:spcPct val="100000"/>
                        </a:lnSpc>
                        <a:buAutoNum type="arabicParenR" startAt="4"/>
                        <a:tabLst>
                          <a:tab pos="385445" algn="l"/>
                        </a:tabLst>
                      </a:pP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Рефлексия</a:t>
                      </a:r>
                      <a:r>
                        <a:rPr sz="20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(подведение</a:t>
                      </a:r>
                      <a:r>
                        <a:rPr sz="20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итогов</a:t>
                      </a:r>
                      <a:r>
                        <a:rPr sz="20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занятия)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48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184" y="430531"/>
            <a:ext cx="11713633" cy="47256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656840" marR="1038225" indent="-1614805">
              <a:lnSpc>
                <a:spcPct val="100000"/>
              </a:lnSpc>
              <a:spcBef>
                <a:spcPts val="325"/>
              </a:spcBef>
            </a:pPr>
            <a:r>
              <a:rPr sz="2800" b="1" spc="-35" dirty="0">
                <a:solidFill>
                  <a:srgbClr val="C00000"/>
                </a:solidFill>
                <a:latin typeface="+mn-lt"/>
                <a:cs typeface="Microsoft Sans Serif"/>
              </a:rPr>
              <a:t>Классификация</a:t>
            </a:r>
            <a:r>
              <a:rPr sz="2800" b="1" spc="-10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уроков</a:t>
            </a:r>
            <a:r>
              <a:rPr sz="2800" b="1" spc="-8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dirty="0">
                <a:solidFill>
                  <a:srgbClr val="C00000"/>
                </a:solidFill>
                <a:latin typeface="+mn-lt"/>
                <a:cs typeface="Microsoft Sans Serif"/>
              </a:rPr>
              <a:t>в</a:t>
            </a:r>
            <a:r>
              <a:rPr sz="2800" b="1" spc="-9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dirty="0">
                <a:solidFill>
                  <a:srgbClr val="C00000"/>
                </a:solidFill>
                <a:latin typeface="+mn-lt"/>
                <a:cs typeface="Microsoft Sans Serif"/>
              </a:rPr>
              <a:t>соответствии</a:t>
            </a:r>
            <a:r>
              <a:rPr sz="2800" b="1" spc="-8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50" dirty="0">
                <a:solidFill>
                  <a:srgbClr val="C00000"/>
                </a:solidFill>
                <a:latin typeface="+mn-lt"/>
                <a:cs typeface="Microsoft Sans Serif"/>
              </a:rPr>
              <a:t>с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требованиями</a:t>
            </a:r>
            <a:r>
              <a:rPr sz="2800" b="1" spc="-114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+mn-lt"/>
                <a:cs typeface="Microsoft Sans Serif"/>
              </a:rPr>
              <a:t>ФГОС</a:t>
            </a:r>
            <a:endParaRPr sz="28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383017"/>
              </p:ext>
            </p:extLst>
          </p:nvPr>
        </p:nvGraphicFramePr>
        <p:xfrm>
          <a:off x="423334" y="1335151"/>
          <a:ext cx="11425766" cy="4824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8333"/>
                <a:gridCol w="9097433"/>
              </a:tblGrid>
              <a:tr h="720725">
                <a:tc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Тип</a:t>
                      </a:r>
                      <a:r>
                        <a:rPr sz="20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урока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Этапы</a:t>
                      </a: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краткая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характеристика</a:t>
                      </a:r>
                      <a:r>
                        <a:rPr sz="2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урока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0337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112520" algn="l"/>
                        </a:tabLst>
                      </a:pPr>
                      <a:r>
                        <a:rPr sz="2000" b="1" spc="-2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6.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112520" algn="l"/>
                        </a:tabLst>
                      </a:pPr>
                      <a:r>
                        <a:rPr sz="2000" b="1" spc="-20" dirty="0" err="1" smtClean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Урок</a:t>
                      </a:r>
                      <a:endParaRPr sz="2000" b="1" dirty="0">
                        <a:solidFill>
                          <a:srgbClr val="C00000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89535" marR="427355">
                        <a:lnSpc>
                          <a:spcPct val="100000"/>
                        </a:lnSpc>
                      </a:pPr>
                      <a:r>
                        <a:rPr sz="2000" b="1" spc="-3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коррекции </a:t>
                      </a:r>
                      <a:r>
                        <a:rPr sz="2000" b="1" spc="-1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знаний,</a:t>
                      </a:r>
                      <a:endParaRPr sz="2000" b="1" dirty="0">
                        <a:solidFill>
                          <a:srgbClr val="C00000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513205" algn="l"/>
                        </a:tabLst>
                      </a:pPr>
                      <a:r>
                        <a:rPr lang="ru-RU" sz="2000" b="1" spc="-10" dirty="0" smtClean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2000" b="1" spc="-10" dirty="0" err="1" smtClean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мений</a:t>
                      </a:r>
                      <a:r>
                        <a:rPr lang="ru-RU" sz="2000" b="1" spc="0" baseline="0" dirty="0" smtClean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50" dirty="0" smtClean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endParaRPr sz="2000" b="1" dirty="0">
                        <a:solidFill>
                          <a:srgbClr val="C00000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навыков</a:t>
                      </a:r>
                      <a:endParaRPr sz="2000" b="1" dirty="0">
                        <a:solidFill>
                          <a:srgbClr val="C00000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5445" indent="-295275">
                        <a:lnSpc>
                          <a:spcPct val="100000"/>
                        </a:lnSpc>
                        <a:spcBef>
                          <a:spcPts val="315"/>
                        </a:spcBef>
                        <a:buAutoNum type="arabicParenR"/>
                        <a:tabLst>
                          <a:tab pos="385445" algn="l"/>
                        </a:tabLst>
                      </a:pP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Организационный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этап.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  <a:p>
                      <a:pPr marL="90170" marR="81915" indent="320040">
                        <a:lnSpc>
                          <a:spcPct val="100000"/>
                        </a:lnSpc>
                        <a:buAutoNum type="arabicParenR"/>
                        <a:tabLst>
                          <a:tab pos="410209" algn="l"/>
                        </a:tabLst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Постановка</a:t>
                      </a:r>
                      <a:r>
                        <a:rPr sz="2000" spc="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цели</a:t>
                      </a:r>
                      <a:r>
                        <a:rPr sz="20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000" spc="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задач</a:t>
                      </a:r>
                      <a:r>
                        <a:rPr sz="2000" spc="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урока.</a:t>
                      </a:r>
                      <a:r>
                        <a:rPr sz="20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Мотивация</a:t>
                      </a:r>
                      <a:r>
                        <a:rPr sz="2000" spc="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учебной деятельности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учащихся.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  <a:p>
                      <a:pPr marL="386080" indent="-29591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arenR"/>
                        <a:tabLst>
                          <a:tab pos="386080" algn="l"/>
                        </a:tabLst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Актуализация</a:t>
                      </a:r>
                      <a:r>
                        <a:rPr sz="2000" spc="-1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знаний.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  <a:p>
                      <a:pPr marL="385445" indent="-295275">
                        <a:lnSpc>
                          <a:spcPct val="100000"/>
                        </a:lnSpc>
                        <a:buAutoNum type="arabicParenR"/>
                        <a:tabLst>
                          <a:tab pos="385445" algn="l"/>
                        </a:tabLst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Первичное</a:t>
                      </a:r>
                      <a:r>
                        <a:rPr sz="20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усвоение</a:t>
                      </a:r>
                      <a:r>
                        <a:rPr sz="20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20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знаний.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  <a:p>
                      <a:pPr marL="385445" indent="-295275">
                        <a:lnSpc>
                          <a:spcPct val="100000"/>
                        </a:lnSpc>
                        <a:buAutoNum type="arabicParenR"/>
                        <a:tabLst>
                          <a:tab pos="385445" algn="l"/>
                        </a:tabLst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Первичная</a:t>
                      </a:r>
                      <a:r>
                        <a:rPr sz="20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проверка</a:t>
                      </a:r>
                      <a:r>
                        <a:rPr sz="20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понимания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  <a:p>
                      <a:pPr marL="385445" indent="-295275">
                        <a:lnSpc>
                          <a:spcPct val="100000"/>
                        </a:lnSpc>
                        <a:buAutoNum type="arabicParenR"/>
                        <a:tabLst>
                          <a:tab pos="385445" algn="l"/>
                        </a:tabLst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Первичное</a:t>
                      </a:r>
                      <a:r>
                        <a:rPr sz="2000" spc="-1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закрепление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  <a:p>
                      <a:pPr marL="389255" indent="-299085">
                        <a:lnSpc>
                          <a:spcPct val="100000"/>
                        </a:lnSpc>
                        <a:buAutoNum type="arabicParenR"/>
                        <a:tabLst>
                          <a:tab pos="389255" algn="l"/>
                        </a:tabLst>
                      </a:pP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Контроль</a:t>
                      </a:r>
                      <a:r>
                        <a:rPr sz="20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усвоения,</a:t>
                      </a:r>
                      <a:r>
                        <a:rPr sz="20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обсуждение</a:t>
                      </a:r>
                      <a:r>
                        <a:rPr sz="20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допущенных</a:t>
                      </a:r>
                      <a:r>
                        <a:rPr sz="20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ошибок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их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коррекция.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  <a:p>
                      <a:pPr marL="90170" marR="81915" indent="360680">
                        <a:lnSpc>
                          <a:spcPct val="100000"/>
                        </a:lnSpc>
                        <a:buAutoNum type="arabicParenR" startAt="8"/>
                        <a:tabLst>
                          <a:tab pos="450850" algn="l"/>
                          <a:tab pos="2141855" algn="l"/>
                          <a:tab pos="2418715" algn="l"/>
                          <a:tab pos="3816985" algn="l"/>
                          <a:tab pos="4991735" algn="l"/>
                          <a:tab pos="6454775" algn="l"/>
                        </a:tabLst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Информация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домашнем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задании,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инструктаж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его</a:t>
                      </a:r>
                      <a:r>
                        <a:rPr sz="20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выполнению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  <a:p>
                      <a:pPr marL="385445" indent="-295275">
                        <a:lnSpc>
                          <a:spcPct val="100000"/>
                        </a:lnSpc>
                        <a:buAutoNum type="arabicParenR" startAt="8"/>
                        <a:tabLst>
                          <a:tab pos="385445" algn="l"/>
                        </a:tabLst>
                      </a:pP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Рефлексия</a:t>
                      </a:r>
                      <a:r>
                        <a:rPr sz="20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(подведение</a:t>
                      </a:r>
                      <a:r>
                        <a:rPr sz="20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итогов</a:t>
                      </a:r>
                      <a:r>
                        <a:rPr sz="20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занятия)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170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8069" y="130241"/>
            <a:ext cx="10765367" cy="841375"/>
            <a:chOff x="463550" y="130238"/>
            <a:chExt cx="8074025" cy="841375"/>
          </a:xfrm>
        </p:grpSpPr>
        <p:sp>
          <p:nvSpPr>
            <p:cNvPr id="3" name="object 3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70331" y="206272"/>
            <a:ext cx="8860367" cy="71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55"/>
              </a:lnSpc>
            </a:pP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Системно-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деятельностный</a:t>
            </a:r>
            <a:r>
              <a:rPr sz="2400" spc="-3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подход</a:t>
            </a: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 как</a:t>
            </a: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методологическая</a:t>
            </a:r>
            <a:r>
              <a:rPr sz="2400" spc="-8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основа</a:t>
            </a:r>
            <a:r>
              <a:rPr sz="2400" spc="-6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современного</a:t>
            </a:r>
            <a:r>
              <a:rPr sz="2400" spc="-4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Microsoft Sans Serif"/>
                <a:cs typeface="Microsoft Sans Serif"/>
              </a:rPr>
              <a:t>урока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62919" y="1744889"/>
            <a:ext cx="10477500" cy="3768725"/>
            <a:chOff x="606425" y="1592262"/>
            <a:chExt cx="7858125" cy="3768725"/>
          </a:xfrm>
        </p:grpSpPr>
        <p:sp>
          <p:nvSpPr>
            <p:cNvPr id="7" name="object 7"/>
            <p:cNvSpPr/>
            <p:nvPr/>
          </p:nvSpPr>
          <p:spPr>
            <a:xfrm>
              <a:off x="611187" y="1597025"/>
              <a:ext cx="7848600" cy="3759200"/>
            </a:xfrm>
            <a:custGeom>
              <a:avLst/>
              <a:gdLst/>
              <a:ahLst/>
              <a:cxnLst/>
              <a:rect l="l" t="t" r="r" b="b"/>
              <a:pathLst>
                <a:path w="7848600" h="3759200">
                  <a:moveTo>
                    <a:pt x="7848600" y="0"/>
                  </a:moveTo>
                  <a:lnTo>
                    <a:pt x="0" y="0"/>
                  </a:lnTo>
                  <a:lnTo>
                    <a:pt x="0" y="3759200"/>
                  </a:lnTo>
                  <a:lnTo>
                    <a:pt x="7848600" y="375920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1187" y="1597025"/>
              <a:ext cx="7848600" cy="3759200"/>
            </a:xfrm>
            <a:custGeom>
              <a:avLst/>
              <a:gdLst/>
              <a:ahLst/>
              <a:cxnLst/>
              <a:rect l="l" t="t" r="r" b="b"/>
              <a:pathLst>
                <a:path w="7848600" h="3759200">
                  <a:moveTo>
                    <a:pt x="0" y="3759200"/>
                  </a:moveTo>
                  <a:lnTo>
                    <a:pt x="7848600" y="37592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3759200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18069" y="111191"/>
            <a:ext cx="10765367" cy="841375"/>
            <a:chOff x="463550" y="111188"/>
            <a:chExt cx="8074025" cy="841375"/>
          </a:xfrm>
        </p:grpSpPr>
        <p:sp>
          <p:nvSpPr>
            <p:cNvPr id="19" name="object 19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24416" y="301196"/>
            <a:ext cx="1135903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 marR="156845" indent="69151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Этапы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проектирования урока </a:t>
            </a:r>
            <a:endParaRPr sz="28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8474" y="1674796"/>
            <a:ext cx="104255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i="1" dirty="0"/>
              <a:t>Подготовительный этап</a:t>
            </a:r>
            <a:r>
              <a:rPr lang="ru-RU" b="1" dirty="0"/>
              <a:t>. </a:t>
            </a:r>
            <a:r>
              <a:rPr lang="ru-RU" dirty="0"/>
              <a:t>На данном этапе происходит отбор учебного предмета, разделы и темы урока. Определяется общее содержание урока, и формулируются планируемые результаты с точки зрения ФГОС общего образования и рабочей программы учебного предмета.</a:t>
            </a:r>
          </a:p>
          <a:p>
            <a:pPr lvl="0" algn="just"/>
            <a:r>
              <a:rPr lang="ru-RU" b="1" i="1" dirty="0"/>
              <a:t>Проектировочный этап</a:t>
            </a:r>
            <a:r>
              <a:rPr lang="ru-RU" b="1" dirty="0"/>
              <a:t>. </a:t>
            </a:r>
            <a:r>
              <a:rPr lang="ru-RU" dirty="0"/>
              <a:t>Этот этап связан с уточнением цели урока и планируемых результатов, отбором форм, методов, средств и технологий обучения. Происходит разработка проекта будущего урока в виде плана, плана-проспекта, конспекта или технологической карты.</a:t>
            </a:r>
          </a:p>
          <a:p>
            <a:pPr lvl="0" algn="just"/>
            <a:r>
              <a:rPr lang="ru-RU" b="1" i="1" dirty="0"/>
              <a:t>Апробация проекта</a:t>
            </a:r>
            <a:r>
              <a:rPr lang="ru-RU" b="1" dirty="0"/>
              <a:t>. </a:t>
            </a:r>
            <a:r>
              <a:rPr lang="ru-RU" dirty="0"/>
              <a:t>Данный этап предполагает апробацию разработанного проекта урока в ходе реального учебного процесса.</a:t>
            </a:r>
          </a:p>
          <a:p>
            <a:pPr lvl="0" algn="just"/>
            <a:r>
              <a:rPr lang="ru-RU" b="1" i="1" dirty="0"/>
              <a:t>Коррекция проекта</a:t>
            </a:r>
            <a:r>
              <a:rPr lang="ru-RU" b="1" dirty="0"/>
              <a:t>. </a:t>
            </a:r>
            <a:r>
              <a:rPr lang="ru-RU" dirty="0"/>
              <a:t>Это важный этап проектирование, направленный на совершенствование учебно-воспитательного процесса на уроке. В ходе наблюдения за деятельностью школьников, формирующего оценивания, происходит анализ учителем достижения планируемых результатов урока, после чего в план, план-проспект, конспект или технологическую карту вносятся необходимые изменения.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47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32832" y="1311622"/>
            <a:ext cx="11726333" cy="5238750"/>
            <a:chOff x="174625" y="1624011"/>
            <a:chExt cx="8794750" cy="5238750"/>
          </a:xfrm>
        </p:grpSpPr>
        <p:sp>
          <p:nvSpPr>
            <p:cNvPr id="4" name="object 4"/>
            <p:cNvSpPr/>
            <p:nvPr/>
          </p:nvSpPr>
          <p:spPr>
            <a:xfrm>
              <a:off x="179387" y="1628773"/>
              <a:ext cx="8785225" cy="5229225"/>
            </a:xfrm>
            <a:custGeom>
              <a:avLst/>
              <a:gdLst/>
              <a:ahLst/>
              <a:cxnLst/>
              <a:rect l="l" t="t" r="r" b="b"/>
              <a:pathLst>
                <a:path w="8785225" h="5229225">
                  <a:moveTo>
                    <a:pt x="8785225" y="0"/>
                  </a:moveTo>
                  <a:lnTo>
                    <a:pt x="0" y="0"/>
                  </a:lnTo>
                  <a:lnTo>
                    <a:pt x="0" y="5229223"/>
                  </a:lnTo>
                  <a:lnTo>
                    <a:pt x="8785225" y="5229223"/>
                  </a:lnTo>
                  <a:lnTo>
                    <a:pt x="8785225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387" y="1628773"/>
              <a:ext cx="8785225" cy="5229225"/>
            </a:xfrm>
            <a:custGeom>
              <a:avLst/>
              <a:gdLst/>
              <a:ahLst/>
              <a:cxnLst/>
              <a:rect l="l" t="t" r="r" b="b"/>
              <a:pathLst>
                <a:path w="8785225" h="5229225">
                  <a:moveTo>
                    <a:pt x="8785225" y="5229223"/>
                  </a:moveTo>
                  <a:lnTo>
                    <a:pt x="8785225" y="0"/>
                  </a:lnTo>
                  <a:lnTo>
                    <a:pt x="0" y="0"/>
                  </a:lnTo>
                  <a:lnTo>
                    <a:pt x="0" y="5229223"/>
                  </a:lnTo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54915" y="1424820"/>
            <a:ext cx="10831407" cy="31168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" marR="5080" indent="-24765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Sans Serif"/>
                <a:cs typeface="Microsoft Sans Serif"/>
              </a:rPr>
              <a:t>Наиболее</a:t>
            </a:r>
            <a:r>
              <a:rPr sz="2000" spc="275" dirty="0">
                <a:latin typeface="Microsoft Sans Serif"/>
                <a:cs typeface="Microsoft Sans Serif"/>
              </a:rPr>
              <a:t>   </a:t>
            </a:r>
            <a:r>
              <a:rPr sz="2000" dirty="0">
                <a:latin typeface="Microsoft Sans Serif"/>
                <a:cs typeface="Microsoft Sans Serif"/>
              </a:rPr>
              <a:t>сложными</a:t>
            </a:r>
            <a:r>
              <a:rPr sz="2000" spc="270" dirty="0">
                <a:latin typeface="Microsoft Sans Serif"/>
                <a:cs typeface="Microsoft Sans Serif"/>
              </a:rPr>
              <a:t>   </a:t>
            </a:r>
            <a:r>
              <a:rPr sz="2000" dirty="0">
                <a:latin typeface="Microsoft Sans Serif"/>
                <a:cs typeface="Microsoft Sans Serif"/>
              </a:rPr>
              <a:t>вопросами</a:t>
            </a:r>
            <a:r>
              <a:rPr sz="2000" spc="270" dirty="0">
                <a:latin typeface="Microsoft Sans Serif"/>
                <a:cs typeface="Microsoft Sans Serif"/>
              </a:rPr>
              <a:t>   </a:t>
            </a:r>
            <a:r>
              <a:rPr sz="2000" dirty="0">
                <a:latin typeface="Microsoft Sans Serif"/>
                <a:cs typeface="Microsoft Sans Serif"/>
              </a:rPr>
              <a:t>для</a:t>
            </a:r>
            <a:r>
              <a:rPr sz="2000" spc="270" dirty="0">
                <a:latin typeface="Microsoft Sans Serif"/>
                <a:cs typeface="Microsoft Sans Serif"/>
              </a:rPr>
              <a:t>   </a:t>
            </a:r>
            <a:r>
              <a:rPr sz="2000" dirty="0">
                <a:latin typeface="Microsoft Sans Serif"/>
                <a:cs typeface="Microsoft Sans Serif"/>
              </a:rPr>
              <a:t>учителя</a:t>
            </a:r>
            <a:r>
              <a:rPr sz="2000" spc="275" dirty="0">
                <a:latin typeface="Microsoft Sans Serif"/>
                <a:cs typeface="Microsoft Sans Serif"/>
              </a:rPr>
              <a:t>   </a:t>
            </a:r>
            <a:r>
              <a:rPr sz="2000" dirty="0">
                <a:latin typeface="Microsoft Sans Serif"/>
                <a:cs typeface="Microsoft Sans Serif"/>
              </a:rPr>
              <a:t>химии</a:t>
            </a:r>
            <a:r>
              <a:rPr sz="2000" spc="270" dirty="0">
                <a:latin typeface="Microsoft Sans Serif"/>
                <a:cs typeface="Microsoft Sans Serif"/>
              </a:rPr>
              <a:t>   </a:t>
            </a:r>
            <a:r>
              <a:rPr sz="2000" spc="-25" dirty="0">
                <a:latin typeface="Microsoft Sans Serif"/>
                <a:cs typeface="Microsoft Sans Serif"/>
              </a:rPr>
              <a:t>при </a:t>
            </a:r>
            <a:r>
              <a:rPr sz="2000" dirty="0">
                <a:latin typeface="Microsoft Sans Serif"/>
                <a:cs typeface="Microsoft Sans Serif"/>
              </a:rPr>
              <a:t>организации</a:t>
            </a:r>
            <a:r>
              <a:rPr sz="2000" spc="37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урока</a:t>
            </a:r>
            <a:r>
              <a:rPr sz="2000" spc="37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38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условиях</a:t>
            </a:r>
            <a:r>
              <a:rPr sz="2000" spc="37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реализации</a:t>
            </a:r>
            <a:r>
              <a:rPr sz="2000" spc="37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ФГОС</a:t>
            </a:r>
            <a:r>
              <a:rPr sz="2000" spc="385" dirty="0">
                <a:latin typeface="Microsoft Sans Serif"/>
                <a:cs typeface="Microsoft Sans Serif"/>
              </a:rPr>
              <a:t>  </a:t>
            </a:r>
            <a:r>
              <a:rPr sz="2000" spc="-10" dirty="0">
                <a:latin typeface="Microsoft Sans Serif"/>
                <a:cs typeface="Microsoft Sans Serif"/>
              </a:rPr>
              <a:t>являются следующие: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000" dirty="0">
              <a:latin typeface="Microsoft Sans Serif"/>
              <a:cs typeface="Microsoft Sans Serif"/>
            </a:endParaRPr>
          </a:p>
          <a:p>
            <a:pPr marL="36830" marR="5080" indent="-24765">
              <a:lnSpc>
                <a:spcPct val="100000"/>
              </a:lnSpc>
              <a:tabLst>
                <a:tab pos="2123440" algn="l"/>
                <a:tab pos="3836670" algn="l"/>
                <a:tab pos="5595620" algn="l"/>
                <a:tab pos="6148705" algn="l"/>
              </a:tabLst>
            </a:pPr>
            <a:r>
              <a:rPr sz="2000" b="1" spc="-10" dirty="0">
                <a:latin typeface="Arial"/>
                <a:cs typeface="Arial"/>
              </a:rPr>
              <a:t>1.Реализация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10" dirty="0">
                <a:latin typeface="Arial"/>
                <a:cs typeface="Arial"/>
              </a:rPr>
              <a:t>педагогом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10" dirty="0">
                <a:latin typeface="Arial"/>
                <a:cs typeface="Arial"/>
              </a:rPr>
              <a:t>совместно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50" dirty="0">
                <a:latin typeface="Arial"/>
                <a:cs typeface="Arial"/>
              </a:rPr>
              <a:t>с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10" dirty="0">
                <a:latin typeface="Arial"/>
                <a:cs typeface="Arial"/>
              </a:rPr>
              <a:t>обучающимися целеполагания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и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планирования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на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учебном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занятии.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Arial"/>
              <a:cs typeface="Arial"/>
            </a:endParaRPr>
          </a:p>
          <a:p>
            <a:pPr marL="36830" marR="5080" indent="-24765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педагогике</a:t>
            </a:r>
            <a:r>
              <a:rPr sz="2000" dirty="0">
                <a:latin typeface="Microsoft Sans Serif"/>
                <a:cs typeface="Microsoft Sans Serif"/>
              </a:rPr>
              <a:t> целеполагание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характеризуется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тремя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компонентами: </a:t>
            </a:r>
            <a:endParaRPr lang="ru-RU" sz="2000" spc="-10" dirty="0" smtClean="0">
              <a:latin typeface="Microsoft Sans Serif"/>
              <a:cs typeface="Microsoft Sans Serif"/>
            </a:endParaRPr>
          </a:p>
          <a:p>
            <a:pPr marL="354965" marR="508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dirty="0" err="1" smtClean="0">
                <a:latin typeface="Microsoft Sans Serif"/>
                <a:cs typeface="Microsoft Sans Serif"/>
              </a:rPr>
              <a:t>обоснование</a:t>
            </a:r>
            <a:r>
              <a:rPr sz="2000" spc="160" dirty="0" smtClean="0">
                <a:latin typeface="Microsoft Sans Serif"/>
                <a:cs typeface="Microsoft Sans Serif"/>
              </a:rPr>
              <a:t>  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155" dirty="0">
                <a:latin typeface="Microsoft Sans Serif"/>
                <a:cs typeface="Microsoft Sans Serif"/>
              </a:rPr>
              <a:t>   </a:t>
            </a:r>
            <a:r>
              <a:rPr sz="2000" dirty="0">
                <a:latin typeface="Microsoft Sans Serif"/>
                <a:cs typeface="Microsoft Sans Serif"/>
              </a:rPr>
              <a:t>выдвижение</a:t>
            </a:r>
            <a:r>
              <a:rPr sz="2000" spc="165" dirty="0">
                <a:latin typeface="Microsoft Sans Serif"/>
                <a:cs typeface="Microsoft Sans Serif"/>
              </a:rPr>
              <a:t>   </a:t>
            </a:r>
            <a:r>
              <a:rPr sz="2000" dirty="0">
                <a:latin typeface="Microsoft Sans Serif"/>
                <a:cs typeface="Microsoft Sans Serif"/>
              </a:rPr>
              <a:t>целей;</a:t>
            </a:r>
            <a:r>
              <a:rPr sz="2000" spc="155" dirty="0">
                <a:latin typeface="Microsoft Sans Serif"/>
                <a:cs typeface="Microsoft Sans Serif"/>
              </a:rPr>
              <a:t>   </a:t>
            </a:r>
            <a:endParaRPr lang="ru-RU" sz="2000" spc="155" dirty="0" smtClean="0">
              <a:latin typeface="Microsoft Sans Serif"/>
              <a:cs typeface="Microsoft Sans Serif"/>
            </a:endParaRPr>
          </a:p>
          <a:p>
            <a:pPr marL="354965" marR="508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dirty="0" err="1" smtClean="0">
                <a:latin typeface="Microsoft Sans Serif"/>
                <a:cs typeface="Microsoft Sans Serif"/>
              </a:rPr>
              <a:t>определение</a:t>
            </a:r>
            <a:r>
              <a:rPr sz="2000" spc="160" dirty="0" smtClean="0">
                <a:latin typeface="Microsoft Sans Serif"/>
                <a:cs typeface="Microsoft Sans Serif"/>
              </a:rPr>
              <a:t>   </a:t>
            </a:r>
            <a:r>
              <a:rPr sz="2000" dirty="0">
                <a:latin typeface="Microsoft Sans Serif"/>
                <a:cs typeface="Microsoft Sans Serif"/>
              </a:rPr>
              <a:t>путей</a:t>
            </a:r>
            <a:r>
              <a:rPr sz="2000" spc="160" dirty="0">
                <a:latin typeface="Microsoft Sans Serif"/>
                <a:cs typeface="Microsoft Sans Serif"/>
              </a:rPr>
              <a:t>   </a:t>
            </a:r>
            <a:r>
              <a:rPr sz="2000" spc="-25" dirty="0">
                <a:latin typeface="Microsoft Sans Serif"/>
                <a:cs typeface="Microsoft Sans Serif"/>
              </a:rPr>
              <a:t>их </a:t>
            </a:r>
            <a:r>
              <a:rPr sz="2000" spc="-10" dirty="0">
                <a:latin typeface="Microsoft Sans Serif"/>
                <a:cs typeface="Microsoft Sans Serif"/>
              </a:rPr>
              <a:t>достижения;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endParaRPr lang="ru-RU" sz="2000" spc="-60" dirty="0" smtClean="0">
              <a:latin typeface="Microsoft Sans Serif"/>
              <a:cs typeface="Microsoft Sans Serif"/>
            </a:endParaRPr>
          </a:p>
          <a:p>
            <a:pPr marL="354965" marR="508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-10" dirty="0" err="1" smtClean="0">
                <a:latin typeface="Microsoft Sans Serif"/>
                <a:cs typeface="Microsoft Sans Serif"/>
              </a:rPr>
              <a:t>проектирование</a:t>
            </a:r>
            <a:r>
              <a:rPr sz="2000" spc="-40" dirty="0" smtClean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ожидаемого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результата.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5703" y="4884858"/>
            <a:ext cx="11546717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937260" algn="l"/>
                <a:tab pos="2156460" algn="l"/>
                <a:tab pos="3138170" algn="l"/>
                <a:tab pos="4865370" algn="l"/>
                <a:tab pos="6586220" algn="l"/>
              </a:tabLst>
            </a:pPr>
            <a:r>
              <a:rPr sz="2000" b="1" spc="-20" dirty="0">
                <a:latin typeface="Microsoft Sans Serif"/>
                <a:cs typeface="Microsoft Sans Serif"/>
              </a:rPr>
              <a:t>Цель</a:t>
            </a:r>
            <a:r>
              <a:rPr sz="2000" b="1" dirty="0"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latin typeface="Microsoft Sans Serif"/>
                <a:cs typeface="Microsoft Sans Serif"/>
              </a:rPr>
              <a:t>должна</a:t>
            </a:r>
            <a:r>
              <a:rPr sz="2000" b="1" dirty="0"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latin typeface="Microsoft Sans Serif"/>
                <a:cs typeface="Microsoft Sans Serif"/>
              </a:rPr>
              <a:t>быть: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конкретной,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 err="1" smtClean="0">
                <a:latin typeface="Microsoft Sans Serif"/>
                <a:cs typeface="Microsoft Sans Serif"/>
              </a:rPr>
              <a:t>измеримой</a:t>
            </a:r>
            <a:r>
              <a:rPr sz="2000" spc="-10" dirty="0" smtClean="0">
                <a:latin typeface="Microsoft Sans Serif"/>
                <a:cs typeface="Microsoft Sans Serif"/>
              </a:rPr>
              <a:t>,</a:t>
            </a:r>
            <a:r>
              <a:rPr lang="ru-RU" sz="2000" dirty="0">
                <a:latin typeface="Microsoft Sans Serif"/>
                <a:cs typeface="Microsoft Sans Serif"/>
              </a:rPr>
              <a:t> </a:t>
            </a:r>
            <a:r>
              <a:rPr sz="2000" spc="-10" dirty="0" err="1" smtClean="0">
                <a:latin typeface="Microsoft Sans Serif"/>
                <a:cs typeface="Microsoft Sans Serif"/>
              </a:rPr>
              <a:t>достижимой</a:t>
            </a:r>
            <a:r>
              <a:rPr sz="2000" spc="-10" dirty="0" smtClean="0">
                <a:latin typeface="Microsoft Sans Serif"/>
                <a:cs typeface="Microsoft Sans Serif"/>
              </a:rPr>
              <a:t>,</a:t>
            </a:r>
            <a:r>
              <a:rPr lang="ru-RU" sz="2000" dirty="0">
                <a:latin typeface="Microsoft Sans Serif"/>
                <a:cs typeface="Microsoft Sans Serif"/>
              </a:rPr>
              <a:t> </a:t>
            </a:r>
            <a:r>
              <a:rPr sz="2000" spc="-10" dirty="0" err="1" smtClean="0">
                <a:latin typeface="Microsoft Sans Serif"/>
                <a:cs typeface="Microsoft Sans Serif"/>
              </a:rPr>
              <a:t>конкретн</a:t>
            </a:r>
            <a:r>
              <a:rPr lang="ru-RU" sz="2000" spc="-10" dirty="0" smtClean="0">
                <a:latin typeface="Microsoft Sans Serif"/>
                <a:cs typeface="Microsoft Sans Serif"/>
              </a:rPr>
              <a:t>ой, ориентироваться на результат и  соотноситься со сроком 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5703" y="5923890"/>
            <a:ext cx="11546717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Microsoft Sans Serif"/>
                <a:cs typeface="Microsoft Sans Serif"/>
              </a:rPr>
              <a:t>Доминантное</a:t>
            </a:r>
            <a:r>
              <a:rPr sz="2000" b="1" spc="160" dirty="0">
                <a:latin typeface="Microsoft Sans Serif"/>
                <a:cs typeface="Microsoft Sans Serif"/>
              </a:rPr>
              <a:t> </a:t>
            </a:r>
            <a:r>
              <a:rPr sz="2000" b="1" dirty="0">
                <a:latin typeface="Microsoft Sans Serif"/>
                <a:cs typeface="Microsoft Sans Serif"/>
              </a:rPr>
              <a:t>слово</a:t>
            </a:r>
            <a:r>
              <a:rPr sz="2000" b="1" spc="150" dirty="0">
                <a:latin typeface="Microsoft Sans Serif"/>
                <a:cs typeface="Microsoft Sans Serif"/>
              </a:rPr>
              <a:t> </a:t>
            </a:r>
            <a:r>
              <a:rPr sz="2000" b="1" dirty="0">
                <a:latin typeface="Microsoft Sans Serif"/>
                <a:cs typeface="Microsoft Sans Serif"/>
              </a:rPr>
              <a:t>в</a:t>
            </a:r>
            <a:r>
              <a:rPr sz="2000" b="1" spc="170" dirty="0">
                <a:latin typeface="Microsoft Sans Serif"/>
                <a:cs typeface="Microsoft Sans Serif"/>
              </a:rPr>
              <a:t> </a:t>
            </a:r>
            <a:r>
              <a:rPr sz="2000" b="1" dirty="0">
                <a:latin typeface="Microsoft Sans Serif"/>
                <a:cs typeface="Microsoft Sans Serif"/>
              </a:rPr>
              <a:t>формулировке</a:t>
            </a:r>
            <a:r>
              <a:rPr sz="2000" b="1" spc="150" dirty="0">
                <a:latin typeface="Microsoft Sans Serif"/>
                <a:cs typeface="Microsoft Sans Serif"/>
              </a:rPr>
              <a:t> </a:t>
            </a:r>
            <a:r>
              <a:rPr sz="2000" b="1" dirty="0">
                <a:latin typeface="Microsoft Sans Serif"/>
                <a:cs typeface="Microsoft Sans Serif"/>
              </a:rPr>
              <a:t>цели</a:t>
            </a:r>
            <a:r>
              <a:rPr sz="2000" b="1" spc="150" dirty="0">
                <a:latin typeface="Microsoft Sans Serif"/>
                <a:cs typeface="Microsoft Sans Serif"/>
              </a:rPr>
              <a:t> </a:t>
            </a:r>
            <a:r>
              <a:rPr sz="2000" b="1" dirty="0">
                <a:latin typeface="Microsoft Sans Serif"/>
                <a:cs typeface="Microsoft Sans Serif"/>
              </a:rPr>
              <a:t>должно</a:t>
            </a:r>
            <a:r>
              <a:rPr sz="2000" b="1" spc="165" dirty="0">
                <a:latin typeface="Microsoft Sans Serif"/>
                <a:cs typeface="Microsoft Sans Serif"/>
              </a:rPr>
              <a:t> </a:t>
            </a:r>
            <a:r>
              <a:rPr sz="2000" b="1" dirty="0">
                <a:latin typeface="Microsoft Sans Serif"/>
                <a:cs typeface="Microsoft Sans Serif"/>
              </a:rPr>
              <a:t>быть</a:t>
            </a:r>
            <a:r>
              <a:rPr sz="2000" b="1" spc="150" dirty="0">
                <a:latin typeface="Microsoft Sans Serif"/>
                <a:cs typeface="Microsoft Sans Serif"/>
              </a:rPr>
              <a:t> </a:t>
            </a:r>
            <a:r>
              <a:rPr sz="2000" b="1" spc="-10" dirty="0">
                <a:latin typeface="Microsoft Sans Serif"/>
                <a:cs typeface="Microsoft Sans Serif"/>
              </a:rPr>
              <a:t>выражено глаголом</a:t>
            </a:r>
            <a:r>
              <a:rPr sz="2000" b="1" spc="-7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(таксономия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Б.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Блума)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9184" y="361137"/>
            <a:ext cx="11713633" cy="90345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579755" marR="313690" indent="-260985" algn="ctr">
              <a:lnSpc>
                <a:spcPct val="100000"/>
              </a:lnSpc>
              <a:spcBef>
                <a:spcPts val="325"/>
              </a:spcBef>
            </a:pPr>
            <a:r>
              <a:rPr sz="2800" b="1" spc="-10" dirty="0">
                <a:solidFill>
                  <a:srgbClr val="C00000"/>
                </a:solidFill>
                <a:latin typeface="+mn-lt"/>
                <a:cs typeface="Arial"/>
              </a:rPr>
              <a:t>Особенности</a:t>
            </a:r>
            <a:r>
              <a:rPr sz="2800" b="1" spc="-14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Arial"/>
              </a:rPr>
              <a:t>конструирования</a:t>
            </a:r>
            <a:r>
              <a:rPr sz="2800" b="1" spc="-13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Arial"/>
              </a:rPr>
              <a:t>современного </a:t>
            </a:r>
            <a:r>
              <a:rPr sz="2800" b="1" dirty="0">
                <a:solidFill>
                  <a:srgbClr val="C00000"/>
                </a:solidFill>
                <a:latin typeface="+mn-lt"/>
                <a:cs typeface="Arial"/>
              </a:rPr>
              <a:t>урока</a:t>
            </a:r>
            <a:r>
              <a:rPr sz="2800" b="1" spc="-85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+mn-lt"/>
                <a:cs typeface="Arial"/>
              </a:rPr>
              <a:t>химии</a:t>
            </a:r>
            <a:r>
              <a:rPr sz="2800" b="1" spc="-95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lang="ru-RU" sz="2800" b="1" spc="-95" dirty="0" smtClean="0">
                <a:solidFill>
                  <a:srgbClr val="C00000"/>
                </a:solidFill>
                <a:latin typeface="+mn-lt"/>
                <a:cs typeface="Arial"/>
              </a:rPr>
              <a:t/>
            </a:r>
            <a:br>
              <a:rPr lang="ru-RU" sz="2800" b="1" spc="-95" dirty="0" smtClean="0">
                <a:solidFill>
                  <a:srgbClr val="C00000"/>
                </a:solidFill>
                <a:latin typeface="+mn-lt"/>
                <a:cs typeface="Arial"/>
              </a:rPr>
            </a:br>
            <a:r>
              <a:rPr sz="2800" b="1" dirty="0" smtClean="0">
                <a:solidFill>
                  <a:srgbClr val="C00000"/>
                </a:solidFill>
                <a:latin typeface="+mn-lt"/>
                <a:cs typeface="Arial"/>
              </a:rPr>
              <a:t>в</a:t>
            </a:r>
            <a:r>
              <a:rPr sz="2800" b="1" spc="-120" dirty="0" smtClean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Arial"/>
              </a:rPr>
              <a:t>условиях</a:t>
            </a:r>
            <a:r>
              <a:rPr sz="2800" b="1" spc="-8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800" b="1" spc="-10" dirty="0" err="1">
                <a:solidFill>
                  <a:srgbClr val="C00000"/>
                </a:solidFill>
                <a:latin typeface="+mn-lt"/>
                <a:cs typeface="Arial"/>
              </a:rPr>
              <a:t>реализации</a:t>
            </a:r>
            <a:r>
              <a:rPr sz="2800" b="1" spc="-95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lang="ru-RU" sz="2800" b="1" spc="-95" dirty="0" smtClean="0">
                <a:solidFill>
                  <a:srgbClr val="C00000"/>
                </a:solidFill>
                <a:latin typeface="+mn-lt"/>
                <a:cs typeface="Arial"/>
              </a:rPr>
              <a:t>обновленных </a:t>
            </a:r>
            <a:r>
              <a:rPr sz="2800" b="1" spc="-20" dirty="0" smtClean="0">
                <a:solidFill>
                  <a:srgbClr val="C00000"/>
                </a:solidFill>
                <a:latin typeface="+mn-lt"/>
                <a:cs typeface="Arial"/>
              </a:rPr>
              <a:t>ФГОС</a:t>
            </a:r>
            <a:endParaRPr sz="2800" dirty="0">
              <a:solidFill>
                <a:srgbClr val="C00000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4898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8069" y="130241"/>
            <a:ext cx="10765367" cy="841375"/>
            <a:chOff x="463550" y="130238"/>
            <a:chExt cx="8074025" cy="841375"/>
          </a:xfrm>
        </p:grpSpPr>
        <p:sp>
          <p:nvSpPr>
            <p:cNvPr id="3" name="object 3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70331" y="206272"/>
            <a:ext cx="8860367" cy="71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55"/>
              </a:lnSpc>
            </a:pP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Системно-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деятельностный</a:t>
            </a:r>
            <a:r>
              <a:rPr sz="2400" spc="-3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подход</a:t>
            </a: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 как</a:t>
            </a: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методологическая</a:t>
            </a:r>
            <a:r>
              <a:rPr sz="2400" spc="-8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основа</a:t>
            </a:r>
            <a:r>
              <a:rPr sz="2400" spc="-6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современного</a:t>
            </a:r>
            <a:r>
              <a:rPr sz="2400" spc="-4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Microsoft Sans Serif"/>
                <a:cs typeface="Microsoft Sans Serif"/>
              </a:rPr>
              <a:t>урока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02125" y="1581259"/>
            <a:ext cx="10477500" cy="3768725"/>
            <a:chOff x="606425" y="1592262"/>
            <a:chExt cx="7858125" cy="3768725"/>
          </a:xfrm>
        </p:grpSpPr>
        <p:sp>
          <p:nvSpPr>
            <p:cNvPr id="7" name="object 7"/>
            <p:cNvSpPr/>
            <p:nvPr/>
          </p:nvSpPr>
          <p:spPr>
            <a:xfrm>
              <a:off x="611187" y="1597025"/>
              <a:ext cx="7848600" cy="3759200"/>
            </a:xfrm>
            <a:custGeom>
              <a:avLst/>
              <a:gdLst/>
              <a:ahLst/>
              <a:cxnLst/>
              <a:rect l="l" t="t" r="r" b="b"/>
              <a:pathLst>
                <a:path w="7848600" h="3759200">
                  <a:moveTo>
                    <a:pt x="7848600" y="0"/>
                  </a:moveTo>
                  <a:lnTo>
                    <a:pt x="0" y="0"/>
                  </a:lnTo>
                  <a:lnTo>
                    <a:pt x="0" y="3759200"/>
                  </a:lnTo>
                  <a:lnTo>
                    <a:pt x="7848600" y="375920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1187" y="1597025"/>
              <a:ext cx="7848600" cy="3759200"/>
            </a:xfrm>
            <a:custGeom>
              <a:avLst/>
              <a:gdLst/>
              <a:ahLst/>
              <a:cxnLst/>
              <a:rect l="l" t="t" r="r" b="b"/>
              <a:pathLst>
                <a:path w="7848600" h="3759200">
                  <a:moveTo>
                    <a:pt x="0" y="3759200"/>
                  </a:moveTo>
                  <a:lnTo>
                    <a:pt x="7848600" y="37592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3759200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18069" y="111191"/>
            <a:ext cx="10765367" cy="841375"/>
            <a:chOff x="463550" y="111188"/>
            <a:chExt cx="8074025" cy="841375"/>
          </a:xfrm>
        </p:grpSpPr>
        <p:sp>
          <p:nvSpPr>
            <p:cNvPr id="19" name="object 19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24416" y="270419"/>
            <a:ext cx="1075266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 marR="156845" indent="691515" algn="ctr">
              <a:lnSpc>
                <a:spcPct val="100000"/>
              </a:lnSpc>
              <a:spcBef>
                <a:spcPts val="95"/>
              </a:spcBef>
            </a:pPr>
            <a:r>
              <a:rPr lang="ru-RU" altLang="ru-RU" sz="3200" b="1" dirty="0">
                <a:solidFill>
                  <a:srgbClr val="C00000"/>
                </a:solidFill>
                <a:latin typeface="+mn-lt"/>
              </a:rPr>
              <a:t>Цели обучения</a:t>
            </a:r>
            <a:endParaRPr sz="32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9645" y="1720840"/>
            <a:ext cx="103936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000" b="1" dirty="0"/>
              <a:t>Целью</a:t>
            </a:r>
            <a:r>
              <a:rPr lang="ru-RU" altLang="ru-RU" sz="2000" dirty="0"/>
              <a:t> </a:t>
            </a:r>
            <a:r>
              <a:rPr lang="ru-RU" altLang="ru-RU" sz="2000" b="1" dirty="0"/>
              <a:t>деятельности обучающихся</a:t>
            </a:r>
            <a:r>
              <a:rPr lang="ru-RU" altLang="ru-RU" sz="2000" dirty="0"/>
              <a:t> является </a:t>
            </a:r>
            <a:r>
              <a:rPr lang="ru-RU" altLang="ru-RU" sz="2000" dirty="0" smtClean="0"/>
              <a:t>освоение знаний </a:t>
            </a:r>
            <a:r>
              <a:rPr lang="ru-RU" altLang="ru-RU" sz="2000" dirty="0"/>
              <a:t>и умений в рамках образовательных областей </a:t>
            </a:r>
            <a:r>
              <a:rPr lang="ru-RU" altLang="ru-RU" sz="2000" dirty="0" smtClean="0"/>
              <a:t>и учебных </a:t>
            </a:r>
            <a:r>
              <a:rPr lang="ru-RU" altLang="ru-RU" sz="2000" dirty="0"/>
              <a:t>предметов, саморазвитие интеллектуальной</a:t>
            </a:r>
            <a:r>
              <a:rPr lang="ru-RU" altLang="ru-RU" sz="2000" dirty="0" smtClean="0"/>
              <a:t>, мотивационной </a:t>
            </a:r>
            <a:r>
              <a:rPr lang="ru-RU" altLang="ru-RU" sz="2000" dirty="0"/>
              <a:t>и других сфер индивидуального развития личности – </a:t>
            </a:r>
            <a:r>
              <a:rPr lang="ru-RU" altLang="ru-RU" sz="2000" b="1" dirty="0">
                <a:solidFill>
                  <a:srgbClr val="FF0000"/>
                </a:solidFill>
              </a:rPr>
              <a:t>планируемые результаты. </a:t>
            </a:r>
          </a:p>
          <a:p>
            <a:pPr algn="just">
              <a:lnSpc>
                <a:spcPct val="80000"/>
              </a:lnSpc>
            </a:pPr>
            <a:r>
              <a:rPr lang="ru-RU" altLang="ru-RU" sz="2000" b="1" dirty="0"/>
              <a:t>Целью деятельности учителя</a:t>
            </a:r>
            <a:r>
              <a:rPr lang="ru-RU" altLang="ru-RU" sz="2000" dirty="0"/>
              <a:t> является организация </a:t>
            </a:r>
            <a:r>
              <a:rPr lang="ru-RU" altLang="ru-RU" sz="2000" dirty="0" smtClean="0"/>
              <a:t>такой учебной </a:t>
            </a:r>
            <a:r>
              <a:rPr lang="ru-RU" altLang="ru-RU" sz="2000" dirty="0"/>
              <a:t>деятельности детей, которая бы </a:t>
            </a:r>
            <a:r>
              <a:rPr lang="ru-RU" altLang="ru-RU" sz="2000" dirty="0" smtClean="0"/>
              <a:t>способствовала познанию </a:t>
            </a:r>
            <a:r>
              <a:rPr lang="ru-RU" altLang="ru-RU" sz="2000" dirty="0"/>
              <a:t>ими природы, общества и культуры и </a:t>
            </a:r>
            <a:r>
              <a:rPr lang="ru-RU" altLang="ru-RU" sz="2000" dirty="0" smtClean="0"/>
              <a:t>позволяла бы </a:t>
            </a:r>
            <a:r>
              <a:rPr lang="ru-RU" altLang="ru-RU" sz="2000" dirty="0"/>
              <a:t>овладеть необходимыми умениями и навыками –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педагогические </a:t>
            </a:r>
            <a:r>
              <a:rPr lang="ru-RU" altLang="ru-RU" sz="2000" b="1" dirty="0">
                <a:solidFill>
                  <a:srgbClr val="FF0000"/>
                </a:solidFill>
              </a:rPr>
              <a:t>задачи. </a:t>
            </a:r>
          </a:p>
          <a:p>
            <a:pPr algn="just">
              <a:lnSpc>
                <a:spcPct val="80000"/>
              </a:lnSpc>
            </a:pPr>
            <a:r>
              <a:rPr lang="ru-RU" altLang="ru-RU" sz="2000" b="1" dirty="0"/>
              <a:t>Цель</a:t>
            </a:r>
            <a:r>
              <a:rPr lang="ru-RU" altLang="ru-RU" sz="2000" dirty="0"/>
              <a:t> коллективной/совместной </a:t>
            </a:r>
            <a:r>
              <a:rPr lang="ru-RU" altLang="ru-RU" sz="2000" dirty="0" smtClean="0"/>
              <a:t>деятельности заключается </a:t>
            </a:r>
            <a:r>
              <a:rPr lang="ru-RU" altLang="ru-RU" sz="2000" dirty="0"/>
              <a:t>в формировании личностных качеств </a:t>
            </a:r>
            <a:r>
              <a:rPr lang="ru-RU" altLang="ru-RU" sz="2000" dirty="0" smtClean="0"/>
              <a:t>и навыков </a:t>
            </a:r>
            <a:r>
              <a:rPr lang="ru-RU" altLang="ru-RU" sz="2000" dirty="0"/>
              <a:t>общения (убеждений и жизненных установок</a:t>
            </a:r>
            <a:r>
              <a:rPr lang="ru-RU" altLang="ru-RU" sz="2000" dirty="0" smtClean="0"/>
              <a:t>, интересов </a:t>
            </a:r>
            <a:r>
              <a:rPr lang="ru-RU" altLang="ru-RU" sz="2000" dirty="0"/>
              <a:t>и симпатий, ценностных ориентации)  </a:t>
            </a:r>
            <a:r>
              <a:rPr lang="ru-RU" altLang="ru-RU" sz="2000" dirty="0" smtClean="0"/>
              <a:t>–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планируемые </a:t>
            </a:r>
            <a:r>
              <a:rPr lang="ru-RU" altLang="ru-RU" sz="2000" b="1" dirty="0">
                <a:solidFill>
                  <a:srgbClr val="FF0000"/>
                </a:solidFill>
              </a:rPr>
              <a:t>результаты и педагогические задачи. </a:t>
            </a:r>
          </a:p>
        </p:txBody>
      </p:sp>
    </p:spTree>
    <p:extLst>
      <p:ext uri="{BB962C8B-B14F-4D97-AF65-F5344CB8AC3E}">
        <p14:creationId xmlns:p14="http://schemas.microsoft.com/office/powerpoint/2010/main" val="134327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8067" y="130239"/>
            <a:ext cx="10765367" cy="841375"/>
            <a:chOff x="463550" y="130238"/>
            <a:chExt cx="8074025" cy="841375"/>
          </a:xfrm>
        </p:grpSpPr>
        <p:sp>
          <p:nvSpPr>
            <p:cNvPr id="3" name="object 3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70330" y="206270"/>
            <a:ext cx="8860367" cy="71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55"/>
              </a:lnSpc>
            </a:pP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Системно-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деятельностный</a:t>
            </a:r>
            <a:r>
              <a:rPr sz="2400" spc="-3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подход</a:t>
            </a: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 как</a:t>
            </a: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методологическая</a:t>
            </a:r>
            <a:r>
              <a:rPr sz="2400" spc="-8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основа</a:t>
            </a:r>
            <a:r>
              <a:rPr sz="2400" spc="-6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современного</a:t>
            </a:r>
            <a:r>
              <a:rPr sz="2400" spc="-4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Microsoft Sans Serif"/>
                <a:cs typeface="Microsoft Sans Serif"/>
              </a:rPr>
              <a:t>урока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0263" y="1587501"/>
            <a:ext cx="10477500" cy="3768725"/>
            <a:chOff x="606425" y="1592262"/>
            <a:chExt cx="7858125" cy="3768725"/>
          </a:xfrm>
        </p:grpSpPr>
        <p:sp>
          <p:nvSpPr>
            <p:cNvPr id="7" name="object 7"/>
            <p:cNvSpPr/>
            <p:nvPr/>
          </p:nvSpPr>
          <p:spPr>
            <a:xfrm>
              <a:off x="611187" y="1597025"/>
              <a:ext cx="7848600" cy="3759200"/>
            </a:xfrm>
            <a:custGeom>
              <a:avLst/>
              <a:gdLst/>
              <a:ahLst/>
              <a:cxnLst/>
              <a:rect l="l" t="t" r="r" b="b"/>
              <a:pathLst>
                <a:path w="7848600" h="3759200">
                  <a:moveTo>
                    <a:pt x="7848600" y="0"/>
                  </a:moveTo>
                  <a:lnTo>
                    <a:pt x="0" y="0"/>
                  </a:lnTo>
                  <a:lnTo>
                    <a:pt x="0" y="3759200"/>
                  </a:lnTo>
                  <a:lnTo>
                    <a:pt x="7848600" y="375920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1187" y="1597025"/>
              <a:ext cx="7848600" cy="3759200"/>
            </a:xfrm>
            <a:custGeom>
              <a:avLst/>
              <a:gdLst/>
              <a:ahLst/>
              <a:cxnLst/>
              <a:rect l="l" t="t" r="r" b="b"/>
              <a:pathLst>
                <a:path w="7848600" h="3759200">
                  <a:moveTo>
                    <a:pt x="0" y="3759200"/>
                  </a:moveTo>
                  <a:lnTo>
                    <a:pt x="7848600" y="37592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3759200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18067" y="111189"/>
            <a:ext cx="10765367" cy="841375"/>
            <a:chOff x="463550" y="111188"/>
            <a:chExt cx="8074025" cy="841375"/>
          </a:xfrm>
        </p:grpSpPr>
        <p:sp>
          <p:nvSpPr>
            <p:cNvPr id="19" name="object 19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30767" y="301196"/>
            <a:ext cx="1073996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 marR="156845" indent="691515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rgbClr val="C00000"/>
                </a:solidFill>
                <a:latin typeface="+mn-lt"/>
                <a:cs typeface="Arial" charset="0"/>
              </a:rPr>
              <a:t>Основные положения </a:t>
            </a:r>
            <a:r>
              <a:rPr lang="ru-RU" sz="2800" b="1" dirty="0" err="1">
                <a:solidFill>
                  <a:srgbClr val="C00000"/>
                </a:solidFill>
                <a:latin typeface="+mn-lt"/>
                <a:cs typeface="Arial" charset="0"/>
              </a:rPr>
              <a:t>деятельностной</a:t>
            </a:r>
            <a:r>
              <a:rPr lang="ru-RU" sz="2800" b="1" dirty="0">
                <a:solidFill>
                  <a:srgbClr val="C00000"/>
                </a:solidFill>
                <a:latin typeface="+mn-lt"/>
                <a:cs typeface="Arial" charset="0"/>
              </a:rPr>
              <a:t> теории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cs typeface="Arial" charset="0"/>
              </a:rPr>
              <a:t>обучения:</a:t>
            </a:r>
            <a:endParaRPr sz="28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4294967295"/>
          </p:nvPr>
        </p:nvSpPr>
        <p:spPr>
          <a:xfrm>
            <a:off x="11295888" y="6364548"/>
            <a:ext cx="569805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5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60396" y="1799924"/>
            <a:ext cx="10331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07988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2400" dirty="0" smtClean="0">
                <a:cs typeface="Arial" charset="0"/>
              </a:rPr>
              <a:t>1. Конечной </a:t>
            </a:r>
            <a:r>
              <a:rPr lang="ru-RU" sz="2400" dirty="0">
                <a:cs typeface="Arial" charset="0"/>
              </a:rPr>
              <a:t>целью обучения является формирование </a:t>
            </a:r>
            <a:r>
              <a:rPr lang="ru-RU" sz="2400" b="1" dirty="0">
                <a:cs typeface="Arial" charset="0"/>
              </a:rPr>
              <a:t>способа действий.</a:t>
            </a:r>
          </a:p>
          <a:p>
            <a:pPr algn="just" defTabSz="407988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 sz="2400" dirty="0">
              <a:cs typeface="Arial" charset="0"/>
            </a:endParaRPr>
          </a:p>
          <a:p>
            <a:pPr algn="just" defTabSz="407988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2400" dirty="0">
                <a:cs typeface="Arial" charset="0"/>
              </a:rPr>
              <a:t>2. Способ действий может быть сформирован только в результате деятельности, которую, если она </a:t>
            </a:r>
            <a:r>
              <a:rPr lang="ru-RU" sz="2400" b="1" dirty="0">
                <a:cs typeface="Arial" charset="0"/>
              </a:rPr>
              <a:t>специально организуется</a:t>
            </a:r>
            <a:r>
              <a:rPr lang="ru-RU" sz="2400" dirty="0">
                <a:cs typeface="Arial" charset="0"/>
              </a:rPr>
              <a:t>, называют </a:t>
            </a:r>
            <a:r>
              <a:rPr lang="ru-RU" sz="2400" b="1" dirty="0">
                <a:cs typeface="Arial" charset="0"/>
              </a:rPr>
              <a:t>учебной деятельностью</a:t>
            </a:r>
            <a:r>
              <a:rPr lang="ru-RU" sz="2400" dirty="0">
                <a:cs typeface="Arial" charset="0"/>
              </a:rPr>
              <a:t>.</a:t>
            </a:r>
          </a:p>
          <a:p>
            <a:pPr algn="just" defTabSz="407988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 sz="2400" dirty="0">
              <a:cs typeface="Arial" charset="0"/>
            </a:endParaRPr>
          </a:p>
          <a:p>
            <a:pPr algn="just" defTabSz="407988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2400" dirty="0">
                <a:cs typeface="Arial" charset="0"/>
              </a:rPr>
              <a:t>3. Механизмом обучения является </a:t>
            </a:r>
            <a:r>
              <a:rPr lang="ru-RU" sz="2400" b="1" dirty="0">
                <a:cs typeface="Arial" charset="0"/>
              </a:rPr>
              <a:t>не передача знаний, а управление учебной деятельностью</a:t>
            </a:r>
            <a:r>
              <a:rPr lang="ru-RU" b="1" dirty="0">
                <a:latin typeface="Arial" charset="0"/>
                <a:cs typeface="Arial" charset="0"/>
              </a:rPr>
              <a:t>.</a:t>
            </a:r>
            <a:r>
              <a:rPr lang="ru-RU" sz="2000" b="1" dirty="0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6484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8069" y="130241"/>
            <a:ext cx="10765367" cy="841375"/>
            <a:chOff x="463550" y="130238"/>
            <a:chExt cx="8074025" cy="841375"/>
          </a:xfrm>
        </p:grpSpPr>
        <p:sp>
          <p:nvSpPr>
            <p:cNvPr id="3" name="object 3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70331" y="206272"/>
            <a:ext cx="8860367" cy="71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55"/>
              </a:lnSpc>
            </a:pP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Системно-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деятельностный</a:t>
            </a:r>
            <a:r>
              <a:rPr sz="2400" spc="-3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подход</a:t>
            </a: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 как</a:t>
            </a: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методологическая</a:t>
            </a:r>
            <a:r>
              <a:rPr sz="2400" spc="-8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основа</a:t>
            </a:r>
            <a:r>
              <a:rPr sz="2400" spc="-6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современного</a:t>
            </a:r>
            <a:r>
              <a:rPr sz="2400" spc="-4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Microsoft Sans Serif"/>
                <a:cs typeface="Microsoft Sans Serif"/>
              </a:rPr>
              <a:t>урока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34703" y="2774189"/>
            <a:ext cx="10532095" cy="4026853"/>
            <a:chOff x="611187" y="1597025"/>
            <a:chExt cx="7848600" cy="3759200"/>
          </a:xfrm>
        </p:grpSpPr>
        <p:sp>
          <p:nvSpPr>
            <p:cNvPr id="7" name="object 7"/>
            <p:cNvSpPr/>
            <p:nvPr/>
          </p:nvSpPr>
          <p:spPr>
            <a:xfrm>
              <a:off x="611187" y="1597025"/>
              <a:ext cx="7848600" cy="3633672"/>
            </a:xfrm>
            <a:custGeom>
              <a:avLst/>
              <a:gdLst/>
              <a:ahLst/>
              <a:cxnLst/>
              <a:rect l="l" t="t" r="r" b="b"/>
              <a:pathLst>
                <a:path w="7848600" h="3759200">
                  <a:moveTo>
                    <a:pt x="7848600" y="0"/>
                  </a:moveTo>
                  <a:lnTo>
                    <a:pt x="0" y="0"/>
                  </a:lnTo>
                  <a:lnTo>
                    <a:pt x="0" y="3759200"/>
                  </a:lnTo>
                  <a:lnTo>
                    <a:pt x="7848600" y="375920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1187" y="1597025"/>
              <a:ext cx="7848600" cy="3759200"/>
            </a:xfrm>
            <a:custGeom>
              <a:avLst/>
              <a:gdLst/>
              <a:ahLst/>
              <a:cxnLst/>
              <a:rect l="l" t="t" r="r" b="b"/>
              <a:pathLst>
                <a:path w="7848600" h="3759200">
                  <a:moveTo>
                    <a:pt x="0" y="3759200"/>
                  </a:moveTo>
                  <a:lnTo>
                    <a:pt x="7848600" y="37592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3759200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18069" y="111191"/>
            <a:ext cx="10765367" cy="841375"/>
            <a:chOff x="463550" y="111188"/>
            <a:chExt cx="8074025" cy="841375"/>
          </a:xfrm>
        </p:grpSpPr>
        <p:sp>
          <p:nvSpPr>
            <p:cNvPr id="19" name="object 19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24416" y="301196"/>
            <a:ext cx="1075266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 marR="156845" indent="69151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Целеполагание</a:t>
            </a:r>
            <a:endParaRPr sz="28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4294967295"/>
          </p:nvPr>
        </p:nvSpPr>
        <p:spPr>
          <a:xfrm>
            <a:off x="11295888" y="6350123"/>
            <a:ext cx="56980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55"/>
              </a:lnSpc>
            </a:pPr>
            <a:endParaRPr spc="-25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4703" y="1097280"/>
            <a:ext cx="109311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rgbClr val="C00000"/>
                </a:solidFill>
              </a:rPr>
              <a:t>Цель деятельности </a:t>
            </a:r>
            <a:r>
              <a:rPr lang="ru-RU" altLang="ru-RU" sz="2000" dirty="0"/>
              <a:t>– это ее предвосхищаемый результат (</a:t>
            </a:r>
            <a:r>
              <a:rPr lang="ru-RU" altLang="ru-RU" sz="2000" dirty="0" err="1"/>
              <a:t>А.В.Хуторской</a:t>
            </a:r>
            <a:r>
              <a:rPr lang="ru-RU" altLang="ru-RU" sz="2000" dirty="0"/>
              <a:t>)</a:t>
            </a:r>
          </a:p>
          <a:p>
            <a:r>
              <a:rPr lang="ru-RU" altLang="ru-RU" sz="2000" dirty="0">
                <a:solidFill>
                  <a:srgbClr val="C00000"/>
                </a:solidFill>
              </a:rPr>
              <a:t>Цель педагогической деятельности </a:t>
            </a:r>
            <a:r>
              <a:rPr lang="ru-RU" altLang="ru-RU" sz="2000" dirty="0"/>
              <a:t>– это заранее запрограммированный результат, который человек должен получить в будущем процессе той или иной деятельности</a:t>
            </a:r>
            <a:r>
              <a:rPr lang="ru-RU" altLang="ru-RU" sz="2000" b="1" dirty="0"/>
              <a:t> </a:t>
            </a:r>
            <a:r>
              <a:rPr lang="ru-RU" altLang="ru-RU" sz="2000" dirty="0"/>
              <a:t>(Ю.А. </a:t>
            </a:r>
            <a:r>
              <a:rPr lang="ru-RU" altLang="ru-RU" sz="2000" dirty="0" err="1"/>
              <a:t>Конаржевский</a:t>
            </a:r>
            <a:r>
              <a:rPr lang="ru-RU" altLang="ru-RU" sz="2000" dirty="0"/>
              <a:t>) </a:t>
            </a:r>
            <a:r>
              <a:rPr lang="ru-RU" altLang="ru-RU" sz="2000" b="1" dirty="0"/>
              <a:t> </a:t>
            </a:r>
            <a:endParaRPr lang="ru-RU" altLang="ru-RU" sz="2000" dirty="0"/>
          </a:p>
          <a:p>
            <a:r>
              <a:rPr lang="ru-RU" altLang="ru-RU" sz="2000" dirty="0">
                <a:solidFill>
                  <a:srgbClr val="C00000"/>
                </a:solidFill>
              </a:rPr>
              <a:t>Целеполагание</a:t>
            </a:r>
            <a:r>
              <a:rPr lang="ru-RU" altLang="ru-RU" sz="2000" dirty="0"/>
              <a:t> – процесс постановки субъектом целей и задач для себя и других </a:t>
            </a:r>
            <a:r>
              <a:rPr lang="ru-RU" altLang="ru-RU" sz="2000" dirty="0" smtClean="0"/>
              <a:t>субъектов</a:t>
            </a:r>
            <a:endParaRPr lang="ru-RU" alt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9272" y="3013501"/>
            <a:ext cx="1028940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цель </a:t>
            </a:r>
            <a:r>
              <a:rPr lang="ru-RU" sz="2000" dirty="0"/>
              <a:t>должна быть сформулирована с учетом </a:t>
            </a:r>
            <a:r>
              <a:rPr lang="ru-RU" sz="2000" dirty="0" err="1"/>
              <a:t>деятельностной</a:t>
            </a:r>
            <a:r>
              <a:rPr lang="ru-RU" sz="2000" dirty="0"/>
              <a:t> позиции учащихся: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в формулировке цели должны быть показаны 1–2 основных вида деятельности, которые будут осуществлять дети на </a:t>
            </a:r>
            <a:r>
              <a:rPr lang="ru-RU" sz="2000" dirty="0" smtClean="0"/>
              <a:t>уроке</a:t>
            </a:r>
            <a:endParaRPr lang="ru-RU" sz="20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в формулировке цели в обязательном порядке должна присутствовать связь со сформулированными личностными, </a:t>
            </a:r>
            <a:r>
              <a:rPr lang="ru-RU" sz="2000" dirty="0" err="1" smtClean="0"/>
              <a:t>метапредметными</a:t>
            </a:r>
            <a:r>
              <a:rPr lang="ru-RU" sz="2000" dirty="0" smtClean="0"/>
              <a:t> </a:t>
            </a:r>
            <a:r>
              <a:rPr lang="ru-RU" sz="2000" dirty="0"/>
              <a:t>и предметными результатами;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формулировка цели должна быть проверена по технологии </a:t>
            </a:r>
            <a:r>
              <a:rPr lang="ru-RU" sz="2000" b="1" dirty="0" smtClean="0"/>
              <a:t>SMART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    Конструкция цели:</a:t>
            </a:r>
            <a:endParaRPr lang="ru-RU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создание условий для … </a:t>
            </a:r>
            <a:r>
              <a:rPr lang="ru-RU" i="1" dirty="0">
                <a:solidFill>
                  <a:srgbClr val="C00000"/>
                </a:solidFill>
              </a:rPr>
              <a:t>указать деятельность школьников на уроке в соответствии с содержанием урока и ключевыми универсальными познавательными, регулятивными и коммуникативными учебными действиями + планируемые личностные результаты урока.</a:t>
            </a:r>
            <a:endParaRPr lang="ru-RU" dirty="0">
              <a:solidFill>
                <a:srgbClr val="C0000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2000" b="1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01457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8069" y="130241"/>
            <a:ext cx="10765367" cy="841375"/>
            <a:chOff x="463550" y="130238"/>
            <a:chExt cx="8074025" cy="841375"/>
          </a:xfrm>
        </p:grpSpPr>
        <p:sp>
          <p:nvSpPr>
            <p:cNvPr id="3" name="object 3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70331" y="206272"/>
            <a:ext cx="8860367" cy="71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55"/>
              </a:lnSpc>
            </a:pP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Системно-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деятельностный</a:t>
            </a:r>
            <a:r>
              <a:rPr sz="2400" spc="-3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подход</a:t>
            </a: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 как</a:t>
            </a: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методологическая</a:t>
            </a:r>
            <a:r>
              <a:rPr sz="2400" spc="-8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основа</a:t>
            </a:r>
            <a:r>
              <a:rPr sz="2400" spc="-6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современного</a:t>
            </a:r>
            <a:r>
              <a:rPr sz="2400" spc="-4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Microsoft Sans Serif"/>
                <a:cs typeface="Microsoft Sans Serif"/>
              </a:rPr>
              <a:t>урока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62901" y="1499394"/>
            <a:ext cx="10464800" cy="5286417"/>
            <a:chOff x="611187" y="1597024"/>
            <a:chExt cx="7848600" cy="4824403"/>
          </a:xfrm>
        </p:grpSpPr>
        <p:sp>
          <p:nvSpPr>
            <p:cNvPr id="7" name="object 7"/>
            <p:cNvSpPr/>
            <p:nvPr/>
          </p:nvSpPr>
          <p:spPr>
            <a:xfrm>
              <a:off x="611187" y="1597025"/>
              <a:ext cx="7848600" cy="4824402"/>
            </a:xfrm>
            <a:custGeom>
              <a:avLst/>
              <a:gdLst/>
              <a:ahLst/>
              <a:cxnLst/>
              <a:rect l="l" t="t" r="r" b="b"/>
              <a:pathLst>
                <a:path w="7848600" h="3759200">
                  <a:moveTo>
                    <a:pt x="7848600" y="0"/>
                  </a:moveTo>
                  <a:lnTo>
                    <a:pt x="0" y="0"/>
                  </a:lnTo>
                  <a:lnTo>
                    <a:pt x="0" y="3759200"/>
                  </a:lnTo>
                  <a:lnTo>
                    <a:pt x="7848600" y="375920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1187" y="1597024"/>
              <a:ext cx="7848600" cy="4824403"/>
            </a:xfrm>
            <a:custGeom>
              <a:avLst/>
              <a:gdLst/>
              <a:ahLst/>
              <a:cxnLst/>
              <a:rect l="l" t="t" r="r" b="b"/>
              <a:pathLst>
                <a:path w="7848600" h="3759200">
                  <a:moveTo>
                    <a:pt x="0" y="3759200"/>
                  </a:moveTo>
                  <a:lnTo>
                    <a:pt x="7848600" y="37592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3759200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18069" y="111191"/>
            <a:ext cx="10765367" cy="841375"/>
            <a:chOff x="463550" y="111188"/>
            <a:chExt cx="8074025" cy="841375"/>
          </a:xfrm>
        </p:grpSpPr>
        <p:sp>
          <p:nvSpPr>
            <p:cNvPr id="19" name="object 19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24418" y="306537"/>
            <a:ext cx="10729382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 marR="156845" indent="691515">
              <a:lnSpc>
                <a:spcPct val="100000"/>
              </a:lnSpc>
              <a:spcBef>
                <a:spcPts val="95"/>
              </a:spcBef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Фразы, которые можно использовать при формулировке цели: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+mn-lt"/>
              </a:rPr>
            </a:br>
            <a:endParaRPr sz="28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708474" y="1586022"/>
            <a:ext cx="5311326" cy="4590941"/>
          </a:xfrm>
        </p:spPr>
        <p:txBody>
          <a:bodyPr>
            <a:noAutofit/>
          </a:bodyPr>
          <a:lstStyle/>
          <a:p>
            <a:pPr lvl="1"/>
            <a:r>
              <a:rPr lang="ru-RU" sz="2000" dirty="0" smtClean="0"/>
              <a:t>усвоения </a:t>
            </a:r>
            <a:r>
              <a:rPr lang="ru-RU" sz="2000" dirty="0"/>
              <a:t>знаний о…</a:t>
            </a:r>
          </a:p>
          <a:p>
            <a:pPr lvl="1"/>
            <a:r>
              <a:rPr lang="ru-RU" sz="2000" dirty="0"/>
              <a:t>овладения умением…</a:t>
            </a:r>
          </a:p>
          <a:p>
            <a:pPr lvl="1"/>
            <a:r>
              <a:rPr lang="ru-RU" sz="2000" dirty="0"/>
              <a:t>установления уровня знаний по теме...</a:t>
            </a:r>
          </a:p>
          <a:p>
            <a:pPr lvl="1"/>
            <a:r>
              <a:rPr lang="ru-RU" sz="2000" dirty="0"/>
              <a:t>обобщения изученного материала по теме...</a:t>
            </a:r>
          </a:p>
          <a:p>
            <a:pPr lvl="1"/>
            <a:r>
              <a:rPr lang="ru-RU" sz="2000" dirty="0"/>
              <a:t>систематизации изученного материала по теме...</a:t>
            </a:r>
          </a:p>
          <a:p>
            <a:pPr lvl="1"/>
            <a:r>
              <a:rPr lang="ru-RU" sz="2000" dirty="0"/>
              <a:t>отработки умений учащихся…</a:t>
            </a:r>
          </a:p>
          <a:p>
            <a:pPr lvl="1"/>
            <a:r>
              <a:rPr lang="ru-RU" sz="2000" dirty="0"/>
              <a:t>осмысления и нахождения учащимися способов…</a:t>
            </a:r>
          </a:p>
          <a:p>
            <a:pPr lvl="1"/>
            <a:r>
              <a:rPr lang="ru-RU" sz="2000" dirty="0"/>
              <a:t>понимания учащимися…</a:t>
            </a:r>
          </a:p>
          <a:p>
            <a:pPr lvl="1"/>
            <a:r>
              <a:rPr lang="ru-RU" sz="2000" dirty="0"/>
              <a:t>ознакомления учащихся…</a:t>
            </a:r>
          </a:p>
          <a:p>
            <a:pPr lvl="1"/>
            <a:r>
              <a:rPr lang="ru-RU" sz="2000" dirty="0"/>
              <a:t>овладения представлениями о…</a:t>
            </a:r>
          </a:p>
          <a:p>
            <a:pPr lvl="1"/>
            <a:r>
              <a:rPr lang="ru-RU" sz="2000" dirty="0"/>
              <a:t>деятельности учащихся по первичному усвоению новых знаний, умению применять правило</a:t>
            </a:r>
            <a:r>
              <a:rPr lang="ru-RU" sz="2000" dirty="0" smtClean="0"/>
              <a:t>…</a:t>
            </a:r>
            <a:endParaRPr lang="ru-RU" sz="2000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198668" y="1809549"/>
            <a:ext cx="5155131" cy="4367414"/>
          </a:xfrm>
        </p:spPr>
        <p:txBody>
          <a:bodyPr>
            <a:noAutofit/>
          </a:bodyPr>
          <a:lstStyle/>
          <a:p>
            <a:pPr lvl="1"/>
            <a:r>
              <a:rPr lang="ru-RU" sz="2000" dirty="0"/>
              <a:t>деятельности учащихся по расширению области их </a:t>
            </a:r>
            <a:r>
              <a:rPr lang="ru-RU" sz="2000" dirty="0" smtClean="0"/>
              <a:t>знаний </a:t>
            </a:r>
            <a:r>
              <a:rPr lang="ru-RU" sz="2000" dirty="0"/>
              <a:t>о…</a:t>
            </a:r>
          </a:p>
          <a:p>
            <a:r>
              <a:rPr lang="ru-RU" sz="2000" dirty="0" smtClean="0"/>
              <a:t>овладения </a:t>
            </a:r>
            <a:r>
              <a:rPr lang="ru-RU" sz="2000" dirty="0"/>
              <a:t>учащимися целостного представления о понятиях…</a:t>
            </a:r>
          </a:p>
          <a:p>
            <a:pPr lvl="0"/>
            <a:r>
              <a:rPr lang="ru-RU" sz="2000" dirty="0" smtClean="0"/>
              <a:t>реализации </a:t>
            </a:r>
            <a:r>
              <a:rPr lang="ru-RU" sz="2000" dirty="0"/>
              <a:t>новых способов действий…</a:t>
            </a:r>
          </a:p>
          <a:p>
            <a:pPr lvl="0"/>
            <a:r>
              <a:rPr lang="ru-RU" sz="2000" dirty="0"/>
              <a:t>расширения знаний учащихся о…</a:t>
            </a:r>
          </a:p>
          <a:p>
            <a:pPr lvl="0"/>
            <a:r>
              <a:rPr lang="ru-RU" sz="2000" dirty="0"/>
              <a:t>усвоения техники…</a:t>
            </a:r>
          </a:p>
          <a:p>
            <a:pPr lvl="0"/>
            <a:r>
              <a:rPr lang="ru-RU" sz="2000" dirty="0"/>
              <a:t>систематизации и обобщения знаний по теме…</a:t>
            </a:r>
          </a:p>
          <a:p>
            <a:pPr lvl="0"/>
            <a:r>
              <a:rPr lang="ru-RU" sz="2000" dirty="0"/>
              <a:t>обеспечения знаний учащимися каких-то понятий, определений, теорем...</a:t>
            </a:r>
          </a:p>
          <a:p>
            <a:pPr lvl="0"/>
            <a:r>
              <a:rPr lang="ru-RU" sz="2000" dirty="0"/>
              <a:t>установления учащимися уровня знаний </a:t>
            </a:r>
            <a:endParaRPr lang="ru-RU" sz="2000" dirty="0" smtClean="0"/>
          </a:p>
          <a:p>
            <a:pPr marL="0" lv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по </a:t>
            </a:r>
            <a:r>
              <a:rPr lang="ru-RU" sz="2000" dirty="0"/>
              <a:t>теме...</a:t>
            </a:r>
          </a:p>
          <a:p>
            <a:endParaRPr lang="ru-RU" sz="2000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55"/>
              </a:lnSpc>
            </a:pPr>
            <a:endParaRPr spc="-25" dirty="0"/>
          </a:p>
        </p:txBody>
      </p:sp>
      <p:sp>
        <p:nvSpPr>
          <p:cNvPr id="11" name="TextBox 10"/>
          <p:cNvSpPr txBox="1"/>
          <p:nvPr/>
        </p:nvSpPr>
        <p:spPr>
          <a:xfrm>
            <a:off x="2358189" y="966854"/>
            <a:ext cx="6612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/>
              <a:t>Создать (обеспечить) условия для…</a:t>
            </a:r>
          </a:p>
        </p:txBody>
      </p:sp>
    </p:spTree>
    <p:extLst>
      <p:ext uri="{BB962C8B-B14F-4D97-AF65-F5344CB8AC3E}">
        <p14:creationId xmlns:p14="http://schemas.microsoft.com/office/powerpoint/2010/main" val="1171659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8069" y="130241"/>
            <a:ext cx="10765367" cy="841375"/>
            <a:chOff x="463550" y="130238"/>
            <a:chExt cx="8074025" cy="841375"/>
          </a:xfrm>
        </p:grpSpPr>
        <p:sp>
          <p:nvSpPr>
            <p:cNvPr id="3" name="object 3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70331" y="206272"/>
            <a:ext cx="8860367" cy="71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55"/>
              </a:lnSpc>
            </a:pP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Системно-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деятельностный</a:t>
            </a:r>
            <a:r>
              <a:rPr sz="2400" spc="-3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подход</a:t>
            </a: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 как</a:t>
            </a: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методологическая</a:t>
            </a:r>
            <a:r>
              <a:rPr sz="2400" spc="-8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основа</a:t>
            </a:r>
            <a:r>
              <a:rPr sz="2400" spc="-6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современного</a:t>
            </a:r>
            <a:r>
              <a:rPr sz="2400" spc="-4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Microsoft Sans Serif"/>
                <a:cs typeface="Microsoft Sans Serif"/>
              </a:rPr>
              <a:t>урока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5352" y="1217032"/>
            <a:ext cx="10414388" cy="3828190"/>
          </a:xfrm>
          <a:custGeom>
            <a:avLst/>
            <a:gdLst/>
            <a:ahLst/>
            <a:cxnLst/>
            <a:rect l="l" t="t" r="r" b="b"/>
            <a:pathLst>
              <a:path w="7848600" h="3759200">
                <a:moveTo>
                  <a:pt x="7848600" y="0"/>
                </a:moveTo>
                <a:lnTo>
                  <a:pt x="0" y="0"/>
                </a:lnTo>
                <a:lnTo>
                  <a:pt x="0" y="3759200"/>
                </a:lnTo>
                <a:lnTo>
                  <a:pt x="7848600" y="3759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618069" y="111191"/>
            <a:ext cx="10765367" cy="841375"/>
            <a:chOff x="463550" y="111188"/>
            <a:chExt cx="8074025" cy="841375"/>
          </a:xfrm>
        </p:grpSpPr>
        <p:sp>
          <p:nvSpPr>
            <p:cNvPr id="19" name="object 19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24416" y="301196"/>
            <a:ext cx="1135903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 marR="156845" indent="691515">
              <a:lnSpc>
                <a:spcPct val="100000"/>
              </a:lnSpc>
              <a:spcBef>
                <a:spcPts val="95"/>
              </a:spcBef>
            </a:pPr>
            <a:r>
              <a:rPr lang="en-GB" altLang="ru-RU" sz="2800" b="1" dirty="0" err="1">
                <a:solidFill>
                  <a:srgbClr val="C00000"/>
                </a:solidFill>
                <a:latin typeface="+mn-lt"/>
              </a:rPr>
              <a:t>Формулирование</a:t>
            </a:r>
            <a:r>
              <a:rPr lang="en-GB" altLang="ru-RU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altLang="ru-RU" sz="2800" b="1" dirty="0" err="1">
                <a:solidFill>
                  <a:srgbClr val="C00000"/>
                </a:solidFill>
                <a:latin typeface="+mn-lt"/>
              </a:rPr>
              <a:t>цел</a:t>
            </a:r>
            <a:r>
              <a:rPr lang="ru-RU" altLang="ru-RU" sz="2800" b="1" dirty="0">
                <a:solidFill>
                  <a:srgbClr val="C00000"/>
                </a:solidFill>
                <a:latin typeface="+mn-lt"/>
              </a:rPr>
              <a:t>и для учащихся</a:t>
            </a:r>
            <a:endParaRPr sz="28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5351" y="1217032"/>
            <a:ext cx="1066226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tx2"/>
                </a:solidFill>
              </a:rPr>
              <a:t>Цель для педагога  </a:t>
            </a:r>
            <a:r>
              <a:rPr lang="ru-RU" altLang="ru-RU" sz="2000" dirty="0">
                <a:solidFill>
                  <a:srgbClr val="C00000"/>
                </a:solidFill>
              </a:rPr>
              <a:t>(педагогическая задача): </a:t>
            </a:r>
          </a:p>
          <a:p>
            <a:r>
              <a:rPr lang="ru-RU" altLang="ru-RU" sz="2000" dirty="0"/>
              <a:t>Создание условий для </a:t>
            </a:r>
            <a:r>
              <a:rPr lang="ru-RU" altLang="ru-RU" sz="2000" dirty="0" smtClean="0"/>
              <a:t>…….</a:t>
            </a:r>
            <a:endParaRPr lang="ru-RU" altLang="ru-RU" sz="2000" dirty="0"/>
          </a:p>
          <a:p>
            <a:pPr>
              <a:lnSpc>
                <a:spcPct val="90000"/>
              </a:lnSpc>
            </a:pPr>
            <a:r>
              <a:rPr lang="ru-RU" altLang="ru-RU" sz="2000" b="1" dirty="0" smtClean="0">
                <a:solidFill>
                  <a:schemeClr val="tx2"/>
                </a:solidFill>
              </a:rPr>
              <a:t>Цель для ученика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(Планируемые результаты)</a:t>
            </a:r>
            <a:endParaRPr lang="ru-RU" altLang="ru-RU" sz="20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000" b="1" dirty="0" smtClean="0"/>
              <a:t>Предметные</a:t>
            </a:r>
            <a:r>
              <a:rPr lang="ru-RU" altLang="ru-RU" sz="2000" b="1" dirty="0"/>
              <a:t>: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altLang="ru-RU" sz="2000" dirty="0" smtClean="0"/>
              <a:t>Определяют …..;</a:t>
            </a:r>
            <a:endParaRPr lang="ru-RU" altLang="ru-RU" sz="20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altLang="ru-RU" sz="2000" dirty="0"/>
              <a:t>умеют  находить в тексте </a:t>
            </a:r>
            <a:r>
              <a:rPr lang="ru-RU" altLang="ru-RU" sz="2000" dirty="0" smtClean="0"/>
              <a:t>………</a:t>
            </a:r>
            <a:endParaRPr lang="ru-RU" altLang="ru-RU" sz="2000" dirty="0"/>
          </a:p>
          <a:p>
            <a:pPr>
              <a:lnSpc>
                <a:spcPct val="90000"/>
              </a:lnSpc>
            </a:pPr>
            <a:r>
              <a:rPr lang="ru-RU" altLang="ru-RU" sz="2000" b="1" dirty="0" err="1"/>
              <a:t>Метапредметные</a:t>
            </a:r>
            <a:r>
              <a:rPr lang="ru-RU" altLang="ru-RU" sz="2000" b="1" dirty="0"/>
              <a:t>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/>
              <a:t>вычитывают контекстную информацию;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/>
              <a:t>интерпретируют текст, опираясь на </a:t>
            </a:r>
            <a:r>
              <a:rPr lang="ru-RU" altLang="ru-RU" sz="2000" dirty="0" smtClean="0"/>
              <a:t>……;</a:t>
            </a:r>
            <a:endParaRPr lang="ru-RU" altLang="ru-RU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/>
              <a:t>высказывают собственное мнение, опираясь на текст или собственный опыт.</a:t>
            </a:r>
          </a:p>
          <a:p>
            <a:pPr>
              <a:lnSpc>
                <a:spcPct val="90000"/>
              </a:lnSpc>
            </a:pPr>
            <a:r>
              <a:rPr lang="ru-RU" altLang="ru-RU" sz="2000" b="1" dirty="0"/>
              <a:t>Личностные</a:t>
            </a:r>
            <a:r>
              <a:rPr lang="ru-RU" altLang="ru-RU" sz="2000" dirty="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altLang="ru-RU" sz="2000" dirty="0"/>
              <a:t>осознают </a:t>
            </a:r>
            <a:r>
              <a:rPr lang="ru-RU" altLang="ru-RU" sz="2000" dirty="0" smtClean="0"/>
              <a:t>………..;</a:t>
            </a:r>
            <a:endParaRPr lang="ru-RU" altLang="ru-RU" sz="20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altLang="ru-RU" sz="2000" dirty="0"/>
              <a:t>понимают, что </a:t>
            </a:r>
            <a:r>
              <a:rPr lang="ru-RU" altLang="ru-RU" sz="2000" dirty="0" smtClean="0"/>
              <a:t>……… </a:t>
            </a:r>
            <a:endParaRPr lang="ru-RU" alt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15351" y="4971907"/>
            <a:ext cx="10414388" cy="1811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altLang="ru-RU" sz="1400" b="1" dirty="0" smtClean="0"/>
              <a:t>Используются:  </a:t>
            </a:r>
            <a:r>
              <a:rPr lang="en-GB" altLang="ru-RU" sz="1400" b="1" dirty="0" err="1" smtClean="0"/>
              <a:t>Модальные</a:t>
            </a:r>
            <a:r>
              <a:rPr lang="en-GB" altLang="ru-RU" sz="1400" b="1" dirty="0" smtClean="0"/>
              <a:t> </a:t>
            </a:r>
            <a:r>
              <a:rPr lang="en-GB" altLang="ru-RU" sz="1400" b="1" dirty="0" err="1"/>
              <a:t>глаголы</a:t>
            </a:r>
            <a:r>
              <a:rPr lang="ru-RU" altLang="ru-RU" sz="1400" b="1" dirty="0"/>
              <a:t> + глаголы в неопр. форме:</a:t>
            </a:r>
            <a:endParaRPr lang="en-GB" altLang="ru-RU" sz="1400" b="1" dirty="0"/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ru-RU" sz="1400" b="1" dirty="0" err="1" smtClean="0">
                <a:solidFill>
                  <a:srgbClr val="C00000"/>
                </a:solidFill>
              </a:rPr>
              <a:t>может</a:t>
            </a:r>
            <a:r>
              <a:rPr lang="ru-RU" altLang="ru-RU" sz="1400" b="1" dirty="0" smtClean="0">
                <a:solidFill>
                  <a:srgbClr val="C00000"/>
                </a:solidFill>
              </a:rPr>
              <a:t>  </a:t>
            </a:r>
            <a:r>
              <a:rPr lang="ru-RU" altLang="ru-RU" sz="1400" b="1" dirty="0">
                <a:solidFill>
                  <a:srgbClr val="C00000"/>
                </a:solidFill>
              </a:rPr>
              <a:t>различать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altLang="ru-RU" sz="1400" b="1" dirty="0" smtClean="0">
                <a:solidFill>
                  <a:srgbClr val="C00000"/>
                </a:solidFill>
              </a:rPr>
              <a:t>знать </a:t>
            </a:r>
            <a:r>
              <a:rPr lang="ru-RU" altLang="ru-RU" sz="1400" b="1" dirty="0">
                <a:solidFill>
                  <a:srgbClr val="C00000"/>
                </a:solidFill>
              </a:rPr>
              <a:t>алгоритм</a:t>
            </a:r>
            <a:endParaRPr lang="en-GB" altLang="ru-RU" sz="1400" b="1" dirty="0">
              <a:solidFill>
                <a:srgbClr val="C00000"/>
              </a:solidFill>
            </a:endParaRPr>
          </a:p>
          <a:p>
            <a:pPr>
              <a:lnSpc>
                <a:spcPct val="114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ru-RU" sz="1400" b="1" dirty="0" err="1"/>
              <a:t>Глаголы</a:t>
            </a:r>
            <a:r>
              <a:rPr lang="en-GB" altLang="ru-RU" sz="1400" b="1" dirty="0"/>
              <a:t>  </a:t>
            </a:r>
            <a:r>
              <a:rPr lang="ru-RU" altLang="ru-RU" sz="1400" b="1" dirty="0"/>
              <a:t>в 3 лице:</a:t>
            </a:r>
            <a:endParaRPr lang="en-GB" altLang="ru-RU" sz="1400" b="1" dirty="0"/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ru-RU" sz="1400" b="1" dirty="0">
                <a:solidFill>
                  <a:srgbClr val="C00000"/>
                </a:solidFill>
              </a:rPr>
              <a:t> </a:t>
            </a:r>
            <a:r>
              <a:rPr lang="en-GB" altLang="ru-RU" sz="1400" b="1" dirty="0" err="1" smtClean="0">
                <a:solidFill>
                  <a:srgbClr val="C00000"/>
                </a:solidFill>
              </a:rPr>
              <a:t>зна</a:t>
            </a:r>
            <a:r>
              <a:rPr lang="ru-RU" altLang="ru-RU" sz="1400" b="1" dirty="0">
                <a:solidFill>
                  <a:srgbClr val="C00000"/>
                </a:solidFill>
              </a:rPr>
              <a:t>е</a:t>
            </a:r>
            <a:r>
              <a:rPr lang="en-GB" altLang="ru-RU" sz="1400" b="1" dirty="0">
                <a:solidFill>
                  <a:srgbClr val="C00000"/>
                </a:solidFill>
              </a:rPr>
              <a:t>т, </a:t>
            </a:r>
            <a:r>
              <a:rPr lang="en-GB" altLang="ru-RU" sz="1400" b="1" dirty="0" err="1">
                <a:solidFill>
                  <a:srgbClr val="C00000"/>
                </a:solidFill>
              </a:rPr>
              <a:t>уме</a:t>
            </a:r>
            <a:r>
              <a:rPr lang="ru-RU" altLang="ru-RU" sz="1400" b="1" dirty="0">
                <a:solidFill>
                  <a:srgbClr val="C00000"/>
                </a:solidFill>
              </a:rPr>
              <a:t>е</a:t>
            </a:r>
            <a:r>
              <a:rPr lang="en-GB" altLang="ru-RU" sz="1400" b="1" dirty="0">
                <a:solidFill>
                  <a:srgbClr val="C00000"/>
                </a:solidFill>
              </a:rPr>
              <a:t>т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ru-RU" sz="1400" b="1" dirty="0">
                <a:solidFill>
                  <a:srgbClr val="C00000"/>
                </a:solidFill>
              </a:rPr>
              <a:t> </a:t>
            </a:r>
            <a:r>
              <a:rPr lang="en-GB" altLang="ru-RU" sz="1400" b="1" dirty="0" err="1" smtClean="0">
                <a:solidFill>
                  <a:srgbClr val="C00000"/>
                </a:solidFill>
              </a:rPr>
              <a:t>име</a:t>
            </a:r>
            <a:r>
              <a:rPr lang="ru-RU" altLang="ru-RU" sz="1400" b="1" dirty="0">
                <a:solidFill>
                  <a:srgbClr val="C00000"/>
                </a:solidFill>
              </a:rPr>
              <a:t>е</a:t>
            </a:r>
            <a:r>
              <a:rPr lang="en-GB" altLang="ru-RU" sz="1400" b="1" dirty="0">
                <a:solidFill>
                  <a:srgbClr val="C00000"/>
                </a:solidFill>
              </a:rPr>
              <a:t>т </a:t>
            </a:r>
            <a:r>
              <a:rPr lang="en-GB" altLang="ru-RU" sz="1400" b="1" dirty="0" err="1">
                <a:solidFill>
                  <a:srgbClr val="C00000"/>
                </a:solidFill>
              </a:rPr>
              <a:t>представление</a:t>
            </a:r>
            <a:endParaRPr lang="en-GB" altLang="ru-RU" sz="1400" b="1" dirty="0">
              <a:solidFill>
                <a:srgbClr val="C00000"/>
              </a:solidFill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ru-RU" sz="1400" b="1" dirty="0">
                <a:solidFill>
                  <a:srgbClr val="C00000"/>
                </a:solidFill>
              </a:rPr>
              <a:t> </a:t>
            </a:r>
            <a:r>
              <a:rPr lang="en-GB" altLang="ru-RU" sz="1400" b="1" dirty="0" err="1" smtClean="0">
                <a:solidFill>
                  <a:srgbClr val="C00000"/>
                </a:solidFill>
              </a:rPr>
              <a:t>понима</a:t>
            </a:r>
            <a:r>
              <a:rPr lang="ru-RU" altLang="ru-RU" sz="1400" b="1" dirty="0">
                <a:solidFill>
                  <a:srgbClr val="C00000"/>
                </a:solidFill>
              </a:rPr>
              <a:t>е</a:t>
            </a:r>
            <a:r>
              <a:rPr lang="en-GB" altLang="ru-RU" sz="1400" b="1" dirty="0">
                <a:solidFill>
                  <a:srgbClr val="C00000"/>
                </a:solidFill>
              </a:rPr>
              <a:t>т </a:t>
            </a:r>
            <a:r>
              <a:rPr lang="ru-RU" altLang="ru-RU" sz="1400" b="1" dirty="0">
                <a:solidFill>
                  <a:srgbClr val="C00000"/>
                </a:solidFill>
              </a:rPr>
              <a:t>, определяет, различает и т.д.</a:t>
            </a:r>
            <a:r>
              <a:rPr lang="en-GB" altLang="ru-RU" sz="14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2946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2834" y="1624013"/>
            <a:ext cx="11726333" cy="4683125"/>
            <a:chOff x="174625" y="1624012"/>
            <a:chExt cx="8794750" cy="4683125"/>
          </a:xfrm>
        </p:grpSpPr>
        <p:sp>
          <p:nvSpPr>
            <p:cNvPr id="3" name="object 3"/>
            <p:cNvSpPr/>
            <p:nvPr/>
          </p:nvSpPr>
          <p:spPr>
            <a:xfrm>
              <a:off x="179387" y="1628775"/>
              <a:ext cx="8785225" cy="4673600"/>
            </a:xfrm>
            <a:custGeom>
              <a:avLst/>
              <a:gdLst/>
              <a:ahLst/>
              <a:cxnLst/>
              <a:rect l="l" t="t" r="r" b="b"/>
              <a:pathLst>
                <a:path w="8785225" h="4673600">
                  <a:moveTo>
                    <a:pt x="8785225" y="0"/>
                  </a:moveTo>
                  <a:lnTo>
                    <a:pt x="0" y="0"/>
                  </a:lnTo>
                  <a:lnTo>
                    <a:pt x="0" y="4673600"/>
                  </a:lnTo>
                  <a:lnTo>
                    <a:pt x="8785225" y="4673600"/>
                  </a:lnTo>
                  <a:lnTo>
                    <a:pt x="8785225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9387" y="1628775"/>
              <a:ext cx="8785225" cy="4673600"/>
            </a:xfrm>
            <a:custGeom>
              <a:avLst/>
              <a:gdLst/>
              <a:ahLst/>
              <a:cxnLst/>
              <a:rect l="l" t="t" r="r" b="b"/>
              <a:pathLst>
                <a:path w="8785225" h="4673600">
                  <a:moveTo>
                    <a:pt x="0" y="4673600"/>
                  </a:moveTo>
                  <a:lnTo>
                    <a:pt x="8785225" y="4673600"/>
                  </a:lnTo>
                  <a:lnTo>
                    <a:pt x="8785225" y="0"/>
                  </a:lnTo>
                  <a:lnTo>
                    <a:pt x="0" y="0"/>
                  </a:lnTo>
                  <a:lnTo>
                    <a:pt x="0" y="4673600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6884" y="1780674"/>
            <a:ext cx="11515027" cy="40145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545465" algn="l"/>
              </a:tabLst>
            </a:pPr>
            <a:r>
              <a:rPr sz="2000" spc="-30" dirty="0">
                <a:latin typeface="Microsoft Sans Serif"/>
                <a:cs typeface="Microsoft Sans Serif"/>
              </a:rPr>
              <a:t>Формирование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цели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при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помощи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опорных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глаголов.</a:t>
            </a:r>
            <a:endParaRPr sz="20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61595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Работа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над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понятием.</a:t>
            </a:r>
            <a:endParaRPr sz="2000" dirty="0">
              <a:latin typeface="Microsoft Sans Serif"/>
              <a:cs typeface="Microsoft Sans Serif"/>
            </a:endParaRPr>
          </a:p>
          <a:p>
            <a:pPr marL="354965" marR="571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46100" algn="l"/>
                <a:tab pos="615950" algn="l"/>
                <a:tab pos="2505710" algn="l"/>
                <a:tab pos="3219450" algn="l"/>
                <a:tab pos="3495040" algn="l"/>
                <a:tab pos="4771390" algn="l"/>
                <a:tab pos="6021070" algn="l"/>
                <a:tab pos="6677659" algn="l"/>
                <a:tab pos="6964680" algn="l"/>
                <a:tab pos="7828280" algn="l"/>
              </a:tabLst>
            </a:pPr>
            <a:r>
              <a:rPr sz="2000" spc="-10" dirty="0" err="1" smtClean="0">
                <a:latin typeface="Microsoft Sans Serif"/>
                <a:cs typeface="Microsoft Sans Serif"/>
              </a:rPr>
              <a:t>Формулировка</a:t>
            </a:r>
            <a:r>
              <a:rPr lang="ru-RU" sz="2000" spc="-10" dirty="0" smtClean="0">
                <a:latin typeface="Microsoft Sans Serif"/>
                <a:cs typeface="Microsoft Sans Serif"/>
              </a:rPr>
              <a:t> </a:t>
            </a:r>
            <a:r>
              <a:rPr sz="2000" spc="-20" dirty="0" err="1" smtClean="0">
                <a:latin typeface="Microsoft Sans Serif"/>
                <a:cs typeface="Microsoft Sans Serif"/>
              </a:rPr>
              <a:t>цели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50" dirty="0" smtClean="0">
                <a:latin typeface="Microsoft Sans Serif"/>
                <a:cs typeface="Microsoft Sans Serif"/>
              </a:rPr>
              <a:t>с</a:t>
            </a:r>
            <a:r>
              <a:rPr lang="ru-RU" sz="2000" spc="-50" dirty="0" smtClean="0">
                <a:latin typeface="Microsoft Sans Serif"/>
                <a:cs typeface="Microsoft Sans Serif"/>
              </a:rPr>
              <a:t> </a:t>
            </a:r>
            <a:r>
              <a:rPr sz="2000" spc="-10" dirty="0" err="1" smtClean="0">
                <a:latin typeface="Microsoft Sans Serif"/>
                <a:cs typeface="Microsoft Sans Serif"/>
              </a:rPr>
              <a:t>помощью</a:t>
            </a:r>
            <a:r>
              <a:rPr lang="ru-RU" sz="2000" spc="-10" dirty="0" smtClean="0">
                <a:latin typeface="Microsoft Sans Serif"/>
                <a:cs typeface="Microsoft Sans Serif"/>
              </a:rPr>
              <a:t> </a:t>
            </a:r>
            <a:r>
              <a:rPr sz="2000" spc="-10" dirty="0" err="1" smtClean="0">
                <a:latin typeface="Microsoft Sans Serif"/>
                <a:cs typeface="Microsoft Sans Serif"/>
              </a:rPr>
              <a:t>вопросов</a:t>
            </a:r>
            <a:r>
              <a:rPr lang="ru-RU" sz="2000" spc="-10" dirty="0" smtClean="0">
                <a:latin typeface="Microsoft Sans Serif"/>
                <a:cs typeface="Microsoft Sans Serif"/>
              </a:rPr>
              <a:t> </a:t>
            </a:r>
            <a:r>
              <a:rPr sz="2000" spc="-20" dirty="0" smtClean="0">
                <a:latin typeface="Microsoft Sans Serif"/>
                <a:cs typeface="Microsoft Sans Serif"/>
              </a:rPr>
              <a:t>(</a:t>
            </a:r>
            <a:r>
              <a:rPr sz="2000" spc="-20" dirty="0" err="1" smtClean="0">
                <a:latin typeface="Microsoft Sans Serif"/>
                <a:cs typeface="Microsoft Sans Serif"/>
              </a:rPr>
              <a:t>Что</a:t>
            </a:r>
            <a:r>
              <a:rPr lang="ru-RU" sz="2000" spc="-20" dirty="0" smtClean="0">
                <a:latin typeface="Microsoft Sans Serif"/>
                <a:cs typeface="Microsoft Sans Serif"/>
              </a:rPr>
              <a:t> </a:t>
            </a:r>
            <a:r>
              <a:rPr sz="2000" spc="-50" dirty="0" smtClean="0">
                <a:latin typeface="Microsoft Sans Serif"/>
                <a:cs typeface="Microsoft Sans Serif"/>
              </a:rPr>
              <a:t>я</a:t>
            </a:r>
            <a:r>
              <a:rPr lang="ru-RU" sz="2000" spc="-50" dirty="0" smtClean="0">
                <a:latin typeface="Microsoft Sans Serif"/>
                <a:cs typeface="Microsoft Sans Serif"/>
              </a:rPr>
              <a:t> </a:t>
            </a:r>
            <a:r>
              <a:rPr sz="2000" spc="-10" dirty="0" err="1" smtClean="0">
                <a:latin typeface="Microsoft Sans Serif"/>
                <a:cs typeface="Microsoft Sans Serif"/>
              </a:rPr>
              <a:t>узнаю</a:t>
            </a:r>
            <a:r>
              <a:rPr lang="ru-RU" sz="2000" spc="-10" dirty="0" smtClean="0">
                <a:latin typeface="Microsoft Sans Serif"/>
                <a:cs typeface="Microsoft Sans Serif"/>
              </a:rPr>
              <a:t> </a:t>
            </a:r>
            <a:r>
              <a:rPr sz="2000" spc="-30" dirty="0" err="1" smtClean="0">
                <a:latin typeface="Microsoft Sans Serif"/>
                <a:cs typeface="Microsoft Sans Serif"/>
              </a:rPr>
              <a:t>на</a:t>
            </a:r>
            <a:r>
              <a:rPr sz="2000" spc="-30" dirty="0" smtClean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уроке?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Чему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научусь?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Где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мне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пригодятся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 err="1">
                <a:latin typeface="Microsoft Sans Serif"/>
                <a:cs typeface="Microsoft Sans Serif"/>
              </a:rPr>
              <a:t>эти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10" dirty="0" err="1" smtClean="0">
                <a:latin typeface="Microsoft Sans Serif"/>
                <a:cs typeface="Microsoft Sans Serif"/>
              </a:rPr>
              <a:t>знания</a:t>
            </a:r>
            <a:endParaRPr lang="ru-RU" sz="2000" spc="-10" dirty="0" smtClean="0">
              <a:latin typeface="Microsoft Sans Serif"/>
              <a:cs typeface="Microsoft Sans Serif"/>
            </a:endParaRPr>
          </a:p>
          <a:p>
            <a:pPr marL="354965" marR="571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46100" algn="l"/>
                <a:tab pos="615950" algn="l"/>
                <a:tab pos="2505710" algn="l"/>
                <a:tab pos="3219450" algn="l"/>
                <a:tab pos="3495040" algn="l"/>
                <a:tab pos="4771390" algn="l"/>
                <a:tab pos="6021070" algn="l"/>
                <a:tab pos="6677659" algn="l"/>
                <a:tab pos="6964680" algn="l"/>
                <a:tab pos="7828280" algn="l"/>
              </a:tabLst>
            </a:pPr>
            <a:r>
              <a:rPr sz="2000" spc="-10" dirty="0" smtClean="0">
                <a:latin typeface="Microsoft Sans Serif"/>
                <a:cs typeface="Microsoft Sans Serif"/>
              </a:rPr>
              <a:t>«</a:t>
            </a:r>
            <a:r>
              <a:rPr sz="2000" spc="-10" dirty="0" err="1">
                <a:latin typeface="Microsoft Sans Serif"/>
                <a:cs typeface="Microsoft Sans Serif"/>
              </a:rPr>
              <a:t>Эпиграф</a:t>
            </a:r>
            <a:r>
              <a:rPr sz="2000" spc="-10" dirty="0" smtClean="0">
                <a:latin typeface="Microsoft Sans Serif"/>
                <a:cs typeface="Microsoft Sans Serif"/>
              </a:rPr>
              <a:t>»</a:t>
            </a:r>
            <a:endParaRPr lang="ru-RU" sz="2000" spc="-10" dirty="0" smtClean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2735" algn="l"/>
              </a:tabLst>
            </a:pPr>
            <a:r>
              <a:rPr sz="2000" spc="-10" dirty="0" smtClean="0">
                <a:latin typeface="Microsoft Sans Serif"/>
                <a:cs typeface="Microsoft Sans Serif"/>
              </a:rPr>
              <a:t>«</a:t>
            </a:r>
            <a:r>
              <a:rPr sz="2000" spc="-10" dirty="0">
                <a:latin typeface="Microsoft Sans Serif"/>
                <a:cs typeface="Microsoft Sans Serif"/>
              </a:rPr>
              <a:t>Группировка».</a:t>
            </a:r>
            <a:endParaRPr sz="20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337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«Исключение».</a:t>
            </a:r>
            <a:endParaRPr sz="20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273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Кластер.</a:t>
            </a:r>
            <a:endParaRPr sz="20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273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Проблема</a:t>
            </a:r>
            <a:r>
              <a:rPr sz="2000" spc="-1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предыдущего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урока.</a:t>
            </a:r>
            <a:endParaRPr sz="20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273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Побуждающий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или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подводящий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диалог.</a:t>
            </a:r>
            <a:endParaRPr sz="20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497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Проблемная</a:t>
            </a:r>
            <a:r>
              <a:rPr sz="2000" spc="-1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ситуация.</a:t>
            </a:r>
            <a:endParaRPr sz="20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415925" algn="l"/>
              </a:tabLst>
            </a:pPr>
            <a:r>
              <a:rPr sz="2000" dirty="0">
                <a:latin typeface="Microsoft Sans Serif"/>
                <a:cs typeface="Microsoft Sans Serif"/>
              </a:rPr>
              <a:t>Нерешенная</a:t>
            </a:r>
            <a:r>
              <a:rPr sz="2000" spc="-1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домашняя</a:t>
            </a:r>
            <a:r>
              <a:rPr sz="2000" spc="-10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задача.</a:t>
            </a:r>
            <a:endParaRPr sz="20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434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«Отсроченная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догадка».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9184" y="607358"/>
            <a:ext cx="11713633" cy="41101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3413125" marR="99695" indent="-3312160" algn="ctr">
              <a:lnSpc>
                <a:spcPct val="100000"/>
              </a:lnSpc>
              <a:spcBef>
                <a:spcPts val="325"/>
              </a:spcBef>
            </a:pPr>
            <a:r>
              <a:rPr lang="ru-RU" sz="2400" b="1" spc="-20" dirty="0" smtClean="0">
                <a:solidFill>
                  <a:srgbClr val="C00000"/>
                </a:solidFill>
                <a:latin typeface="+mn-lt"/>
                <a:cs typeface="Arial"/>
              </a:rPr>
              <a:t>Н</a:t>
            </a:r>
            <a:r>
              <a:rPr sz="2400" b="1" spc="-20" dirty="0" err="1" smtClean="0">
                <a:solidFill>
                  <a:srgbClr val="C00000"/>
                </a:solidFill>
                <a:latin typeface="+mn-lt"/>
                <a:cs typeface="Arial"/>
              </a:rPr>
              <a:t>екоторых</a:t>
            </a:r>
            <a:r>
              <a:rPr sz="2400" b="1" spc="-105" dirty="0" smtClean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+mn-lt"/>
                <a:cs typeface="Arial"/>
              </a:rPr>
              <a:t>приемов</a:t>
            </a:r>
            <a:r>
              <a:rPr sz="2400" b="1" spc="-125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400" b="1" spc="-10" dirty="0" err="1">
                <a:solidFill>
                  <a:srgbClr val="C00000"/>
                </a:solidFill>
                <a:latin typeface="+mn-lt"/>
                <a:cs typeface="Arial"/>
              </a:rPr>
              <a:t>постановки</a:t>
            </a:r>
            <a:r>
              <a:rPr sz="2400" b="1" spc="-1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lang="ru-RU" sz="2400" b="1" spc="-10" dirty="0" smtClean="0">
                <a:solidFill>
                  <a:srgbClr val="C00000"/>
                </a:solidFill>
                <a:latin typeface="+mn-lt"/>
                <a:cs typeface="Arial"/>
              </a:rPr>
              <a:t>учебной </a:t>
            </a:r>
            <a:r>
              <a:rPr sz="2400" b="1" dirty="0" err="1" smtClean="0">
                <a:solidFill>
                  <a:srgbClr val="C00000"/>
                </a:solidFill>
                <a:latin typeface="+mn-lt"/>
                <a:cs typeface="Arial"/>
              </a:rPr>
              <a:t>цели</a:t>
            </a:r>
            <a:r>
              <a:rPr sz="2400" b="1" spc="-70" dirty="0" smtClean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+mn-lt"/>
                <a:cs typeface="Arial"/>
              </a:rPr>
              <a:t>урока</a:t>
            </a:r>
            <a:endParaRPr sz="2400" dirty="0">
              <a:solidFill>
                <a:srgbClr val="C00000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7012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Ivan\Desktop\Скриншот 07-01-2024 2148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1" y="1665990"/>
            <a:ext cx="10609700" cy="5181600"/>
          </a:xfrm>
          <a:prstGeom prst="rect">
            <a:avLst/>
          </a:prstGeom>
          <a:noFill/>
        </p:spPr>
      </p:pic>
      <p:sp>
        <p:nvSpPr>
          <p:cNvPr id="5" name="object 3"/>
          <p:cNvSpPr/>
          <p:nvPr/>
        </p:nvSpPr>
        <p:spPr>
          <a:xfrm flipV="1">
            <a:off x="895149" y="254152"/>
            <a:ext cx="10029523" cy="1168548"/>
          </a:xfrm>
          <a:custGeom>
            <a:avLst/>
            <a:gdLst/>
            <a:ahLst/>
            <a:cxnLst/>
            <a:rect l="l" t="t" r="r" b="b"/>
            <a:pathLst>
              <a:path w="8064500" h="831850">
                <a:moveTo>
                  <a:pt x="8064500" y="0"/>
                </a:moveTo>
                <a:lnTo>
                  <a:pt x="0" y="0"/>
                </a:lnTo>
                <a:lnTo>
                  <a:pt x="0" y="831850"/>
                </a:lnTo>
                <a:lnTo>
                  <a:pt x="8064500" y="831850"/>
                </a:lnTo>
                <a:lnTo>
                  <a:pt x="80645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1029903" y="481263"/>
            <a:ext cx="101354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Схема проектирования урока на основе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деятельностного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подхода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Рисунок 11" descr="Структура деятельности.jpg"/>
          <p:cNvPicPr/>
          <p:nvPr/>
        </p:nvPicPr>
        <p:blipFill>
          <a:blip r:embed="rId2"/>
          <a:stretch/>
        </p:blipFill>
        <p:spPr>
          <a:xfrm>
            <a:off x="1061640" y="324360"/>
            <a:ext cx="9760680" cy="63187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17737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Скругленный прямоугольник 28"/>
          <p:cNvSpPr/>
          <p:nvPr/>
        </p:nvSpPr>
        <p:spPr>
          <a:xfrm>
            <a:off x="4921920" y="5949360"/>
            <a:ext cx="2133360" cy="48492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6" name="Скругленный прямоугольник 27"/>
          <p:cNvSpPr/>
          <p:nvPr/>
        </p:nvSpPr>
        <p:spPr>
          <a:xfrm>
            <a:off x="4820400" y="5294520"/>
            <a:ext cx="2359080" cy="48492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7" name="Скругленный прямоугольник 26"/>
          <p:cNvSpPr/>
          <p:nvPr/>
        </p:nvSpPr>
        <p:spPr>
          <a:xfrm>
            <a:off x="2878560" y="4628520"/>
            <a:ext cx="6253560" cy="48492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8" name="Скругленный прямоугольник 25"/>
          <p:cNvSpPr/>
          <p:nvPr/>
        </p:nvSpPr>
        <p:spPr>
          <a:xfrm>
            <a:off x="4752720" y="3973680"/>
            <a:ext cx="2460600" cy="48492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9" name="Скругленный прямоугольник 24"/>
          <p:cNvSpPr/>
          <p:nvPr/>
        </p:nvSpPr>
        <p:spPr>
          <a:xfrm>
            <a:off x="5317200" y="2980440"/>
            <a:ext cx="1218960" cy="48492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0" name="Скругленный прямоугольник 23"/>
          <p:cNvSpPr/>
          <p:nvPr/>
        </p:nvSpPr>
        <p:spPr>
          <a:xfrm>
            <a:off x="4882320" y="2353680"/>
            <a:ext cx="2217960" cy="48492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1" name="Скругленный прямоугольник 21"/>
          <p:cNvSpPr/>
          <p:nvPr/>
        </p:nvSpPr>
        <p:spPr>
          <a:xfrm>
            <a:off x="4498560" y="1653840"/>
            <a:ext cx="2951640" cy="48492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2" name="Скругленный прямоугольник 16"/>
          <p:cNvSpPr/>
          <p:nvPr/>
        </p:nvSpPr>
        <p:spPr>
          <a:xfrm>
            <a:off x="5023440" y="993600"/>
            <a:ext cx="1896120" cy="48492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4" name="TextBox 9"/>
          <p:cNvSpPr/>
          <p:nvPr/>
        </p:nvSpPr>
        <p:spPr>
          <a:xfrm>
            <a:off x="954720" y="351360"/>
            <a:ext cx="9487080" cy="55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400" b="1" strike="noStrike" spc="-1">
                <a:solidFill>
                  <a:srgbClr val="A52D36"/>
                </a:solidFill>
                <a:latin typeface="Calibri"/>
              </a:rPr>
              <a:t>Структура учебной деятельности (Л.Г. Петерсон):</a:t>
            </a:r>
            <a:endParaRPr lang="ru-RU" sz="3400" b="0" strike="noStrike" spc="-1">
              <a:latin typeface="Arial"/>
            </a:endParaRPr>
          </a:p>
        </p:txBody>
      </p:sp>
      <p:sp>
        <p:nvSpPr>
          <p:cNvPr id="465" name="Прямоугольник 12"/>
          <p:cNvSpPr/>
          <p:nvPr/>
        </p:nvSpPr>
        <p:spPr>
          <a:xfrm>
            <a:off x="507960" y="1062000"/>
            <a:ext cx="10949760" cy="535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700" b="1" strike="noStrike" spc="-1">
                <a:solidFill>
                  <a:srgbClr val="002060"/>
                </a:solidFill>
                <a:latin typeface="Calibri"/>
              </a:rPr>
              <a:t>Мотивация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700" b="0" strike="noStrike" spc="-1">
                <a:solidFill>
                  <a:srgbClr val="002060"/>
                </a:solidFill>
                <a:latin typeface="Wingdings 3"/>
              </a:rPr>
              <a:t>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700" b="1" strike="noStrike" spc="-1">
                <a:solidFill>
                  <a:srgbClr val="002060"/>
                </a:solidFill>
                <a:latin typeface="Calibri"/>
              </a:rPr>
              <a:t>Пробное действие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700" b="0" strike="noStrike" spc="-1">
                <a:solidFill>
                  <a:srgbClr val="002060"/>
                </a:solidFill>
                <a:latin typeface="Wingdings 3"/>
              </a:rPr>
              <a:t>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700" b="1" strike="noStrike" spc="-1">
                <a:solidFill>
                  <a:srgbClr val="002060"/>
                </a:solidFill>
                <a:latin typeface="Calibri"/>
              </a:rPr>
              <a:t>Затруднение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700" b="0" strike="noStrike" spc="-1">
                <a:solidFill>
                  <a:srgbClr val="002060"/>
                </a:solidFill>
                <a:latin typeface="Wingdings 3"/>
              </a:rPr>
              <a:t>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700" b="1" strike="noStrike" spc="-1">
                <a:solidFill>
                  <a:srgbClr val="002060"/>
                </a:solidFill>
                <a:latin typeface="Calibri"/>
              </a:rPr>
              <a:t>Цель 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700" b="0" strike="noStrike" spc="-1">
                <a:solidFill>
                  <a:srgbClr val="002060"/>
                </a:solidFill>
                <a:latin typeface="Calibri"/>
              </a:rPr>
              <a:t>(принятие от учителя или самостоятельная постановка учебной задачи)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700" b="0" strike="noStrike" spc="-1">
                <a:solidFill>
                  <a:srgbClr val="002060"/>
                </a:solidFill>
                <a:latin typeface="Wingdings 3"/>
              </a:rPr>
              <a:t>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700" b="1" strike="noStrike" spc="-1">
                <a:solidFill>
                  <a:srgbClr val="002060"/>
                </a:solidFill>
                <a:latin typeface="Calibri"/>
              </a:rPr>
              <a:t>Планирование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700" b="0" strike="noStrike" spc="-1">
                <a:solidFill>
                  <a:srgbClr val="002060"/>
                </a:solidFill>
                <a:latin typeface="Wingdings 3"/>
              </a:rPr>
              <a:t>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700" b="1" strike="noStrike" spc="-1">
                <a:solidFill>
                  <a:srgbClr val="002060"/>
                </a:solidFill>
                <a:latin typeface="Calibri"/>
              </a:rPr>
              <a:t>Реализация проекта </a:t>
            </a:r>
            <a:r>
              <a:rPr lang="ru-RU" sz="2700" b="0" strike="noStrike" spc="-1">
                <a:solidFill>
                  <a:srgbClr val="002060"/>
                </a:solidFill>
                <a:latin typeface="Calibri"/>
              </a:rPr>
              <a:t>(учебные действия)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700" b="0" strike="noStrike" spc="-1">
                <a:solidFill>
                  <a:srgbClr val="002060"/>
                </a:solidFill>
                <a:latin typeface="Wingdings 3"/>
              </a:rPr>
              <a:t>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700" b="1" strike="noStrike" spc="-1">
                <a:solidFill>
                  <a:srgbClr val="002060"/>
                </a:solidFill>
                <a:latin typeface="Calibri"/>
              </a:rPr>
              <a:t>Самоконтроль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700" b="0" strike="noStrike" spc="-1">
                <a:solidFill>
                  <a:srgbClr val="002060"/>
                </a:solidFill>
                <a:latin typeface="Wingdings 3"/>
              </a:rPr>
              <a:t>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700" b="1" strike="noStrike" spc="-1">
                <a:solidFill>
                  <a:srgbClr val="002060"/>
                </a:solidFill>
                <a:latin typeface="Calibri"/>
              </a:rPr>
              <a:t>Самооценка</a:t>
            </a:r>
            <a:endParaRPr lang="ru-RU" sz="27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26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8069" y="130241"/>
            <a:ext cx="10765367" cy="841375"/>
            <a:chOff x="463550" y="130238"/>
            <a:chExt cx="8074025" cy="841375"/>
          </a:xfrm>
        </p:grpSpPr>
        <p:sp>
          <p:nvSpPr>
            <p:cNvPr id="3" name="object 3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70331" y="206272"/>
            <a:ext cx="8860367" cy="71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55"/>
              </a:lnSpc>
            </a:pP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Системно-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деятельностный</a:t>
            </a:r>
            <a:r>
              <a:rPr sz="2400" spc="-3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подход</a:t>
            </a: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 как</a:t>
            </a: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методологическая</a:t>
            </a:r>
            <a:r>
              <a:rPr sz="2400" spc="-8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основа</a:t>
            </a:r>
            <a:r>
              <a:rPr sz="2400" spc="-6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современного</a:t>
            </a:r>
            <a:r>
              <a:rPr sz="2400" spc="-4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Microsoft Sans Serif"/>
                <a:cs typeface="Microsoft Sans Serif"/>
              </a:rPr>
              <a:t>урока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02125" y="1581259"/>
            <a:ext cx="10477500" cy="3768725"/>
            <a:chOff x="606425" y="1592262"/>
            <a:chExt cx="7858125" cy="3768725"/>
          </a:xfrm>
        </p:grpSpPr>
        <p:sp>
          <p:nvSpPr>
            <p:cNvPr id="7" name="object 7"/>
            <p:cNvSpPr/>
            <p:nvPr/>
          </p:nvSpPr>
          <p:spPr>
            <a:xfrm>
              <a:off x="611187" y="1597025"/>
              <a:ext cx="7848600" cy="3759200"/>
            </a:xfrm>
            <a:custGeom>
              <a:avLst/>
              <a:gdLst/>
              <a:ahLst/>
              <a:cxnLst/>
              <a:rect l="l" t="t" r="r" b="b"/>
              <a:pathLst>
                <a:path w="7848600" h="3759200">
                  <a:moveTo>
                    <a:pt x="7848600" y="0"/>
                  </a:moveTo>
                  <a:lnTo>
                    <a:pt x="0" y="0"/>
                  </a:lnTo>
                  <a:lnTo>
                    <a:pt x="0" y="3759200"/>
                  </a:lnTo>
                  <a:lnTo>
                    <a:pt x="7848600" y="375920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1187" y="1597025"/>
              <a:ext cx="7848600" cy="3759200"/>
            </a:xfrm>
            <a:custGeom>
              <a:avLst/>
              <a:gdLst/>
              <a:ahLst/>
              <a:cxnLst/>
              <a:rect l="l" t="t" r="r" b="b"/>
              <a:pathLst>
                <a:path w="7848600" h="3759200">
                  <a:moveTo>
                    <a:pt x="0" y="3759200"/>
                  </a:moveTo>
                  <a:lnTo>
                    <a:pt x="7848600" y="37592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3759200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18069" y="111191"/>
            <a:ext cx="10765367" cy="841375"/>
            <a:chOff x="463550" y="111188"/>
            <a:chExt cx="8074025" cy="841375"/>
          </a:xfrm>
        </p:grpSpPr>
        <p:sp>
          <p:nvSpPr>
            <p:cNvPr id="19" name="object 19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24416" y="270418"/>
            <a:ext cx="11359037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 marR="156845" indent="691515">
              <a:lnSpc>
                <a:spcPct val="100000"/>
              </a:lnSpc>
              <a:spcBef>
                <a:spcPts val="95"/>
              </a:spcBef>
            </a:pPr>
            <a:r>
              <a:rPr lang="ru-RU" altLang="ru-RU" sz="3200" b="1" dirty="0">
                <a:solidFill>
                  <a:srgbClr val="C00000"/>
                </a:solidFill>
                <a:latin typeface="+mn-lt"/>
              </a:rPr>
              <a:t>Учебная ситуация </a:t>
            </a:r>
            <a:r>
              <a:rPr lang="ru-RU" altLang="ru-RU" sz="2800" dirty="0"/>
              <a:t>(совокупность обстоятельств, обстановка)</a:t>
            </a:r>
            <a:r>
              <a:rPr lang="ru-RU" altLang="ru-RU" sz="1800" dirty="0"/>
              <a:t>   </a:t>
            </a:r>
            <a:endParaRPr sz="28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4294967295"/>
          </p:nvPr>
        </p:nvSpPr>
        <p:spPr>
          <a:xfrm>
            <a:off x="11295888" y="6350123"/>
            <a:ext cx="56980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55"/>
              </a:lnSpc>
            </a:pPr>
            <a:endParaRPr spc="-25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5524" y="1831640"/>
            <a:ext cx="1028775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ru-RU" altLang="ru-RU" sz="2400" dirty="0"/>
              <a:t>ситуация, специально сконструированная для систематического освоения конкретного учебного предмета;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altLang="ru-RU" sz="2400" dirty="0"/>
              <a:t>это такая особая единица учебного процесса, в которой дети с помощью учителя обнаруживают предмет своего действия, исследуют его, совершая разнообразные учебные действия, преобразуют его и частично запоминают;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altLang="ru-RU" sz="2400" dirty="0"/>
              <a:t>это </a:t>
            </a:r>
            <a:r>
              <a:rPr lang="ru-RU" altLang="ru-RU" sz="2400" i="1" dirty="0"/>
              <a:t>условия</a:t>
            </a:r>
            <a:r>
              <a:rPr lang="ru-RU" altLang="ru-RU" sz="2400" dirty="0"/>
              <a:t>, специально организованные педагогом, в которых дети оказываются перед необходимостью впервые осуществить конкретную </a:t>
            </a:r>
            <a:r>
              <a:rPr lang="ru-RU" altLang="ru-RU" sz="2400" i="1" dirty="0"/>
              <a:t>самостоятельную деятельность,</a:t>
            </a:r>
            <a:r>
              <a:rPr lang="ru-RU" altLang="ru-RU" sz="2400" dirty="0"/>
              <a:t> но не имеют </a:t>
            </a:r>
            <a:r>
              <a:rPr lang="ru-RU" altLang="ru-RU" sz="2400" i="1" dirty="0"/>
              <a:t>средств</a:t>
            </a:r>
            <a:r>
              <a:rPr lang="ru-RU" altLang="ru-RU" sz="2400" dirty="0"/>
              <a:t> сделать это и испытывают </a:t>
            </a:r>
            <a:r>
              <a:rPr lang="ru-RU" altLang="ru-RU" sz="2400" i="1" dirty="0"/>
              <a:t>затруднение</a:t>
            </a:r>
            <a:r>
              <a:rPr lang="ru-RU" altLang="ru-RU" sz="2400" dirty="0"/>
              <a:t>. </a:t>
            </a:r>
          </a:p>
          <a:p>
            <a:pPr>
              <a:lnSpc>
                <a:spcPct val="80000"/>
              </a:lnSpc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21353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8069" y="130241"/>
            <a:ext cx="10765367" cy="841375"/>
            <a:chOff x="463550" y="130238"/>
            <a:chExt cx="8074025" cy="841375"/>
          </a:xfrm>
        </p:grpSpPr>
        <p:sp>
          <p:nvSpPr>
            <p:cNvPr id="3" name="object 3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70331" y="206272"/>
            <a:ext cx="8860367" cy="71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55"/>
              </a:lnSpc>
            </a:pP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Системно-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деятельностный</a:t>
            </a:r>
            <a:r>
              <a:rPr sz="2400" spc="-3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подход</a:t>
            </a: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 как</a:t>
            </a: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методологическая</a:t>
            </a:r>
            <a:r>
              <a:rPr sz="2400" spc="-8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основа</a:t>
            </a:r>
            <a:r>
              <a:rPr sz="2400" spc="-6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современного</a:t>
            </a:r>
            <a:r>
              <a:rPr sz="2400" spc="-4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Microsoft Sans Serif"/>
                <a:cs typeface="Microsoft Sans Serif"/>
              </a:rPr>
              <a:t>урока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02125" y="1581259"/>
            <a:ext cx="10477500" cy="3768725"/>
            <a:chOff x="606425" y="1592262"/>
            <a:chExt cx="7858125" cy="3768725"/>
          </a:xfrm>
        </p:grpSpPr>
        <p:sp>
          <p:nvSpPr>
            <p:cNvPr id="7" name="object 7"/>
            <p:cNvSpPr/>
            <p:nvPr/>
          </p:nvSpPr>
          <p:spPr>
            <a:xfrm>
              <a:off x="611187" y="1597025"/>
              <a:ext cx="7848600" cy="3759200"/>
            </a:xfrm>
            <a:custGeom>
              <a:avLst/>
              <a:gdLst/>
              <a:ahLst/>
              <a:cxnLst/>
              <a:rect l="l" t="t" r="r" b="b"/>
              <a:pathLst>
                <a:path w="7848600" h="3759200">
                  <a:moveTo>
                    <a:pt x="7848600" y="0"/>
                  </a:moveTo>
                  <a:lnTo>
                    <a:pt x="0" y="0"/>
                  </a:lnTo>
                  <a:lnTo>
                    <a:pt x="0" y="3759200"/>
                  </a:lnTo>
                  <a:lnTo>
                    <a:pt x="7848600" y="375920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1187" y="1597025"/>
              <a:ext cx="7848600" cy="3759200"/>
            </a:xfrm>
            <a:custGeom>
              <a:avLst/>
              <a:gdLst/>
              <a:ahLst/>
              <a:cxnLst/>
              <a:rect l="l" t="t" r="r" b="b"/>
              <a:pathLst>
                <a:path w="7848600" h="3759200">
                  <a:moveTo>
                    <a:pt x="0" y="3759200"/>
                  </a:moveTo>
                  <a:lnTo>
                    <a:pt x="7848600" y="37592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3759200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18067" y="80478"/>
            <a:ext cx="10765367" cy="841375"/>
            <a:chOff x="463550" y="111188"/>
            <a:chExt cx="8074025" cy="841375"/>
          </a:xfrm>
        </p:grpSpPr>
        <p:sp>
          <p:nvSpPr>
            <p:cNvPr id="19" name="object 19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7377" y="421954"/>
            <a:ext cx="1190644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 marR="156845" indent="691515">
              <a:lnSpc>
                <a:spcPct val="100000"/>
              </a:lnSpc>
              <a:spcBef>
                <a:spcPts val="95"/>
              </a:spcBef>
            </a:pPr>
            <a:r>
              <a:rPr lang="ru-RU" altLang="ru-RU" sz="2800" b="1" dirty="0">
                <a:solidFill>
                  <a:srgbClr val="C00000"/>
                </a:solidFill>
                <a:latin typeface="+mn-lt"/>
              </a:rPr>
              <a:t>Двойственная природа учебной деятельности в учебной ситуации</a:t>
            </a:r>
            <a:endParaRPr sz="28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708474" y="1586022"/>
            <a:ext cx="5292040" cy="4513938"/>
          </a:xfrm>
        </p:spPr>
        <p:txBody>
          <a:bodyPr/>
          <a:lstStyle/>
          <a:p>
            <a:pPr>
              <a:buNone/>
            </a:pPr>
            <a:r>
              <a:rPr lang="ru-RU" altLang="ru-RU" dirty="0">
                <a:solidFill>
                  <a:schemeClr val="tx2"/>
                </a:solidFill>
              </a:rPr>
              <a:t>Научиться действовать:</a:t>
            </a:r>
          </a:p>
          <a:p>
            <a:r>
              <a:rPr lang="ru-RU" altLang="ru-RU" dirty="0" smtClean="0"/>
              <a:t>анализировать </a:t>
            </a:r>
            <a:r>
              <a:rPr lang="ru-RU" altLang="ru-RU" dirty="0"/>
              <a:t>ситуацию;</a:t>
            </a:r>
          </a:p>
          <a:p>
            <a:r>
              <a:rPr lang="ru-RU" altLang="ru-RU" dirty="0"/>
              <a:t>фиксировать затруднение;</a:t>
            </a:r>
          </a:p>
          <a:p>
            <a:r>
              <a:rPr lang="ru-RU" altLang="ru-RU" dirty="0"/>
              <a:t>ставить цели;</a:t>
            </a:r>
          </a:p>
          <a:p>
            <a:r>
              <a:rPr lang="ru-RU" altLang="ru-RU" dirty="0"/>
              <a:t>конструировать средства выхода из тупика.</a:t>
            </a:r>
          </a:p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189044" y="1586022"/>
            <a:ext cx="4984230" cy="3861877"/>
          </a:xfrm>
        </p:spPr>
        <p:txBody>
          <a:bodyPr/>
          <a:lstStyle/>
          <a:p>
            <a:pPr>
              <a:buNone/>
            </a:pPr>
            <a:r>
              <a:rPr lang="ru-RU" altLang="ru-RU" dirty="0">
                <a:solidFill>
                  <a:schemeClr val="tx2"/>
                </a:solidFill>
              </a:rPr>
              <a:t>Осваивать содержание учебного предмета:</a:t>
            </a:r>
          </a:p>
          <a:p>
            <a:r>
              <a:rPr lang="ru-RU" altLang="ru-RU" dirty="0"/>
              <a:t>формулировать научные понятия;</a:t>
            </a:r>
          </a:p>
          <a:p>
            <a:r>
              <a:rPr lang="ru-RU" altLang="ru-RU" dirty="0"/>
              <a:t>запоминать правила, порядок действий;</a:t>
            </a:r>
          </a:p>
          <a:p>
            <a:r>
              <a:rPr lang="ru-RU" altLang="ru-RU" dirty="0"/>
              <a:t>применять полученные знания на практике.</a:t>
            </a:r>
          </a:p>
          <a:p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676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2834" y="1408113"/>
            <a:ext cx="11726333" cy="4987925"/>
            <a:chOff x="174625" y="1408112"/>
            <a:chExt cx="8794750" cy="4987925"/>
          </a:xfrm>
        </p:grpSpPr>
        <p:sp>
          <p:nvSpPr>
            <p:cNvPr id="3" name="object 3"/>
            <p:cNvSpPr/>
            <p:nvPr/>
          </p:nvSpPr>
          <p:spPr>
            <a:xfrm>
              <a:off x="179387" y="1412875"/>
              <a:ext cx="8785225" cy="4978400"/>
            </a:xfrm>
            <a:custGeom>
              <a:avLst/>
              <a:gdLst/>
              <a:ahLst/>
              <a:cxnLst/>
              <a:rect l="l" t="t" r="r" b="b"/>
              <a:pathLst>
                <a:path w="8785225" h="4978400">
                  <a:moveTo>
                    <a:pt x="8785225" y="0"/>
                  </a:moveTo>
                  <a:lnTo>
                    <a:pt x="0" y="0"/>
                  </a:lnTo>
                  <a:lnTo>
                    <a:pt x="0" y="4978400"/>
                  </a:lnTo>
                  <a:lnTo>
                    <a:pt x="8785225" y="4978400"/>
                  </a:lnTo>
                  <a:lnTo>
                    <a:pt x="8785225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9387" y="1412875"/>
              <a:ext cx="8785225" cy="4978400"/>
            </a:xfrm>
            <a:custGeom>
              <a:avLst/>
              <a:gdLst/>
              <a:ahLst/>
              <a:cxnLst/>
              <a:rect l="l" t="t" r="r" b="b"/>
              <a:pathLst>
                <a:path w="8785225" h="4978400">
                  <a:moveTo>
                    <a:pt x="0" y="4978400"/>
                  </a:moveTo>
                  <a:lnTo>
                    <a:pt x="8785225" y="4978400"/>
                  </a:lnTo>
                  <a:lnTo>
                    <a:pt x="8785225" y="0"/>
                  </a:lnTo>
                  <a:lnTo>
                    <a:pt x="0" y="0"/>
                  </a:lnTo>
                  <a:lnTo>
                    <a:pt x="0" y="4978400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2325" y="1439672"/>
            <a:ext cx="11512127" cy="18729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0" marR="5080" indent="-292735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Sans Serif"/>
                <a:cs typeface="Microsoft Sans Serif"/>
              </a:rPr>
              <a:t>2.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Отбор</a:t>
            </a:r>
            <a:r>
              <a:rPr sz="2000" spc="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инструментов</a:t>
            </a:r>
            <a:r>
              <a:rPr sz="20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для</a:t>
            </a:r>
            <a:r>
              <a:rPr sz="2000" spc="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достижения</a:t>
            </a:r>
            <a:r>
              <a:rPr sz="20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личностных,</a:t>
            </a:r>
            <a:r>
              <a:rPr sz="2000" spc="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метапредметных</a:t>
            </a:r>
            <a:r>
              <a:rPr sz="2000" spc="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C00000"/>
                </a:solidFill>
                <a:latin typeface="Microsoft Sans Serif"/>
                <a:cs typeface="Microsoft Sans Serif"/>
              </a:rPr>
              <a:t>и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предметных</a:t>
            </a:r>
            <a:r>
              <a:rPr sz="2000" spc="409" dirty="0">
                <a:solidFill>
                  <a:srgbClr val="C00000"/>
                </a:solidFill>
                <a:latin typeface="Microsoft Sans Serif"/>
                <a:cs typeface="Microsoft Sans Serif"/>
              </a:rPr>
              <a:t>   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результатов</a:t>
            </a:r>
            <a:r>
              <a:rPr sz="2000" spc="420" dirty="0">
                <a:solidFill>
                  <a:srgbClr val="C00000"/>
                </a:solidFill>
                <a:latin typeface="Microsoft Sans Serif"/>
                <a:cs typeface="Microsoft Sans Serif"/>
              </a:rPr>
              <a:t>    </a:t>
            </a:r>
            <a:r>
              <a:rPr sz="2000" dirty="0">
                <a:latin typeface="Microsoft Sans Serif"/>
                <a:cs typeface="Microsoft Sans Serif"/>
              </a:rPr>
              <a:t>через</a:t>
            </a:r>
            <a:r>
              <a:rPr sz="2000" spc="420" dirty="0">
                <a:latin typeface="Microsoft Sans Serif"/>
                <a:cs typeface="Microsoft Sans Serif"/>
              </a:rPr>
              <a:t>    </a:t>
            </a:r>
            <a:r>
              <a:rPr sz="2000" dirty="0">
                <a:latin typeface="Microsoft Sans Serif"/>
                <a:cs typeface="Microsoft Sans Serif"/>
              </a:rPr>
              <a:t>формирование</a:t>
            </a:r>
            <a:r>
              <a:rPr sz="2000" spc="327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систему </a:t>
            </a:r>
            <a:r>
              <a:rPr sz="2000" dirty="0">
                <a:latin typeface="Microsoft Sans Serif"/>
                <a:cs typeface="Microsoft Sans Serif"/>
              </a:rPr>
              <a:t>универсальных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учебных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действий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(УУД)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на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предметном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материале;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000" dirty="0">
              <a:latin typeface="Microsoft Sans Serif"/>
              <a:cs typeface="Microsoft Sans Serif"/>
            </a:endParaRPr>
          </a:p>
          <a:p>
            <a:pPr marL="304800" marR="6350" indent="-292735">
              <a:lnSpc>
                <a:spcPct val="100000"/>
              </a:lnSpc>
              <a:tabLst>
                <a:tab pos="316865" algn="l"/>
                <a:tab pos="1001394" algn="l"/>
                <a:tab pos="2001520" algn="l"/>
                <a:tab pos="2566670" algn="l"/>
                <a:tab pos="3414395" algn="l"/>
                <a:tab pos="4939665" algn="l"/>
                <a:tab pos="6706870" algn="l"/>
                <a:tab pos="6978015" algn="l"/>
                <a:tab pos="7674609" algn="l"/>
              </a:tabLst>
            </a:pPr>
            <a:r>
              <a:rPr sz="2000" b="1" spc="-50" dirty="0">
                <a:latin typeface="Microsoft Sans Serif"/>
                <a:cs typeface="Microsoft Sans Serif"/>
              </a:rPr>
              <a:t>В</a:t>
            </a:r>
            <a:r>
              <a:rPr sz="2000" b="1" dirty="0">
                <a:latin typeface="Microsoft Sans Serif"/>
                <a:cs typeface="Microsoft Sans Serif"/>
              </a:rPr>
              <a:t>		</a:t>
            </a:r>
            <a:r>
              <a:rPr sz="2000" b="1" spc="-20" dirty="0">
                <a:latin typeface="Microsoft Sans Serif"/>
                <a:cs typeface="Microsoft Sans Serif"/>
              </a:rPr>
              <a:t>ходе</a:t>
            </a:r>
            <a:r>
              <a:rPr sz="2000" b="1" dirty="0"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latin typeface="Microsoft Sans Serif"/>
                <a:cs typeface="Microsoft Sans Serif"/>
              </a:rPr>
              <a:t>работы</a:t>
            </a:r>
            <a:r>
              <a:rPr sz="2000" b="1" dirty="0">
                <a:latin typeface="Microsoft Sans Serif"/>
                <a:cs typeface="Microsoft Sans Serif"/>
              </a:rPr>
              <a:t>	</a:t>
            </a:r>
            <a:r>
              <a:rPr sz="2000" b="1" spc="-25" dirty="0">
                <a:latin typeface="Microsoft Sans Serif"/>
                <a:cs typeface="Microsoft Sans Serif"/>
              </a:rPr>
              <a:t>над</a:t>
            </a:r>
            <a:r>
              <a:rPr sz="2000" b="1" dirty="0">
                <a:latin typeface="Microsoft Sans Serif"/>
                <a:cs typeface="Microsoft Sans Serif"/>
              </a:rPr>
              <a:t>	</a:t>
            </a:r>
            <a:r>
              <a:rPr sz="2000" b="1" spc="-20" dirty="0">
                <a:latin typeface="Microsoft Sans Serif"/>
                <a:cs typeface="Microsoft Sans Serif"/>
              </a:rPr>
              <a:t>темой</a:t>
            </a:r>
            <a:r>
              <a:rPr sz="2000" b="1" dirty="0"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latin typeface="Microsoft Sans Serif"/>
                <a:cs typeface="Microsoft Sans Serif"/>
              </a:rPr>
              <a:t>«Галогены»</a:t>
            </a:r>
            <a:r>
              <a:rPr sz="2000" b="1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обучающиеся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b="1" spc="-50" dirty="0">
                <a:latin typeface="Microsoft Sans Serif"/>
                <a:cs typeface="Microsoft Sans Serif"/>
              </a:rPr>
              <a:t>в</a:t>
            </a:r>
            <a:r>
              <a:rPr sz="2000" b="1" dirty="0">
                <a:latin typeface="Microsoft Sans Serif"/>
                <a:cs typeface="Microsoft Sans Serif"/>
              </a:rPr>
              <a:t>	</a:t>
            </a:r>
            <a:r>
              <a:rPr sz="2000" b="1" spc="-20" dirty="0">
                <a:latin typeface="Microsoft Sans Serif"/>
                <a:cs typeface="Microsoft Sans Serif"/>
              </a:rPr>
              <a:t>паре</a:t>
            </a:r>
            <a:r>
              <a:rPr sz="2000" b="1" dirty="0">
                <a:latin typeface="Microsoft Sans Serif"/>
                <a:cs typeface="Microsoft Sans Serif"/>
              </a:rPr>
              <a:t>	</a:t>
            </a:r>
            <a:r>
              <a:rPr sz="2000" b="1" spc="-25" dirty="0">
                <a:latin typeface="Microsoft Sans Serif"/>
                <a:cs typeface="Microsoft Sans Serif"/>
              </a:rPr>
              <a:t>(группе) </a:t>
            </a:r>
            <a:r>
              <a:rPr sz="2000" spc="-10" dirty="0">
                <a:latin typeface="Microsoft Sans Serif"/>
                <a:cs typeface="Microsoft Sans Serif"/>
              </a:rPr>
              <a:t>получают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задания: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91795" algn="l"/>
                <a:tab pos="1800225" algn="l"/>
                <a:tab pos="3254375" algn="l"/>
                <a:tab pos="4912360" algn="l"/>
                <a:tab pos="5990590" algn="l"/>
                <a:tab pos="6724650" algn="l"/>
                <a:tab pos="7208520" algn="l"/>
                <a:tab pos="7715884" algn="l"/>
                <a:tab pos="8483600" algn="l"/>
              </a:tabLst>
            </a:pPr>
            <a:r>
              <a:rPr sz="2000" spc="-25" dirty="0">
                <a:latin typeface="Microsoft Sans Serif"/>
                <a:cs typeface="Microsoft Sans Serif"/>
              </a:rPr>
              <a:t>1)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i="1" spc="-10" dirty="0">
                <a:latin typeface="Arial"/>
                <a:cs typeface="Arial"/>
              </a:rPr>
              <a:t>«Оцените</a:t>
            </a:r>
            <a:r>
              <a:rPr sz="2000" i="1" dirty="0">
                <a:latin typeface="Arial"/>
                <a:cs typeface="Arial"/>
              </a:rPr>
              <a:t>	</a:t>
            </a:r>
            <a:r>
              <a:rPr sz="2000" i="1" spc="-10" dirty="0">
                <a:latin typeface="Arial"/>
                <a:cs typeface="Arial"/>
              </a:rPr>
              <a:t>опасность</a:t>
            </a:r>
            <a:r>
              <a:rPr sz="2000" i="1" dirty="0">
                <a:latin typeface="Arial"/>
                <a:cs typeface="Arial"/>
              </a:rPr>
              <a:t>	</a:t>
            </a:r>
            <a:r>
              <a:rPr sz="2000" i="1" spc="-10" dirty="0">
                <a:latin typeface="Arial"/>
                <a:cs typeface="Arial"/>
              </a:rPr>
              <a:t>химического</a:t>
            </a:r>
            <a:r>
              <a:rPr sz="2000" i="1" dirty="0">
                <a:latin typeface="Arial"/>
                <a:cs typeface="Arial"/>
              </a:rPr>
              <a:t>	</a:t>
            </a:r>
            <a:r>
              <a:rPr sz="2000" i="1" spc="-10" dirty="0">
                <a:latin typeface="Arial"/>
                <a:cs typeface="Arial"/>
              </a:rPr>
              <a:t>оружия.</a:t>
            </a:r>
            <a:r>
              <a:rPr sz="2000" i="1" dirty="0">
                <a:latin typeface="Arial"/>
                <a:cs typeface="Arial"/>
              </a:rPr>
              <a:t>	</a:t>
            </a:r>
            <a:r>
              <a:rPr sz="2000" i="1" spc="-20" dirty="0">
                <a:latin typeface="Arial"/>
                <a:cs typeface="Arial"/>
              </a:rPr>
              <a:t>Если</a:t>
            </a:r>
            <a:r>
              <a:rPr sz="2000" i="1" dirty="0">
                <a:latin typeface="Arial"/>
                <a:cs typeface="Arial"/>
              </a:rPr>
              <a:t>	</a:t>
            </a:r>
            <a:r>
              <a:rPr sz="2000" i="1" spc="-25" dirty="0">
                <a:latin typeface="Arial"/>
                <a:cs typeface="Arial"/>
              </a:rPr>
              <a:t>бы</a:t>
            </a:r>
            <a:r>
              <a:rPr sz="2000" i="1" dirty="0">
                <a:latin typeface="Arial"/>
                <a:cs typeface="Arial"/>
              </a:rPr>
              <a:t>	</a:t>
            </a:r>
            <a:r>
              <a:rPr sz="2000" i="1" spc="-25" dirty="0">
                <a:latin typeface="Arial"/>
                <a:cs typeface="Arial"/>
              </a:rPr>
              <a:t>Вы</a:t>
            </a:r>
            <a:r>
              <a:rPr sz="2000" i="1" dirty="0">
                <a:latin typeface="Arial"/>
                <a:cs typeface="Arial"/>
              </a:rPr>
              <a:t>	</a:t>
            </a:r>
            <a:r>
              <a:rPr sz="2000" i="1" spc="-20" dirty="0">
                <a:latin typeface="Arial"/>
                <a:cs typeface="Arial"/>
              </a:rPr>
              <a:t>были</a:t>
            </a:r>
            <a:r>
              <a:rPr sz="2000" i="1" dirty="0">
                <a:latin typeface="Arial"/>
                <a:cs typeface="Arial"/>
              </a:rPr>
              <a:t>	</a:t>
            </a:r>
            <a:r>
              <a:rPr sz="2000" i="1" spc="-50" dirty="0">
                <a:latin typeface="Arial"/>
                <a:cs typeface="Arial"/>
              </a:rPr>
              <a:t>в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463" y="3312621"/>
            <a:ext cx="72364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77620" algn="l"/>
                <a:tab pos="2811145" algn="l"/>
                <a:tab pos="3982720" algn="l"/>
                <a:tab pos="5083810" algn="l"/>
              </a:tabLst>
            </a:pPr>
            <a:r>
              <a:rPr sz="2000" i="1" spc="-10" dirty="0">
                <a:latin typeface="Arial"/>
                <a:cs typeface="Arial"/>
              </a:rPr>
              <a:t>составе</a:t>
            </a:r>
            <a:r>
              <a:rPr sz="2000" i="1" dirty="0">
                <a:latin typeface="Arial"/>
                <a:cs typeface="Arial"/>
              </a:rPr>
              <a:t>	</a:t>
            </a:r>
            <a:r>
              <a:rPr sz="2000" i="1" spc="-10" dirty="0">
                <a:latin typeface="Arial"/>
                <a:cs typeface="Arial"/>
              </a:rPr>
              <a:t>командной</a:t>
            </a:r>
            <a:r>
              <a:rPr sz="2000" i="1" dirty="0">
                <a:latin typeface="Arial"/>
                <a:cs typeface="Arial"/>
              </a:rPr>
              <a:t>	</a:t>
            </a:r>
            <a:r>
              <a:rPr sz="2000" i="1" spc="-10" dirty="0">
                <a:latin typeface="Arial"/>
                <a:cs typeface="Arial"/>
              </a:rPr>
              <a:t>группы,</a:t>
            </a:r>
            <a:r>
              <a:rPr sz="2000" i="1" dirty="0">
                <a:latin typeface="Arial"/>
                <a:cs typeface="Arial"/>
              </a:rPr>
              <a:t>	</a:t>
            </a:r>
            <a:r>
              <a:rPr sz="2000" i="1" spc="-10" dirty="0">
                <a:latin typeface="Arial"/>
                <a:cs typeface="Arial"/>
              </a:rPr>
              <a:t>смогли</a:t>
            </a:r>
            <a:r>
              <a:rPr sz="2000" i="1" dirty="0">
                <a:latin typeface="Arial"/>
                <a:cs typeface="Arial"/>
              </a:rPr>
              <a:t>	</a:t>
            </a:r>
            <a:r>
              <a:rPr sz="2000" i="1" spc="-25" dirty="0">
                <a:latin typeface="Arial"/>
                <a:cs typeface="Arial"/>
              </a:rPr>
              <a:t>бы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69718" y="3312621"/>
            <a:ext cx="388124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4195" algn="l"/>
              </a:tabLst>
            </a:pPr>
            <a:r>
              <a:rPr sz="2000" i="1" spc="-25" dirty="0">
                <a:latin typeface="Arial"/>
                <a:cs typeface="Arial"/>
              </a:rPr>
              <a:t>на</a:t>
            </a:r>
            <a:r>
              <a:rPr sz="2000" i="1" dirty="0">
                <a:latin typeface="Arial"/>
                <a:cs typeface="Arial"/>
              </a:rPr>
              <a:t>	</a:t>
            </a:r>
            <a:r>
              <a:rPr sz="2000" i="1" spc="-20" dirty="0">
                <a:latin typeface="Arial"/>
                <a:cs typeface="Arial"/>
              </a:rPr>
              <a:t>себя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8388" y="3312621"/>
            <a:ext cx="398219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120" marR="5080" indent="-186055">
              <a:lnSpc>
                <a:spcPct val="100000"/>
              </a:lnSpc>
              <a:spcBef>
                <a:spcPts val="105"/>
              </a:spcBef>
              <a:tabLst>
                <a:tab pos="619125" algn="l"/>
              </a:tabLst>
            </a:pPr>
            <a:r>
              <a:rPr sz="2000" i="1" spc="-25" dirty="0">
                <a:latin typeface="Arial"/>
                <a:cs typeface="Arial"/>
              </a:rPr>
              <a:t>Вы</a:t>
            </a:r>
            <a:r>
              <a:rPr sz="2000" i="1" dirty="0">
                <a:latin typeface="Arial"/>
                <a:cs typeface="Arial"/>
              </a:rPr>
              <a:t>	</a:t>
            </a:r>
            <a:r>
              <a:rPr sz="2000" i="1" spc="-15" dirty="0">
                <a:latin typeface="Arial"/>
                <a:cs typeface="Arial"/>
              </a:rPr>
              <a:t>взять </a:t>
            </a:r>
            <a:r>
              <a:rPr sz="2000" i="1" spc="-25" dirty="0">
                <a:latin typeface="Arial"/>
                <a:cs typeface="Arial"/>
              </a:rPr>
              <a:t>как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512" y="3643456"/>
            <a:ext cx="1124230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583815" algn="l"/>
                <a:tab pos="3108325" algn="l"/>
                <a:tab pos="4844415" algn="l"/>
              </a:tabLst>
            </a:pPr>
            <a:r>
              <a:rPr sz="2000" i="1" spc="-10" dirty="0">
                <a:latin typeface="Arial"/>
                <a:cs typeface="Arial"/>
              </a:rPr>
              <a:t>ответственность</a:t>
            </a:r>
            <a:r>
              <a:rPr sz="2000" i="1" dirty="0">
                <a:latin typeface="Arial"/>
                <a:cs typeface="Arial"/>
              </a:rPr>
              <a:t>	</a:t>
            </a:r>
            <a:r>
              <a:rPr sz="2000" i="1" spc="-25" dirty="0">
                <a:latin typeface="Arial"/>
                <a:cs typeface="Arial"/>
              </a:rPr>
              <a:t>по</a:t>
            </a:r>
            <a:r>
              <a:rPr sz="2000" i="1" dirty="0">
                <a:latin typeface="Arial"/>
                <a:cs typeface="Arial"/>
              </a:rPr>
              <a:t>	</a:t>
            </a:r>
            <a:r>
              <a:rPr sz="2000" i="1" spc="-10" dirty="0">
                <a:latin typeface="Arial"/>
                <a:cs typeface="Arial"/>
              </a:rPr>
              <a:t>применению</a:t>
            </a:r>
            <a:r>
              <a:rPr sz="2000" i="1" dirty="0">
                <a:latin typeface="Arial"/>
                <a:cs typeface="Arial"/>
              </a:rPr>
              <a:t>	</a:t>
            </a:r>
            <a:r>
              <a:rPr sz="2000" i="1" spc="-10" dirty="0">
                <a:latin typeface="Arial"/>
                <a:cs typeface="Arial"/>
              </a:rPr>
              <a:t>хлора, </a:t>
            </a:r>
            <a:r>
              <a:rPr sz="2000" i="1" dirty="0" err="1">
                <a:latin typeface="Arial"/>
                <a:cs typeface="Arial"/>
              </a:rPr>
              <a:t>боевого</a:t>
            </a:r>
            <a:r>
              <a:rPr sz="2000" i="1" spc="-90" dirty="0">
                <a:latin typeface="Arial"/>
                <a:cs typeface="Arial"/>
              </a:rPr>
              <a:t> </a:t>
            </a:r>
            <a:r>
              <a:rPr lang="ru-RU" sz="2000" i="1" spc="-90" dirty="0" smtClean="0">
                <a:latin typeface="Arial"/>
                <a:cs typeface="Arial"/>
              </a:rPr>
              <a:t>отравляющего </a:t>
            </a:r>
            <a:r>
              <a:rPr sz="2000" i="1" spc="-10" dirty="0" err="1" smtClean="0">
                <a:latin typeface="Arial"/>
                <a:cs typeface="Arial"/>
              </a:rPr>
              <a:t>газа</a:t>
            </a:r>
            <a:r>
              <a:rPr sz="2000" i="1" spc="-10" dirty="0">
                <a:latin typeface="Arial"/>
                <a:cs typeface="Arial"/>
              </a:rPr>
              <a:t>».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325" y="4488256"/>
            <a:ext cx="11510433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0" marR="5080" indent="-292735" algn="just">
              <a:lnSpc>
                <a:spcPct val="100000"/>
              </a:lnSpc>
              <a:spcBef>
                <a:spcPts val="105"/>
              </a:spcBef>
              <a:buFont typeface="Microsoft Sans Serif"/>
              <a:buAutoNum type="arabicParenR" startAt="2"/>
              <a:tabLst>
                <a:tab pos="304800" algn="l"/>
                <a:tab pos="561340" algn="l"/>
              </a:tabLst>
            </a:pPr>
            <a:r>
              <a:rPr sz="2000" dirty="0">
                <a:latin typeface="Arial"/>
                <a:cs typeface="Arial"/>
              </a:rPr>
              <a:t>	</a:t>
            </a:r>
            <a:r>
              <a:rPr sz="2000" i="1" dirty="0">
                <a:latin typeface="Arial"/>
                <a:cs typeface="Arial"/>
              </a:rPr>
              <a:t>«Оцените</a:t>
            </a:r>
            <a:r>
              <a:rPr sz="2000" i="1" spc="250" dirty="0">
                <a:latin typeface="Arial"/>
                <a:cs typeface="Arial"/>
              </a:rPr>
              <a:t>   </a:t>
            </a:r>
            <a:r>
              <a:rPr sz="2000" i="1" dirty="0">
                <a:latin typeface="Arial"/>
                <a:cs typeface="Arial"/>
              </a:rPr>
              <a:t>вклад</a:t>
            </a:r>
            <a:r>
              <a:rPr sz="2000" i="1" spc="250" dirty="0">
                <a:latin typeface="Arial"/>
                <a:cs typeface="Arial"/>
              </a:rPr>
              <a:t>   </a:t>
            </a:r>
            <a:r>
              <a:rPr sz="2000" i="1" dirty="0">
                <a:latin typeface="Arial"/>
                <a:cs typeface="Arial"/>
              </a:rPr>
              <a:t>отечественных</a:t>
            </a:r>
            <a:r>
              <a:rPr sz="2000" i="1" spc="254" dirty="0">
                <a:latin typeface="Arial"/>
                <a:cs typeface="Arial"/>
              </a:rPr>
              <a:t>   </a:t>
            </a:r>
            <a:r>
              <a:rPr sz="2000" i="1" dirty="0">
                <a:latin typeface="Arial"/>
                <a:cs typeface="Arial"/>
              </a:rPr>
              <a:t>ученых</a:t>
            </a:r>
            <a:r>
              <a:rPr sz="2000" i="1" spc="254" dirty="0">
                <a:latin typeface="Arial"/>
                <a:cs typeface="Arial"/>
              </a:rPr>
              <a:t>   </a:t>
            </a:r>
            <a:r>
              <a:rPr sz="2000" i="1" dirty="0">
                <a:latin typeface="Arial"/>
                <a:cs typeface="Arial"/>
              </a:rPr>
              <a:t>в</a:t>
            </a:r>
            <a:r>
              <a:rPr sz="2000" i="1" spc="250" dirty="0">
                <a:latin typeface="Arial"/>
                <a:cs typeface="Arial"/>
              </a:rPr>
              <a:t>   </a:t>
            </a:r>
            <a:r>
              <a:rPr sz="2000" i="1" spc="-10" dirty="0">
                <a:latin typeface="Arial"/>
                <a:cs typeface="Arial"/>
              </a:rPr>
              <a:t>изобретение </a:t>
            </a:r>
            <a:r>
              <a:rPr sz="2000" i="1" dirty="0">
                <a:latin typeface="Arial"/>
                <a:cs typeface="Arial"/>
              </a:rPr>
              <a:t>противогаза.</a:t>
            </a:r>
            <a:r>
              <a:rPr sz="2000" i="1" spc="200" dirty="0">
                <a:latin typeface="Arial"/>
                <a:cs typeface="Arial"/>
              </a:rPr>
              <a:t>   </a:t>
            </a:r>
            <a:r>
              <a:rPr sz="2000" i="1" dirty="0">
                <a:latin typeface="Arial"/>
                <a:cs typeface="Arial"/>
              </a:rPr>
              <a:t>Готовы</a:t>
            </a:r>
            <a:r>
              <a:rPr sz="2000" i="1" spc="204" dirty="0">
                <a:latin typeface="Arial"/>
                <a:cs typeface="Arial"/>
              </a:rPr>
              <a:t>   </a:t>
            </a:r>
            <a:r>
              <a:rPr sz="2000" i="1" dirty="0">
                <a:latin typeface="Arial"/>
                <a:cs typeface="Arial"/>
              </a:rPr>
              <a:t>ли</a:t>
            </a:r>
            <a:r>
              <a:rPr sz="2000" i="1" spc="204" dirty="0">
                <a:latin typeface="Arial"/>
                <a:cs typeface="Arial"/>
              </a:rPr>
              <a:t>   </a:t>
            </a:r>
            <a:r>
              <a:rPr sz="2000" i="1" dirty="0">
                <a:latin typeface="Arial"/>
                <a:cs typeface="Arial"/>
              </a:rPr>
              <a:t>Вы</a:t>
            </a:r>
            <a:r>
              <a:rPr sz="2000" i="1" spc="200" dirty="0">
                <a:latin typeface="Arial"/>
                <a:cs typeface="Arial"/>
              </a:rPr>
              <a:t>   </a:t>
            </a:r>
            <a:r>
              <a:rPr sz="2000" i="1" dirty="0">
                <a:latin typeface="Arial"/>
                <a:cs typeface="Arial"/>
              </a:rPr>
              <a:t>в</a:t>
            </a:r>
            <a:r>
              <a:rPr sz="2000" i="1" spc="204" dirty="0">
                <a:latin typeface="Arial"/>
                <a:cs typeface="Arial"/>
              </a:rPr>
              <a:t>   </a:t>
            </a:r>
            <a:r>
              <a:rPr sz="2000" i="1" dirty="0" err="1">
                <a:latin typeface="Arial"/>
                <a:cs typeface="Arial"/>
              </a:rPr>
              <a:t>экстренных</a:t>
            </a:r>
            <a:r>
              <a:rPr sz="2000" i="1" spc="200" dirty="0">
                <a:latin typeface="Arial"/>
                <a:cs typeface="Arial"/>
              </a:rPr>
              <a:t>   </a:t>
            </a:r>
            <a:r>
              <a:rPr sz="2000" i="1" dirty="0" err="1" smtClean="0">
                <a:latin typeface="Arial"/>
                <a:cs typeface="Arial"/>
              </a:rPr>
              <a:t>ситуациях</a:t>
            </a:r>
            <a:r>
              <a:rPr lang="ru-RU" sz="2000" i="1" spc="210" dirty="0">
                <a:latin typeface="Arial"/>
                <a:cs typeface="Arial"/>
              </a:rPr>
              <a:t> </a:t>
            </a:r>
            <a:r>
              <a:rPr sz="2000" i="1" spc="-50" dirty="0" smtClean="0">
                <a:latin typeface="Arial"/>
                <a:cs typeface="Arial"/>
              </a:rPr>
              <a:t>к </a:t>
            </a:r>
            <a:r>
              <a:rPr sz="2000" i="1" dirty="0">
                <a:latin typeface="Arial"/>
                <a:cs typeface="Arial"/>
              </a:rPr>
              <a:t>мобилизации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Ваших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 err="1">
                <a:latin typeface="Arial"/>
                <a:cs typeface="Arial"/>
              </a:rPr>
              <a:t>сил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spc="-25" dirty="0" smtClean="0">
                <a:latin typeface="Arial"/>
                <a:cs typeface="Arial"/>
              </a:rPr>
              <a:t>…?»</a:t>
            </a:r>
            <a:endParaRPr lang="ru-RU" sz="2000" dirty="0" smtClean="0">
              <a:latin typeface="Arial"/>
              <a:cs typeface="Arial"/>
            </a:endParaRPr>
          </a:p>
          <a:p>
            <a:pPr marL="304800" marR="5080" indent="-292735" algn="just">
              <a:lnSpc>
                <a:spcPct val="100000"/>
              </a:lnSpc>
              <a:buFont typeface="Microsoft Sans Serif"/>
              <a:buAutoNum type="arabicParenR" startAt="2"/>
              <a:tabLst>
                <a:tab pos="304800" algn="l"/>
                <a:tab pos="330200" algn="l"/>
              </a:tabLst>
            </a:pPr>
            <a:endParaRPr lang="ru-RU" sz="2000" dirty="0">
              <a:latin typeface="Arial"/>
              <a:cs typeface="Arial"/>
            </a:endParaRPr>
          </a:p>
          <a:p>
            <a:pPr marL="304800" marR="5080" indent="-292735" algn="just">
              <a:lnSpc>
                <a:spcPct val="100000"/>
              </a:lnSpc>
              <a:buFont typeface="Microsoft Sans Serif"/>
              <a:buAutoNum type="arabicParenR" startAt="2"/>
              <a:tabLst>
                <a:tab pos="304800" algn="l"/>
                <a:tab pos="330200" algn="l"/>
              </a:tabLst>
            </a:pPr>
            <a:r>
              <a:rPr sz="2000" dirty="0">
                <a:latin typeface="Arial"/>
                <a:cs typeface="Arial"/>
              </a:rPr>
              <a:t>	</a:t>
            </a:r>
            <a:r>
              <a:rPr sz="2000" i="1" dirty="0">
                <a:latin typeface="Arial"/>
                <a:cs typeface="Arial"/>
              </a:rPr>
              <a:t>«В</a:t>
            </a:r>
            <a:r>
              <a:rPr sz="2000" i="1" spc="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каких</a:t>
            </a:r>
            <a:r>
              <a:rPr sz="2000" i="1" spc="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областях</a:t>
            </a:r>
            <a:r>
              <a:rPr sz="2000" i="1" spc="4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человеческой</a:t>
            </a:r>
            <a:r>
              <a:rPr sz="2000" i="1" spc="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деятельности</a:t>
            </a:r>
            <a:r>
              <a:rPr sz="2000" i="1" spc="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используется</a:t>
            </a:r>
            <a:r>
              <a:rPr sz="2000" i="1" spc="50" dirty="0">
                <a:latin typeface="Arial"/>
                <a:cs typeface="Arial"/>
              </a:rPr>
              <a:t> </a:t>
            </a:r>
            <a:r>
              <a:rPr sz="2000" i="1" spc="-20" dirty="0">
                <a:latin typeface="Arial"/>
                <a:cs typeface="Arial"/>
              </a:rPr>
              <a:t>хлор </a:t>
            </a:r>
            <a:r>
              <a:rPr sz="2000" i="1" dirty="0">
                <a:latin typeface="Arial"/>
                <a:cs typeface="Arial"/>
              </a:rPr>
              <a:t>и</a:t>
            </a:r>
            <a:r>
              <a:rPr sz="2000" i="1" spc="185" dirty="0">
                <a:latin typeface="Arial"/>
                <a:cs typeface="Arial"/>
              </a:rPr>
              <a:t>  </a:t>
            </a:r>
            <a:r>
              <a:rPr sz="2000" i="1" dirty="0">
                <a:latin typeface="Arial"/>
                <a:cs typeface="Arial"/>
              </a:rPr>
              <a:t>его</a:t>
            </a:r>
            <a:r>
              <a:rPr sz="2000" i="1" spc="185" dirty="0">
                <a:latin typeface="Arial"/>
                <a:cs typeface="Arial"/>
              </a:rPr>
              <a:t>  </a:t>
            </a:r>
            <a:r>
              <a:rPr sz="2000" i="1" dirty="0">
                <a:latin typeface="Arial"/>
                <a:cs typeface="Arial"/>
              </a:rPr>
              <a:t>соединения?</a:t>
            </a:r>
            <a:r>
              <a:rPr sz="2000" i="1" spc="175" dirty="0">
                <a:latin typeface="Arial"/>
                <a:cs typeface="Arial"/>
              </a:rPr>
              <a:t>  </a:t>
            </a:r>
            <a:r>
              <a:rPr sz="2000" i="1" dirty="0">
                <a:latin typeface="Arial"/>
                <a:cs typeface="Arial"/>
              </a:rPr>
              <a:t>С</a:t>
            </a:r>
            <a:r>
              <a:rPr sz="2000" i="1" spc="185" dirty="0">
                <a:latin typeface="Arial"/>
                <a:cs typeface="Arial"/>
              </a:rPr>
              <a:t>  </a:t>
            </a:r>
            <a:r>
              <a:rPr sz="2000" i="1" dirty="0">
                <a:latin typeface="Arial"/>
                <a:cs typeface="Arial"/>
              </a:rPr>
              <a:t>какими</a:t>
            </a:r>
            <a:r>
              <a:rPr sz="2000" i="1" spc="190" dirty="0">
                <a:latin typeface="Arial"/>
                <a:cs typeface="Arial"/>
              </a:rPr>
              <a:t>  </a:t>
            </a:r>
            <a:r>
              <a:rPr sz="2000" i="1" dirty="0">
                <a:latin typeface="Arial"/>
                <a:cs typeface="Arial"/>
              </a:rPr>
              <a:t>соединениями</a:t>
            </a:r>
            <a:r>
              <a:rPr sz="2000" i="1" spc="180" dirty="0">
                <a:latin typeface="Arial"/>
                <a:cs typeface="Arial"/>
              </a:rPr>
              <a:t>  </a:t>
            </a:r>
            <a:r>
              <a:rPr sz="2000" i="1" dirty="0">
                <a:latin typeface="Arial"/>
                <a:cs typeface="Arial"/>
              </a:rPr>
              <a:t>хлора</a:t>
            </a:r>
            <a:r>
              <a:rPr sz="2000" i="1" spc="185" dirty="0">
                <a:latin typeface="Arial"/>
                <a:cs typeface="Arial"/>
              </a:rPr>
              <a:t>  </a:t>
            </a:r>
            <a:r>
              <a:rPr sz="2000" i="1" dirty="0">
                <a:latin typeface="Arial"/>
                <a:cs typeface="Arial"/>
              </a:rPr>
              <a:t>люди</a:t>
            </a:r>
            <a:r>
              <a:rPr sz="2000" i="1" spc="180" dirty="0">
                <a:latin typeface="Arial"/>
                <a:cs typeface="Arial"/>
              </a:rPr>
              <a:t>  </a:t>
            </a:r>
            <a:r>
              <a:rPr sz="2000" i="1" spc="-10" dirty="0">
                <a:latin typeface="Arial"/>
                <a:cs typeface="Arial"/>
              </a:rPr>
              <a:t>каких </a:t>
            </a:r>
            <a:r>
              <a:rPr sz="2000" i="1" dirty="0">
                <a:latin typeface="Arial"/>
                <a:cs typeface="Arial"/>
              </a:rPr>
              <a:t>профессий</a:t>
            </a:r>
            <a:r>
              <a:rPr sz="2000" i="1" spc="-7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могут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сталкиваться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чаще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всего?».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9184" y="361137"/>
            <a:ext cx="11713633" cy="90345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579755" marR="313690" indent="-260985" algn="ctr">
              <a:lnSpc>
                <a:spcPct val="100000"/>
              </a:lnSpc>
              <a:spcBef>
                <a:spcPts val="325"/>
              </a:spcBef>
            </a:pPr>
            <a:r>
              <a:rPr sz="2800" b="1" spc="-10" dirty="0">
                <a:solidFill>
                  <a:srgbClr val="C00000"/>
                </a:solidFill>
                <a:latin typeface="+mn-lt"/>
                <a:cs typeface="Arial"/>
              </a:rPr>
              <a:t>Особенности</a:t>
            </a:r>
            <a:r>
              <a:rPr sz="2800" b="1" spc="-14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Arial"/>
              </a:rPr>
              <a:t>конструирования</a:t>
            </a:r>
            <a:r>
              <a:rPr sz="2800" b="1" spc="-13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Arial"/>
              </a:rPr>
              <a:t>современного </a:t>
            </a:r>
            <a:r>
              <a:rPr sz="2800" b="1" dirty="0">
                <a:solidFill>
                  <a:srgbClr val="C00000"/>
                </a:solidFill>
                <a:latin typeface="+mn-lt"/>
                <a:cs typeface="Arial"/>
              </a:rPr>
              <a:t>урока</a:t>
            </a:r>
            <a:r>
              <a:rPr sz="2800" b="1" spc="-85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+mn-lt"/>
                <a:cs typeface="Arial"/>
              </a:rPr>
              <a:t>химии</a:t>
            </a:r>
            <a:r>
              <a:rPr sz="2800" b="1" spc="-95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lang="ru-RU" sz="2800" b="1" spc="-95" dirty="0" smtClean="0">
                <a:solidFill>
                  <a:srgbClr val="C00000"/>
                </a:solidFill>
                <a:latin typeface="+mn-lt"/>
                <a:cs typeface="Arial"/>
              </a:rPr>
              <a:t/>
            </a:r>
            <a:br>
              <a:rPr lang="ru-RU" sz="2800" b="1" spc="-95" dirty="0" smtClean="0">
                <a:solidFill>
                  <a:srgbClr val="C00000"/>
                </a:solidFill>
                <a:latin typeface="+mn-lt"/>
                <a:cs typeface="Arial"/>
              </a:rPr>
            </a:br>
            <a:r>
              <a:rPr sz="2800" b="1" dirty="0" smtClean="0">
                <a:solidFill>
                  <a:srgbClr val="C00000"/>
                </a:solidFill>
                <a:latin typeface="+mn-lt"/>
                <a:cs typeface="Arial"/>
              </a:rPr>
              <a:t>в</a:t>
            </a:r>
            <a:r>
              <a:rPr sz="2800" b="1" spc="-120" dirty="0" smtClean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Arial"/>
              </a:rPr>
              <a:t>условиях</a:t>
            </a:r>
            <a:r>
              <a:rPr sz="2800" b="1" spc="-8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Arial"/>
              </a:rPr>
              <a:t>реализации</a:t>
            </a:r>
            <a:r>
              <a:rPr sz="2800" b="1" spc="-95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+mn-lt"/>
                <a:cs typeface="Arial"/>
              </a:rPr>
              <a:t>ФГОС</a:t>
            </a:r>
            <a:endParaRPr sz="2800" dirty="0">
              <a:solidFill>
                <a:srgbClr val="C00000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60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8067" y="130239"/>
            <a:ext cx="10765367" cy="841375"/>
            <a:chOff x="463550" y="130238"/>
            <a:chExt cx="8074025" cy="841375"/>
          </a:xfrm>
        </p:grpSpPr>
        <p:sp>
          <p:nvSpPr>
            <p:cNvPr id="3" name="object 3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70330" y="206270"/>
            <a:ext cx="8860367" cy="71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55"/>
              </a:lnSpc>
            </a:pP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Системно-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деятельностный</a:t>
            </a:r>
            <a:r>
              <a:rPr sz="2400" spc="-3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подход</a:t>
            </a: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 как</a:t>
            </a: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методологическая</a:t>
            </a:r>
            <a:r>
              <a:rPr sz="2400" spc="-8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основа</a:t>
            </a:r>
            <a:r>
              <a:rPr sz="2400" spc="-6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современного</a:t>
            </a:r>
            <a:r>
              <a:rPr sz="2400" spc="-4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Microsoft Sans Serif"/>
                <a:cs typeface="Microsoft Sans Serif"/>
              </a:rPr>
              <a:t>урока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02124" y="1581257"/>
            <a:ext cx="10477500" cy="3768725"/>
            <a:chOff x="606425" y="1592262"/>
            <a:chExt cx="7858125" cy="3768725"/>
          </a:xfrm>
        </p:grpSpPr>
        <p:sp>
          <p:nvSpPr>
            <p:cNvPr id="7" name="object 7"/>
            <p:cNvSpPr/>
            <p:nvPr/>
          </p:nvSpPr>
          <p:spPr>
            <a:xfrm>
              <a:off x="611187" y="1597025"/>
              <a:ext cx="7848600" cy="3759200"/>
            </a:xfrm>
            <a:custGeom>
              <a:avLst/>
              <a:gdLst/>
              <a:ahLst/>
              <a:cxnLst/>
              <a:rect l="l" t="t" r="r" b="b"/>
              <a:pathLst>
                <a:path w="7848600" h="3759200">
                  <a:moveTo>
                    <a:pt x="7848600" y="0"/>
                  </a:moveTo>
                  <a:lnTo>
                    <a:pt x="0" y="0"/>
                  </a:lnTo>
                  <a:lnTo>
                    <a:pt x="0" y="3759200"/>
                  </a:lnTo>
                  <a:lnTo>
                    <a:pt x="7848600" y="375920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1187" y="1597025"/>
              <a:ext cx="7848600" cy="3759200"/>
            </a:xfrm>
            <a:custGeom>
              <a:avLst/>
              <a:gdLst/>
              <a:ahLst/>
              <a:cxnLst/>
              <a:rect l="l" t="t" r="r" b="b"/>
              <a:pathLst>
                <a:path w="7848600" h="3759200">
                  <a:moveTo>
                    <a:pt x="0" y="3759200"/>
                  </a:moveTo>
                  <a:lnTo>
                    <a:pt x="7848600" y="37592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3759200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04774" y="1663022"/>
            <a:ext cx="10164279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>
                <a:latin typeface="Microsoft Sans Serif"/>
                <a:cs typeface="Microsoft Sans Serif"/>
              </a:rPr>
              <a:t>Федеральный государственный образовательный стандарт трактует понятие </a:t>
            </a:r>
            <a:r>
              <a:rPr lang="ru-RU" sz="2000" b="1" dirty="0" smtClean="0">
                <a:latin typeface="Microsoft Sans Serif"/>
                <a:cs typeface="Microsoft Sans Serif"/>
              </a:rPr>
              <a:t>«результат образования» </a:t>
            </a:r>
            <a:r>
              <a:rPr lang="ru-RU" sz="2000" dirty="0" smtClean="0">
                <a:latin typeface="Microsoft Sans Serif"/>
                <a:cs typeface="Microsoft Sans Serif"/>
              </a:rPr>
              <a:t>с позиции системно-</a:t>
            </a:r>
            <a:r>
              <a:rPr lang="ru-RU" sz="2000" dirty="0" err="1" smtClean="0">
                <a:latin typeface="Microsoft Sans Serif"/>
                <a:cs typeface="Microsoft Sans Serif"/>
              </a:rPr>
              <a:t>деятельностного</a:t>
            </a:r>
            <a:r>
              <a:rPr lang="ru-RU" sz="2000" dirty="0" smtClean="0">
                <a:latin typeface="Microsoft Sans Serif"/>
                <a:cs typeface="Microsoft Sans Serif"/>
              </a:rPr>
              <a:t> подхода, согласно которому </a:t>
            </a:r>
            <a:r>
              <a:rPr sz="2000" dirty="0" err="1" smtClean="0">
                <a:latin typeface="Microsoft Sans Serif"/>
                <a:cs typeface="Microsoft Sans Serif"/>
              </a:rPr>
              <a:t>психологические</a:t>
            </a:r>
            <a:r>
              <a:rPr sz="2000" spc="450" dirty="0" smtClean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особенности</a:t>
            </a:r>
            <a:r>
              <a:rPr sz="2000" spc="4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человека,</a:t>
            </a:r>
            <a:r>
              <a:rPr sz="2000" spc="4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качества</a:t>
            </a:r>
            <a:r>
              <a:rPr sz="2000" spc="459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личности </a:t>
            </a:r>
            <a:r>
              <a:rPr sz="2000" dirty="0" err="1">
                <a:latin typeface="Microsoft Sans Serif"/>
                <a:cs typeface="Microsoft Sans Serif"/>
              </a:rPr>
              <a:t>есть</a:t>
            </a:r>
            <a:r>
              <a:rPr sz="2000" spc="275" dirty="0">
                <a:latin typeface="Microsoft Sans Serif"/>
                <a:cs typeface="Microsoft Sans Serif"/>
              </a:rPr>
              <a:t>   </a:t>
            </a:r>
            <a:r>
              <a:rPr sz="2000" dirty="0" err="1" smtClean="0">
                <a:latin typeface="Microsoft Sans Serif"/>
                <a:cs typeface="Microsoft Sans Serif"/>
              </a:rPr>
              <a:t>результат</a:t>
            </a:r>
            <a:r>
              <a:rPr lang="ru-RU" sz="2000" dirty="0" smtClean="0">
                <a:latin typeface="Microsoft Sans Serif"/>
                <a:cs typeface="Microsoft Sans Serif"/>
              </a:rPr>
              <a:t> </a:t>
            </a:r>
            <a:r>
              <a:rPr sz="2000" dirty="0" err="1" smtClean="0">
                <a:latin typeface="Microsoft Sans Serif"/>
                <a:cs typeface="Microsoft Sans Serif"/>
              </a:rPr>
              <a:t>преобразования</a:t>
            </a:r>
            <a:r>
              <a:rPr lang="ru-RU" sz="2000" dirty="0" smtClean="0">
                <a:latin typeface="Microsoft Sans Serif"/>
                <a:cs typeface="Microsoft Sans Serif"/>
              </a:rPr>
              <a:t> </a:t>
            </a:r>
            <a:r>
              <a:rPr sz="2000" dirty="0" err="1" smtClean="0">
                <a:latin typeface="Microsoft Sans Serif"/>
                <a:cs typeface="Microsoft Sans Serif"/>
              </a:rPr>
              <a:t>внешней</a:t>
            </a:r>
            <a:r>
              <a:rPr lang="ru-RU" sz="2000" dirty="0" smtClean="0">
                <a:latin typeface="Microsoft Sans Serif"/>
                <a:cs typeface="Microsoft Sans Serif"/>
              </a:rPr>
              <a:t> </a:t>
            </a:r>
            <a:r>
              <a:rPr sz="2000" spc="-20" dirty="0" err="1" smtClean="0">
                <a:latin typeface="Microsoft Sans Serif"/>
                <a:cs typeface="Microsoft Sans Serif"/>
              </a:rPr>
              <a:t>предметной</a:t>
            </a:r>
            <a:r>
              <a:rPr sz="2000" spc="-20" dirty="0" smtClean="0">
                <a:latin typeface="Microsoft Sans Serif"/>
                <a:cs typeface="Microsoft Sans Serif"/>
              </a:rPr>
              <a:t> </a:t>
            </a:r>
            <a:r>
              <a:rPr sz="2000" spc="-10" dirty="0" err="1" smtClean="0">
                <a:latin typeface="Microsoft Sans Serif"/>
                <a:cs typeface="Microsoft Sans Serif"/>
              </a:rPr>
              <a:t>деятельности</a:t>
            </a:r>
            <a:r>
              <a:rPr lang="ru-RU" sz="2000" spc="-10" dirty="0" smtClean="0">
                <a:latin typeface="Microsoft Sans Serif"/>
                <a:cs typeface="Microsoft Sans Serif"/>
              </a:rPr>
              <a:t> </a:t>
            </a:r>
            <a:r>
              <a:rPr sz="2000" dirty="0" err="1" smtClean="0">
                <a:latin typeface="Microsoft Sans Serif"/>
                <a:cs typeface="Microsoft Sans Serif"/>
              </a:rPr>
              <a:t>во</a:t>
            </a:r>
            <a:r>
              <a:rPr sz="2000" dirty="0" smtClean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внутреннюю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520" dirty="0">
                <a:latin typeface="Microsoft Sans Serif"/>
                <a:cs typeface="Microsoft Sans Serif"/>
              </a:rPr>
              <a:t>–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психическую.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endParaRPr lang="ru-RU" sz="2000" spc="-25" dirty="0" smtClean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25" dirty="0" err="1" smtClean="0">
                <a:latin typeface="Microsoft Sans Serif"/>
                <a:cs typeface="Microsoft Sans Serif"/>
              </a:rPr>
              <a:t>Системно-</a:t>
            </a:r>
            <a:r>
              <a:rPr sz="2000" dirty="0" err="1" smtClean="0">
                <a:latin typeface="Microsoft Sans Serif"/>
                <a:cs typeface="Microsoft Sans Serif"/>
              </a:rPr>
              <a:t>деятельностный</a:t>
            </a:r>
            <a:r>
              <a:rPr sz="2000" spc="305" dirty="0" smtClean="0">
                <a:latin typeface="Microsoft Sans Serif"/>
                <a:cs typeface="Microsoft Sans Serif"/>
              </a:rPr>
              <a:t>   </a:t>
            </a:r>
            <a:r>
              <a:rPr sz="2000" dirty="0">
                <a:latin typeface="Microsoft Sans Serif"/>
                <a:cs typeface="Microsoft Sans Serif"/>
              </a:rPr>
              <a:t>подход</a:t>
            </a:r>
            <a:r>
              <a:rPr sz="2000" spc="305" dirty="0">
                <a:latin typeface="Microsoft Sans Serif"/>
                <a:cs typeface="Microsoft Sans Serif"/>
              </a:rPr>
              <a:t>   </a:t>
            </a:r>
            <a:r>
              <a:rPr sz="2000" dirty="0">
                <a:latin typeface="Microsoft Sans Serif"/>
                <a:cs typeface="Microsoft Sans Serif"/>
              </a:rPr>
              <a:t>позволяет</a:t>
            </a:r>
            <a:r>
              <a:rPr sz="2000" spc="300" dirty="0">
                <a:latin typeface="Microsoft Sans Serif"/>
                <a:cs typeface="Microsoft Sans Serif"/>
              </a:rPr>
              <a:t>   </a:t>
            </a:r>
            <a:r>
              <a:rPr sz="2000" spc="-10" dirty="0">
                <a:solidFill>
                  <a:schemeClr val="accent5"/>
                </a:solidFill>
                <a:latin typeface="Microsoft Sans Serif"/>
                <a:cs typeface="Microsoft Sans Serif"/>
              </a:rPr>
              <a:t>выделить </a:t>
            </a:r>
            <a:r>
              <a:rPr sz="2000" dirty="0">
                <a:solidFill>
                  <a:schemeClr val="accent5"/>
                </a:solidFill>
                <a:latin typeface="Microsoft Sans Serif"/>
                <a:cs typeface="Microsoft Sans Serif"/>
              </a:rPr>
              <a:t>основные</a:t>
            </a:r>
            <a:r>
              <a:rPr sz="2000" spc="125" dirty="0">
                <a:solidFill>
                  <a:schemeClr val="accent5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accent5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2000" spc="114" dirty="0">
                <a:solidFill>
                  <a:schemeClr val="accent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accent5"/>
                </a:solidFill>
                <a:latin typeface="Microsoft Sans Serif"/>
                <a:cs typeface="Microsoft Sans Serif"/>
              </a:rPr>
              <a:t>обучения</a:t>
            </a:r>
            <a:r>
              <a:rPr sz="2000" spc="110" dirty="0">
                <a:solidFill>
                  <a:schemeClr val="accent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accent5"/>
                </a:solidFill>
                <a:latin typeface="Microsoft Sans Serif"/>
                <a:cs typeface="Microsoft Sans Serif"/>
              </a:rPr>
              <a:t>и</a:t>
            </a:r>
            <a:r>
              <a:rPr sz="2000" spc="125" dirty="0">
                <a:solidFill>
                  <a:schemeClr val="accent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accent5"/>
                </a:solidFill>
                <a:latin typeface="Microsoft Sans Serif"/>
                <a:cs typeface="Microsoft Sans Serif"/>
              </a:rPr>
              <a:t>воспитания</a:t>
            </a:r>
            <a:r>
              <a:rPr sz="2000" dirty="0">
                <a:latin typeface="Microsoft Sans Serif"/>
                <a:cs typeface="Microsoft Sans Serif"/>
              </a:rPr>
              <a:t>,</a:t>
            </a:r>
            <a:r>
              <a:rPr sz="2000" spc="11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выраженные</a:t>
            </a:r>
            <a:r>
              <a:rPr sz="2000" spc="125" dirty="0">
                <a:solidFill>
                  <a:schemeClr val="accent5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chemeClr val="accent5"/>
                </a:solidFill>
                <a:latin typeface="Microsoft Sans Serif"/>
                <a:cs typeface="Microsoft Sans Serif"/>
              </a:rPr>
              <a:t>в </a:t>
            </a:r>
            <a:r>
              <a:rPr sz="2000" dirty="0">
                <a:solidFill>
                  <a:schemeClr val="accent5"/>
                </a:solidFill>
                <a:latin typeface="Microsoft Sans Serif"/>
                <a:cs typeface="Microsoft Sans Serif"/>
              </a:rPr>
              <a:t>способах</a:t>
            </a:r>
            <a:r>
              <a:rPr sz="2000" spc="440" dirty="0">
                <a:solidFill>
                  <a:schemeClr val="accent5"/>
                </a:solidFill>
                <a:latin typeface="Microsoft Sans Serif"/>
                <a:cs typeface="Microsoft Sans Serif"/>
              </a:rPr>
              <a:t>   </a:t>
            </a:r>
            <a:r>
              <a:rPr sz="2000" dirty="0">
                <a:solidFill>
                  <a:schemeClr val="accent5"/>
                </a:solidFill>
                <a:latin typeface="Microsoft Sans Serif"/>
                <a:cs typeface="Microsoft Sans Serif"/>
              </a:rPr>
              <a:t>формирования</a:t>
            </a:r>
            <a:r>
              <a:rPr sz="2000" spc="450" dirty="0">
                <a:solidFill>
                  <a:schemeClr val="accent5"/>
                </a:solidFill>
                <a:latin typeface="Microsoft Sans Serif"/>
                <a:cs typeface="Microsoft Sans Serif"/>
              </a:rPr>
              <a:t>   </a:t>
            </a:r>
            <a:r>
              <a:rPr sz="2000" dirty="0">
                <a:solidFill>
                  <a:schemeClr val="accent5"/>
                </a:solidFill>
                <a:latin typeface="Microsoft Sans Serif"/>
                <a:cs typeface="Microsoft Sans Serif"/>
              </a:rPr>
              <a:t>универсальных</a:t>
            </a:r>
            <a:r>
              <a:rPr sz="2000" spc="445" dirty="0">
                <a:solidFill>
                  <a:schemeClr val="accent5"/>
                </a:solidFill>
                <a:latin typeface="Microsoft Sans Serif"/>
                <a:cs typeface="Microsoft Sans Serif"/>
              </a:rPr>
              <a:t>   </a:t>
            </a:r>
            <a:r>
              <a:rPr sz="2000" dirty="0">
                <a:solidFill>
                  <a:schemeClr val="accent5"/>
                </a:solidFill>
                <a:latin typeface="Microsoft Sans Serif"/>
                <a:cs typeface="Microsoft Sans Serif"/>
              </a:rPr>
              <a:t>учебных</a:t>
            </a:r>
            <a:r>
              <a:rPr sz="2000" spc="445" dirty="0">
                <a:solidFill>
                  <a:schemeClr val="accent5"/>
                </a:solidFill>
                <a:latin typeface="Microsoft Sans Serif"/>
                <a:cs typeface="Microsoft Sans Serif"/>
              </a:rPr>
              <a:t>   </a:t>
            </a:r>
            <a:r>
              <a:rPr sz="2000" spc="-50" dirty="0">
                <a:solidFill>
                  <a:schemeClr val="accent5"/>
                </a:solidFill>
                <a:latin typeface="Microsoft Sans Serif"/>
                <a:cs typeface="Microsoft Sans Serif"/>
              </a:rPr>
              <a:t>и </a:t>
            </a:r>
            <a:r>
              <a:rPr sz="2000" spc="-10" dirty="0">
                <a:solidFill>
                  <a:schemeClr val="accent5"/>
                </a:solidFill>
                <a:latin typeface="Microsoft Sans Serif"/>
                <a:cs typeface="Microsoft Sans Serif"/>
              </a:rPr>
              <a:t>познавательных</a:t>
            </a:r>
            <a:r>
              <a:rPr sz="2000" spc="100" dirty="0">
                <a:solidFill>
                  <a:schemeClr val="accent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accent5"/>
                </a:solidFill>
                <a:latin typeface="Microsoft Sans Serif"/>
                <a:cs typeface="Microsoft Sans Serif"/>
              </a:rPr>
              <a:t>действий</a:t>
            </a:r>
            <a:r>
              <a:rPr sz="2000" dirty="0">
                <a:latin typeface="Microsoft Sans Serif"/>
                <a:cs typeface="Microsoft Sans Serif"/>
              </a:rPr>
              <a:t>,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которые,</a:t>
            </a:r>
            <a:r>
              <a:rPr sz="2000" spc="9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1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свою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очередь,</a:t>
            </a:r>
            <a:r>
              <a:rPr sz="2000" spc="10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должны </a:t>
            </a:r>
            <a:r>
              <a:rPr sz="2000" dirty="0">
                <a:latin typeface="Microsoft Sans Serif"/>
                <a:cs typeface="Microsoft Sans Serif"/>
              </a:rPr>
              <a:t>быть</a:t>
            </a:r>
            <a:r>
              <a:rPr sz="2000" spc="48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положены</a:t>
            </a:r>
            <a:r>
              <a:rPr sz="2000" spc="47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48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основу</a:t>
            </a:r>
            <a:r>
              <a:rPr sz="2000" spc="47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отбора</a:t>
            </a:r>
            <a:r>
              <a:rPr sz="2000" spc="484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470" dirty="0">
                <a:latin typeface="Microsoft Sans Serif"/>
                <a:cs typeface="Microsoft Sans Serif"/>
              </a:rPr>
              <a:t>  </a:t>
            </a:r>
            <a:r>
              <a:rPr sz="2000" spc="-20" dirty="0">
                <a:latin typeface="Microsoft Sans Serif"/>
                <a:cs typeface="Microsoft Sans Serif"/>
              </a:rPr>
              <a:t>структурирования </a:t>
            </a:r>
            <a:r>
              <a:rPr sz="2000" dirty="0">
                <a:latin typeface="Microsoft Sans Serif"/>
                <a:cs typeface="Microsoft Sans Serif"/>
              </a:rPr>
              <a:t>содержания</a:t>
            </a:r>
            <a:r>
              <a:rPr sz="2000" spc="-1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образования.</a:t>
            </a:r>
            <a:endParaRPr sz="2000" dirty="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18067" y="111189"/>
            <a:ext cx="10765367" cy="841375"/>
            <a:chOff x="463550" y="111188"/>
            <a:chExt cx="8074025" cy="841375"/>
          </a:xfrm>
        </p:grpSpPr>
        <p:sp>
          <p:nvSpPr>
            <p:cNvPr id="19" name="object 19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24416" y="83311"/>
            <a:ext cx="11359037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 marR="156845" indent="691515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solidFill>
                  <a:srgbClr val="C00000"/>
                </a:solidFill>
                <a:latin typeface="+mn-lt"/>
                <a:cs typeface="Microsoft Sans Serif"/>
              </a:rPr>
              <a:t>Системно-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деятельностный</a:t>
            </a:r>
            <a:r>
              <a:rPr sz="2800" b="1" spc="-3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20" dirty="0" err="1">
                <a:solidFill>
                  <a:srgbClr val="C00000"/>
                </a:solidFill>
                <a:latin typeface="+mn-lt"/>
                <a:cs typeface="Microsoft Sans Serif"/>
              </a:rPr>
              <a:t>подход</a:t>
            </a:r>
            <a:r>
              <a:rPr sz="2800" b="1" spc="-8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lang="ru-RU" sz="2800" b="1" spc="-80" dirty="0" smtClean="0">
                <a:solidFill>
                  <a:srgbClr val="C00000"/>
                </a:solidFill>
                <a:latin typeface="+mn-lt"/>
                <a:cs typeface="Microsoft Sans Serif"/>
              </a:rPr>
              <a:t>- </a:t>
            </a:r>
            <a:r>
              <a:rPr sz="2800" b="1" spc="-35" dirty="0" err="1" smtClean="0">
                <a:solidFill>
                  <a:srgbClr val="C00000"/>
                </a:solidFill>
                <a:latin typeface="+mn-lt"/>
                <a:cs typeface="Microsoft Sans Serif"/>
              </a:rPr>
              <a:t>методологическая</a:t>
            </a:r>
            <a:r>
              <a:rPr sz="2800" b="1" spc="-85" dirty="0" smtClean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+mn-lt"/>
                <a:cs typeface="Microsoft Sans Serif"/>
              </a:rPr>
              <a:t>основа</a:t>
            </a:r>
            <a:r>
              <a:rPr sz="2800" b="1" spc="-12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lang="ru-RU" sz="2800" b="1" spc="-125" dirty="0" smtClean="0">
                <a:solidFill>
                  <a:srgbClr val="C00000"/>
                </a:solidFill>
                <a:latin typeface="+mn-lt"/>
                <a:cs typeface="Microsoft Sans Serif"/>
              </a:rPr>
              <a:t/>
            </a:r>
            <a:br>
              <a:rPr lang="ru-RU" sz="2800" b="1" spc="-125" dirty="0" smtClean="0">
                <a:solidFill>
                  <a:srgbClr val="C00000"/>
                </a:solidFill>
                <a:latin typeface="+mn-lt"/>
                <a:cs typeface="Microsoft Sans Serif"/>
              </a:rPr>
            </a:br>
            <a:r>
              <a:rPr lang="ru-RU" sz="2800" b="1" spc="-12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lang="ru-RU" sz="2800" b="1" spc="-125" dirty="0" smtClean="0">
                <a:solidFill>
                  <a:srgbClr val="C00000"/>
                </a:solidFill>
                <a:latin typeface="+mn-lt"/>
                <a:cs typeface="Microsoft Sans Serif"/>
              </a:rPr>
              <a:t>                                           ФГОС и </a:t>
            </a:r>
            <a:r>
              <a:rPr sz="2800" b="1" spc="-10" dirty="0" err="1" smtClean="0">
                <a:solidFill>
                  <a:srgbClr val="C00000"/>
                </a:solidFill>
                <a:latin typeface="+mn-lt"/>
                <a:cs typeface="Microsoft Sans Serif"/>
              </a:rPr>
              <a:t>современного</a:t>
            </a:r>
            <a:r>
              <a:rPr sz="2800" b="1" spc="-110" dirty="0" smtClean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урока</a:t>
            </a:r>
            <a:endParaRPr sz="28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4294967295"/>
          </p:nvPr>
        </p:nvSpPr>
        <p:spPr>
          <a:xfrm>
            <a:off x="11295888" y="6364548"/>
            <a:ext cx="569805" cy="33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55"/>
              </a:lnSpc>
            </a:pPr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572070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184" y="215061"/>
            <a:ext cx="11713633" cy="84318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831215" marR="825500" indent="337820" algn="ctr">
              <a:lnSpc>
                <a:spcPct val="100000"/>
              </a:lnSpc>
              <a:spcBef>
                <a:spcPts val="335"/>
              </a:spcBef>
            </a:pPr>
            <a:r>
              <a:rPr sz="2600" b="1" dirty="0">
                <a:solidFill>
                  <a:srgbClr val="C00000"/>
                </a:solidFill>
                <a:latin typeface="+mn-lt"/>
                <a:cs typeface="Arial"/>
              </a:rPr>
              <a:t>Особенности</a:t>
            </a:r>
            <a:r>
              <a:rPr sz="2600" b="1" spc="-6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600" b="1" spc="-10" dirty="0">
                <a:solidFill>
                  <a:srgbClr val="C00000"/>
                </a:solidFill>
                <a:latin typeface="+mn-lt"/>
                <a:cs typeface="Arial"/>
              </a:rPr>
              <a:t>использования</a:t>
            </a:r>
            <a:r>
              <a:rPr sz="2600" b="1" spc="-105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600" b="1" spc="-10" dirty="0">
                <a:solidFill>
                  <a:srgbClr val="C00000"/>
                </a:solidFill>
                <a:latin typeface="+mn-lt"/>
                <a:cs typeface="Arial"/>
              </a:rPr>
              <a:t>методики </a:t>
            </a:r>
            <a:r>
              <a:rPr sz="2600" b="1" dirty="0">
                <a:solidFill>
                  <a:srgbClr val="C00000"/>
                </a:solidFill>
                <a:latin typeface="+mn-lt"/>
                <a:cs typeface="Arial"/>
              </a:rPr>
              <a:t>Эдварда</a:t>
            </a:r>
            <a:r>
              <a:rPr sz="2600" b="1" spc="-10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600" b="1" dirty="0">
                <a:solidFill>
                  <a:srgbClr val="C00000"/>
                </a:solidFill>
                <a:latin typeface="+mn-lt"/>
                <a:cs typeface="Arial"/>
              </a:rPr>
              <a:t>де</a:t>
            </a:r>
            <a:r>
              <a:rPr sz="2600" b="1" spc="-85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600" b="1" dirty="0">
                <a:solidFill>
                  <a:srgbClr val="C00000"/>
                </a:solidFill>
                <a:latin typeface="+mn-lt"/>
                <a:cs typeface="Arial"/>
              </a:rPr>
              <a:t>Боно</a:t>
            </a:r>
            <a:r>
              <a:rPr sz="2600" b="1" spc="-95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600" b="1" dirty="0">
                <a:solidFill>
                  <a:srgbClr val="C00000"/>
                </a:solidFill>
                <a:latin typeface="+mn-lt"/>
                <a:cs typeface="Arial"/>
              </a:rPr>
              <a:t>«Мыслительные</a:t>
            </a:r>
            <a:r>
              <a:rPr sz="2600" b="1" spc="-5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600" b="1" spc="-10" dirty="0">
                <a:solidFill>
                  <a:srgbClr val="C00000"/>
                </a:solidFill>
                <a:latin typeface="+mn-lt"/>
                <a:cs typeface="Arial"/>
              </a:rPr>
              <a:t>шляпы»</a:t>
            </a:r>
            <a:endParaRPr sz="2600" dirty="0">
              <a:solidFill>
                <a:srgbClr val="C00000"/>
              </a:solidFill>
              <a:latin typeface="+mn-lt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09676"/>
            <a:ext cx="12192000" cy="5648325"/>
            <a:chOff x="0" y="1209675"/>
            <a:chExt cx="9144000" cy="5648325"/>
          </a:xfrm>
        </p:grpSpPr>
        <p:sp>
          <p:nvSpPr>
            <p:cNvPr id="4" name="object 4"/>
            <p:cNvSpPr/>
            <p:nvPr/>
          </p:nvSpPr>
          <p:spPr>
            <a:xfrm>
              <a:off x="0" y="1216088"/>
              <a:ext cx="9144000" cy="697230"/>
            </a:xfrm>
            <a:custGeom>
              <a:avLst/>
              <a:gdLst/>
              <a:ahLst/>
              <a:cxnLst/>
              <a:rect l="l" t="t" r="r" b="b"/>
              <a:pathLst>
                <a:path w="9144000" h="697230">
                  <a:moveTo>
                    <a:pt x="3487737" y="0"/>
                  </a:moveTo>
                  <a:lnTo>
                    <a:pt x="1230312" y="0"/>
                  </a:lnTo>
                  <a:lnTo>
                    <a:pt x="0" y="0"/>
                  </a:lnTo>
                  <a:lnTo>
                    <a:pt x="0" y="696912"/>
                  </a:lnTo>
                  <a:lnTo>
                    <a:pt x="1230312" y="696912"/>
                  </a:lnTo>
                  <a:lnTo>
                    <a:pt x="3487737" y="696912"/>
                  </a:lnTo>
                  <a:lnTo>
                    <a:pt x="3487737" y="0"/>
                  </a:lnTo>
                  <a:close/>
                </a:path>
                <a:path w="9144000" h="697230">
                  <a:moveTo>
                    <a:pt x="9144000" y="0"/>
                  </a:moveTo>
                  <a:lnTo>
                    <a:pt x="3487801" y="0"/>
                  </a:lnTo>
                  <a:lnTo>
                    <a:pt x="3487801" y="696912"/>
                  </a:lnTo>
                  <a:lnTo>
                    <a:pt x="9144000" y="6969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AF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913001"/>
              <a:ext cx="1230630" cy="1739900"/>
            </a:xfrm>
            <a:custGeom>
              <a:avLst/>
              <a:gdLst/>
              <a:ahLst/>
              <a:cxnLst/>
              <a:rect l="l" t="t" r="r" b="b"/>
              <a:pathLst>
                <a:path w="1230630" h="1739900">
                  <a:moveTo>
                    <a:pt x="1230312" y="0"/>
                  </a:moveTo>
                  <a:lnTo>
                    <a:pt x="0" y="0"/>
                  </a:lnTo>
                  <a:lnTo>
                    <a:pt x="0" y="1739519"/>
                  </a:lnTo>
                  <a:lnTo>
                    <a:pt x="1230312" y="1739519"/>
                  </a:lnTo>
                  <a:lnTo>
                    <a:pt x="1230312" y="0"/>
                  </a:lnTo>
                  <a:close/>
                </a:path>
              </a:pathLst>
            </a:custGeom>
            <a:solidFill>
              <a:srgbClr val="F1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652520"/>
              <a:ext cx="1230630" cy="1739900"/>
            </a:xfrm>
            <a:custGeom>
              <a:avLst/>
              <a:gdLst/>
              <a:ahLst/>
              <a:cxnLst/>
              <a:rect l="l" t="t" r="r" b="b"/>
              <a:pathLst>
                <a:path w="1230630" h="1739900">
                  <a:moveTo>
                    <a:pt x="1230312" y="0"/>
                  </a:moveTo>
                  <a:lnTo>
                    <a:pt x="0" y="0"/>
                  </a:lnTo>
                  <a:lnTo>
                    <a:pt x="0" y="1739518"/>
                  </a:lnTo>
                  <a:lnTo>
                    <a:pt x="1230312" y="1739518"/>
                  </a:lnTo>
                  <a:lnTo>
                    <a:pt x="1230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391978"/>
              <a:ext cx="1230630" cy="1465580"/>
            </a:xfrm>
            <a:custGeom>
              <a:avLst/>
              <a:gdLst/>
              <a:ahLst/>
              <a:cxnLst/>
              <a:rect l="l" t="t" r="r" b="b"/>
              <a:pathLst>
                <a:path w="1230630" h="1465579">
                  <a:moveTo>
                    <a:pt x="1230312" y="0"/>
                  </a:moveTo>
                  <a:lnTo>
                    <a:pt x="0" y="0"/>
                  </a:lnTo>
                  <a:lnTo>
                    <a:pt x="0" y="1465198"/>
                  </a:lnTo>
                  <a:lnTo>
                    <a:pt x="1230312" y="1465198"/>
                  </a:lnTo>
                  <a:lnTo>
                    <a:pt x="12303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209674"/>
              <a:ext cx="9144000" cy="5648325"/>
            </a:xfrm>
            <a:custGeom>
              <a:avLst/>
              <a:gdLst/>
              <a:ahLst/>
              <a:cxnLst/>
              <a:rect l="l" t="t" r="r" b="b"/>
              <a:pathLst>
                <a:path w="9144000" h="5648325">
                  <a:moveTo>
                    <a:pt x="9144000" y="0"/>
                  </a:moveTo>
                  <a:lnTo>
                    <a:pt x="9137650" y="0"/>
                  </a:lnTo>
                  <a:lnTo>
                    <a:pt x="9137650" y="12700"/>
                  </a:lnTo>
                  <a:lnTo>
                    <a:pt x="9137650" y="696976"/>
                  </a:lnTo>
                  <a:lnTo>
                    <a:pt x="9137650" y="5641162"/>
                  </a:lnTo>
                  <a:lnTo>
                    <a:pt x="3494151" y="5641162"/>
                  </a:lnTo>
                  <a:lnTo>
                    <a:pt x="3494151" y="4188714"/>
                  </a:lnTo>
                  <a:lnTo>
                    <a:pt x="9137650" y="4188714"/>
                  </a:lnTo>
                  <a:lnTo>
                    <a:pt x="9137650" y="4176014"/>
                  </a:lnTo>
                  <a:lnTo>
                    <a:pt x="3494151" y="4176014"/>
                  </a:lnTo>
                  <a:lnTo>
                    <a:pt x="3494151" y="2449195"/>
                  </a:lnTo>
                  <a:lnTo>
                    <a:pt x="9137650" y="2449195"/>
                  </a:lnTo>
                  <a:lnTo>
                    <a:pt x="9137650" y="2436495"/>
                  </a:lnTo>
                  <a:lnTo>
                    <a:pt x="3494151" y="2436495"/>
                  </a:lnTo>
                  <a:lnTo>
                    <a:pt x="3494151" y="709676"/>
                  </a:lnTo>
                  <a:lnTo>
                    <a:pt x="9137650" y="709676"/>
                  </a:lnTo>
                  <a:lnTo>
                    <a:pt x="9137650" y="696976"/>
                  </a:lnTo>
                  <a:lnTo>
                    <a:pt x="3494151" y="696976"/>
                  </a:lnTo>
                  <a:lnTo>
                    <a:pt x="3494151" y="12700"/>
                  </a:lnTo>
                  <a:lnTo>
                    <a:pt x="9137650" y="12700"/>
                  </a:lnTo>
                  <a:lnTo>
                    <a:pt x="9137650" y="0"/>
                  </a:lnTo>
                  <a:lnTo>
                    <a:pt x="3494151" y="0"/>
                  </a:lnTo>
                  <a:lnTo>
                    <a:pt x="3481451" y="0"/>
                  </a:lnTo>
                  <a:lnTo>
                    <a:pt x="3481451" y="12700"/>
                  </a:lnTo>
                  <a:lnTo>
                    <a:pt x="3481451" y="5641162"/>
                  </a:lnTo>
                  <a:lnTo>
                    <a:pt x="1236662" y="5641162"/>
                  </a:lnTo>
                  <a:lnTo>
                    <a:pt x="1236662" y="4188714"/>
                  </a:lnTo>
                  <a:lnTo>
                    <a:pt x="3481451" y="4188714"/>
                  </a:lnTo>
                  <a:lnTo>
                    <a:pt x="3481451" y="4176014"/>
                  </a:lnTo>
                  <a:lnTo>
                    <a:pt x="1236662" y="4176014"/>
                  </a:lnTo>
                  <a:lnTo>
                    <a:pt x="1236662" y="2449195"/>
                  </a:lnTo>
                  <a:lnTo>
                    <a:pt x="3481451" y="2449195"/>
                  </a:lnTo>
                  <a:lnTo>
                    <a:pt x="3481451" y="2436495"/>
                  </a:lnTo>
                  <a:lnTo>
                    <a:pt x="1236662" y="2436495"/>
                  </a:lnTo>
                  <a:lnTo>
                    <a:pt x="1236662" y="709676"/>
                  </a:lnTo>
                  <a:lnTo>
                    <a:pt x="3481451" y="709676"/>
                  </a:lnTo>
                  <a:lnTo>
                    <a:pt x="3481451" y="696976"/>
                  </a:lnTo>
                  <a:lnTo>
                    <a:pt x="1236662" y="696976"/>
                  </a:lnTo>
                  <a:lnTo>
                    <a:pt x="1236662" y="12700"/>
                  </a:lnTo>
                  <a:lnTo>
                    <a:pt x="3481451" y="12700"/>
                  </a:lnTo>
                  <a:lnTo>
                    <a:pt x="3481451" y="0"/>
                  </a:lnTo>
                  <a:lnTo>
                    <a:pt x="1236662" y="0"/>
                  </a:lnTo>
                  <a:lnTo>
                    <a:pt x="1223962" y="0"/>
                  </a:lnTo>
                  <a:lnTo>
                    <a:pt x="1223962" y="12700"/>
                  </a:lnTo>
                  <a:lnTo>
                    <a:pt x="1223962" y="5641162"/>
                  </a:lnTo>
                  <a:lnTo>
                    <a:pt x="6350" y="5641162"/>
                  </a:lnTo>
                  <a:lnTo>
                    <a:pt x="6350" y="4188714"/>
                  </a:lnTo>
                  <a:lnTo>
                    <a:pt x="1223962" y="4188714"/>
                  </a:lnTo>
                  <a:lnTo>
                    <a:pt x="1223962" y="4176014"/>
                  </a:lnTo>
                  <a:lnTo>
                    <a:pt x="6350" y="4176014"/>
                  </a:lnTo>
                  <a:lnTo>
                    <a:pt x="6350" y="2449195"/>
                  </a:lnTo>
                  <a:lnTo>
                    <a:pt x="1223962" y="2449195"/>
                  </a:lnTo>
                  <a:lnTo>
                    <a:pt x="1223962" y="2436495"/>
                  </a:lnTo>
                  <a:lnTo>
                    <a:pt x="6350" y="2436495"/>
                  </a:lnTo>
                  <a:lnTo>
                    <a:pt x="6350" y="709676"/>
                  </a:lnTo>
                  <a:lnTo>
                    <a:pt x="1223962" y="709676"/>
                  </a:lnTo>
                  <a:lnTo>
                    <a:pt x="1223962" y="696976"/>
                  </a:lnTo>
                  <a:lnTo>
                    <a:pt x="6350" y="696976"/>
                  </a:lnTo>
                  <a:lnTo>
                    <a:pt x="6350" y="12700"/>
                  </a:lnTo>
                  <a:lnTo>
                    <a:pt x="1223962" y="12700"/>
                  </a:lnTo>
                  <a:lnTo>
                    <a:pt x="1223962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648325"/>
                  </a:lnTo>
                  <a:lnTo>
                    <a:pt x="6350" y="5648325"/>
                  </a:lnTo>
                  <a:lnTo>
                    <a:pt x="9144000" y="5648325"/>
                  </a:lnTo>
                  <a:lnTo>
                    <a:pt x="9144000" y="5641162"/>
                  </a:lnTo>
                  <a:lnTo>
                    <a:pt x="9144000" y="127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2496" y="1270253"/>
            <a:ext cx="1036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747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Times New Roman"/>
                <a:cs typeface="Times New Roman"/>
              </a:rPr>
              <a:t>Цвет шляпы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38680" y="1270253"/>
            <a:ext cx="2011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21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Позиция </a:t>
            </a:r>
            <a:r>
              <a:rPr sz="1800" b="1" spc="-20" dirty="0">
                <a:latin typeface="Times New Roman"/>
                <a:cs typeface="Times New Roman"/>
              </a:rPr>
              <a:t>обучающегося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80217" y="1407414"/>
            <a:ext cx="3881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Вопросы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для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обучающегося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7559" y="1939797"/>
            <a:ext cx="12056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Красная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43626" y="1939798"/>
            <a:ext cx="256367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 err="1">
                <a:latin typeface="Times New Roman"/>
                <a:cs typeface="Times New Roman"/>
              </a:rPr>
              <a:t>Эмоциональная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сторона</a:t>
            </a:r>
            <a:r>
              <a:rPr sz="1800" dirty="0" smtClean="0">
                <a:latin typeface="Times New Roman"/>
                <a:cs typeface="Times New Roman"/>
              </a:rPr>
              <a:t>,</a:t>
            </a:r>
            <a:r>
              <a:rPr lang="ru-RU" spc="330" dirty="0">
                <a:latin typeface="Times New Roman"/>
                <a:cs typeface="Times New Roman"/>
              </a:rPr>
              <a:t> </a:t>
            </a:r>
            <a:r>
              <a:rPr sz="1800" spc="-25" dirty="0" err="1" smtClean="0">
                <a:latin typeface="Times New Roman"/>
                <a:cs typeface="Times New Roman"/>
              </a:rPr>
              <a:t>что</a:t>
            </a:r>
            <a:r>
              <a:rPr lang="ru-RU" sz="1800" spc="-25" dirty="0" smtClean="0">
                <a:latin typeface="Times New Roman"/>
                <a:cs typeface="Times New Roman"/>
              </a:rPr>
              <a:t> 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представляю</a:t>
            </a:r>
            <a:r>
              <a:rPr sz="1800" spc="-10" dirty="0" smtClean="0">
                <a:latin typeface="Times New Roman"/>
                <a:cs typeface="Times New Roman"/>
              </a:rPr>
              <a:t>,</a:t>
            </a:r>
            <a:r>
              <a:rPr lang="ru-RU" sz="1800" spc="-10" dirty="0" smtClean="0">
                <a:latin typeface="Times New Roman"/>
                <a:cs typeface="Times New Roman"/>
              </a:rPr>
              <a:t> когда </a:t>
            </a:r>
            <a:endParaRPr sz="1800" dirty="0">
              <a:latin typeface="Times New Roman"/>
              <a:cs typeface="Times New Roman"/>
            </a:endParaRPr>
          </a:p>
          <a:p>
            <a:pPr marL="12700" marR="406400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знакомлюсь </a:t>
            </a:r>
            <a:r>
              <a:rPr sz="1800" spc="-10" dirty="0">
                <a:latin typeface="Times New Roman"/>
                <a:cs typeface="Times New Roman"/>
              </a:rPr>
              <a:t>вопросом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указанной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теме.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29752" y="1939798"/>
            <a:ext cx="7460817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 marR="6350" indent="283845">
              <a:lnSpc>
                <a:spcPct val="100000"/>
              </a:lnSpc>
              <a:spcBef>
                <a:spcPts val="100"/>
              </a:spcBef>
              <a:tabLst>
                <a:tab pos="706120" algn="l"/>
              </a:tabLst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Когда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слышите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слово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«</a:t>
            </a:r>
            <a:r>
              <a:rPr sz="1800" dirty="0">
                <a:latin typeface="Times New Roman"/>
                <a:cs typeface="Times New Roman"/>
              </a:rPr>
              <a:t>железо</a:t>
            </a:r>
            <a:r>
              <a:rPr sz="1800" dirty="0">
                <a:latin typeface="Microsoft Sans Serif"/>
                <a:cs typeface="Microsoft Sans Serif"/>
              </a:rPr>
              <a:t>»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что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Вам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сразу </a:t>
            </a:r>
            <a:r>
              <a:rPr sz="1800" spc="-50" dirty="0">
                <a:latin typeface="Times New Roman"/>
                <a:cs typeface="Times New Roman"/>
              </a:rPr>
              <a:t>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приходит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ум?</a:t>
            </a:r>
            <a:endParaRPr sz="1800" dirty="0">
              <a:latin typeface="Times New Roman"/>
              <a:cs typeface="Times New Roman"/>
            </a:endParaRPr>
          </a:p>
          <a:p>
            <a:pPr marL="423545" marR="5080" indent="-411480">
              <a:lnSpc>
                <a:spcPct val="100000"/>
              </a:lnSpc>
              <a:tabLst>
                <a:tab pos="706120" algn="l"/>
                <a:tab pos="3492500" algn="l"/>
              </a:tabLst>
            </a:pPr>
            <a:r>
              <a:rPr sz="1800" dirty="0" smtClean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Какие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бы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рисунки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Вы</a:t>
            </a:r>
            <a:r>
              <a:rPr sz="1800" dirty="0">
                <a:latin typeface="Times New Roman"/>
                <a:cs typeface="Times New Roman"/>
              </a:rPr>
              <a:t>	выбрали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иллюстрации </a:t>
            </a:r>
            <a:r>
              <a:rPr sz="1800" spc="-5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	данной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темы?</a:t>
            </a:r>
            <a:endParaRPr sz="1800" dirty="0">
              <a:latin typeface="Times New Roman"/>
              <a:cs typeface="Times New Roman"/>
            </a:endParaRPr>
          </a:p>
          <a:p>
            <a:pPr marL="288290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по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2423" y="3679648"/>
            <a:ext cx="109558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Желтая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43624" y="3679647"/>
            <a:ext cx="2886127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14425" algn="l"/>
              </a:tabLst>
            </a:pPr>
            <a:r>
              <a:rPr sz="1800" spc="-10" dirty="0">
                <a:latin typeface="Times New Roman"/>
                <a:cs typeface="Times New Roman"/>
              </a:rPr>
              <a:t>Оптимистическое решение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проблемы </a:t>
            </a:r>
            <a:r>
              <a:rPr sz="1800" dirty="0">
                <a:latin typeface="Times New Roman"/>
                <a:cs typeface="Times New Roman"/>
              </a:rPr>
              <a:t>(видение</a:t>
            </a:r>
            <a:r>
              <a:rPr sz="1800" spc="-10" dirty="0">
                <a:latin typeface="Times New Roman"/>
                <a:cs typeface="Times New Roman"/>
              </a:rPr>
              <a:t> ситуации)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54203" y="3679647"/>
            <a:ext cx="73380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Какова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роль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железа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как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элемента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жизни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каждого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человека?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54203" y="4228593"/>
            <a:ext cx="733721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4184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476884" algn="l"/>
                <a:tab pos="1414780" algn="l"/>
                <a:tab pos="2149475" algn="l"/>
                <a:tab pos="3119755" algn="l"/>
                <a:tab pos="4208780" algn="l"/>
                <a:tab pos="4607560" algn="l"/>
              </a:tabLst>
            </a:pPr>
            <a:r>
              <a:rPr sz="1800" spc="-20" dirty="0">
                <a:latin typeface="Times New Roman"/>
                <a:cs typeface="Times New Roman"/>
              </a:rPr>
              <a:t>Какую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роль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железо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сыграло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развитии человечества?</a:t>
            </a:r>
            <a:endParaRPr sz="1800">
              <a:latin typeface="Times New Roman"/>
              <a:cs typeface="Times New Roman"/>
            </a:endParaRPr>
          </a:p>
          <a:p>
            <a:pPr marL="12700" marR="6985" indent="283210">
              <a:lnSpc>
                <a:spcPct val="100000"/>
              </a:lnSpc>
              <a:buAutoNum type="arabicPeriod" startAt="2"/>
              <a:tabLst>
                <a:tab pos="295910" algn="l"/>
              </a:tabLst>
            </a:pPr>
            <a:r>
              <a:rPr sz="1800" dirty="0">
                <a:latin typeface="Times New Roman"/>
                <a:cs typeface="Times New Roman"/>
              </a:rPr>
              <a:t>Можно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ли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нашу</a:t>
            </a:r>
            <a:r>
              <a:rPr sz="1800" spc="3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повседневную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жизнь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представить </a:t>
            </a:r>
            <a:r>
              <a:rPr sz="1800" dirty="0">
                <a:latin typeface="Times New Roman"/>
                <a:cs typeface="Times New Roman"/>
              </a:rPr>
              <a:t>без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железа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его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соединений?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Почему?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2743" y="5419750"/>
            <a:ext cx="105494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Черная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43626" y="5419750"/>
            <a:ext cx="2805007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Отрицательное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189355" algn="l"/>
              </a:tabLst>
            </a:pPr>
            <a:r>
              <a:rPr sz="1800" spc="-10" dirty="0">
                <a:latin typeface="Times New Roman"/>
                <a:cs typeface="Times New Roman"/>
              </a:rPr>
              <a:t>видение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ситуации </a:t>
            </a:r>
            <a:r>
              <a:rPr sz="1800" dirty="0">
                <a:latin typeface="Times New Roman"/>
                <a:cs typeface="Times New Roman"/>
              </a:rPr>
              <a:t>(риски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угрозы)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54203" y="5419751"/>
            <a:ext cx="733890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800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60705" algn="l"/>
                <a:tab pos="1663064" algn="l"/>
                <a:tab pos="3451225" algn="l"/>
                <a:tab pos="4801235" algn="l"/>
              </a:tabLst>
            </a:pPr>
            <a:r>
              <a:rPr sz="1800" spc="-10" dirty="0">
                <a:latin typeface="Times New Roman"/>
                <a:cs typeface="Times New Roman"/>
              </a:rPr>
              <a:t>Каковы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экологические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проблемы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черной металлургии?</a:t>
            </a:r>
            <a:endParaRPr sz="1800">
              <a:latin typeface="Times New Roman"/>
              <a:cs typeface="Times New Roman"/>
            </a:endParaRPr>
          </a:p>
          <a:p>
            <a:pPr marL="318770" indent="-306070">
              <a:lnSpc>
                <a:spcPct val="100000"/>
              </a:lnSpc>
              <a:buAutoNum type="arabicPeriod"/>
              <a:tabLst>
                <a:tab pos="318770" algn="l"/>
                <a:tab pos="603885" algn="l"/>
                <a:tab pos="1097280" algn="l"/>
                <a:tab pos="2504440" algn="l"/>
                <a:tab pos="4050029" algn="l"/>
                <a:tab pos="4754245" algn="l"/>
              </a:tabLst>
            </a:pPr>
            <a:r>
              <a:rPr sz="1800" spc="-5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чем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заключаются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экологические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риски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добычи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железа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(на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примере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КМА)?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rabicPeriod" startAt="3"/>
              <a:tabLst>
                <a:tab pos="241300" algn="l"/>
              </a:tabLst>
            </a:pPr>
            <a:r>
              <a:rPr sz="1800" spc="-20" dirty="0">
                <a:latin typeface="Times New Roman"/>
                <a:cs typeface="Times New Roman"/>
              </a:rPr>
              <a:t>Какова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роль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железа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его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соединений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войнах?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4904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184" y="215061"/>
            <a:ext cx="11713633" cy="84318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831215" marR="825500" indent="337820" algn="ctr">
              <a:lnSpc>
                <a:spcPct val="100000"/>
              </a:lnSpc>
              <a:spcBef>
                <a:spcPts val="335"/>
              </a:spcBef>
            </a:pPr>
            <a:r>
              <a:rPr sz="2600" b="1" dirty="0">
                <a:solidFill>
                  <a:srgbClr val="C00000"/>
                </a:solidFill>
                <a:latin typeface="+mn-lt"/>
                <a:cs typeface="Arial"/>
              </a:rPr>
              <a:t>Особенности</a:t>
            </a:r>
            <a:r>
              <a:rPr sz="2600" b="1" spc="-6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600" b="1" spc="-10" dirty="0">
                <a:solidFill>
                  <a:srgbClr val="C00000"/>
                </a:solidFill>
                <a:latin typeface="+mn-lt"/>
                <a:cs typeface="Arial"/>
              </a:rPr>
              <a:t>использования</a:t>
            </a:r>
            <a:r>
              <a:rPr sz="2600" b="1" spc="-105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600" b="1" spc="-10" dirty="0">
                <a:solidFill>
                  <a:srgbClr val="C00000"/>
                </a:solidFill>
                <a:latin typeface="+mn-lt"/>
                <a:cs typeface="Arial"/>
              </a:rPr>
              <a:t>методики </a:t>
            </a:r>
            <a:r>
              <a:rPr sz="2600" b="1" dirty="0">
                <a:solidFill>
                  <a:srgbClr val="C00000"/>
                </a:solidFill>
                <a:latin typeface="+mn-lt"/>
                <a:cs typeface="Arial"/>
              </a:rPr>
              <a:t>Эдварда</a:t>
            </a:r>
            <a:r>
              <a:rPr sz="2600" b="1" spc="-10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600" b="1" dirty="0">
                <a:solidFill>
                  <a:srgbClr val="C00000"/>
                </a:solidFill>
                <a:latin typeface="+mn-lt"/>
                <a:cs typeface="Arial"/>
              </a:rPr>
              <a:t>де</a:t>
            </a:r>
            <a:r>
              <a:rPr sz="2600" b="1" spc="-85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600" b="1" dirty="0">
                <a:solidFill>
                  <a:srgbClr val="C00000"/>
                </a:solidFill>
                <a:latin typeface="+mn-lt"/>
                <a:cs typeface="Arial"/>
              </a:rPr>
              <a:t>Боно</a:t>
            </a:r>
            <a:r>
              <a:rPr sz="2600" b="1" spc="-95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600" b="1" dirty="0">
                <a:solidFill>
                  <a:srgbClr val="C00000"/>
                </a:solidFill>
                <a:latin typeface="+mn-lt"/>
                <a:cs typeface="Arial"/>
              </a:rPr>
              <a:t>«Мыслительные</a:t>
            </a:r>
            <a:r>
              <a:rPr sz="2600" b="1" spc="-5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600" b="1" spc="-10" dirty="0">
                <a:solidFill>
                  <a:srgbClr val="C00000"/>
                </a:solidFill>
                <a:latin typeface="+mn-lt"/>
                <a:cs typeface="Arial"/>
              </a:rPr>
              <a:t>шляпы»</a:t>
            </a:r>
            <a:endParaRPr sz="2600" dirty="0">
              <a:solidFill>
                <a:srgbClr val="C00000"/>
              </a:solidFill>
              <a:latin typeface="+mn-lt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30" y="1180033"/>
            <a:ext cx="12192000" cy="5739130"/>
            <a:chOff x="0" y="1119250"/>
            <a:chExt cx="9144000" cy="5739130"/>
          </a:xfrm>
        </p:grpSpPr>
        <p:sp>
          <p:nvSpPr>
            <p:cNvPr id="4" name="object 4"/>
            <p:cNvSpPr/>
            <p:nvPr/>
          </p:nvSpPr>
          <p:spPr>
            <a:xfrm>
              <a:off x="0" y="1125600"/>
              <a:ext cx="9144000" cy="581660"/>
            </a:xfrm>
            <a:custGeom>
              <a:avLst/>
              <a:gdLst/>
              <a:ahLst/>
              <a:cxnLst/>
              <a:rect l="l" t="t" r="r" b="b"/>
              <a:pathLst>
                <a:path w="9144000" h="581660">
                  <a:moveTo>
                    <a:pt x="9144000" y="0"/>
                  </a:moveTo>
                  <a:lnTo>
                    <a:pt x="3486150" y="0"/>
                  </a:lnTo>
                  <a:lnTo>
                    <a:pt x="1457325" y="0"/>
                  </a:lnTo>
                  <a:lnTo>
                    <a:pt x="0" y="0"/>
                  </a:lnTo>
                  <a:lnTo>
                    <a:pt x="0" y="581279"/>
                  </a:lnTo>
                  <a:lnTo>
                    <a:pt x="1457325" y="581279"/>
                  </a:lnTo>
                  <a:lnTo>
                    <a:pt x="3486150" y="581279"/>
                  </a:lnTo>
                  <a:lnTo>
                    <a:pt x="9144000" y="58127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AF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706879"/>
              <a:ext cx="1457325" cy="1557020"/>
            </a:xfrm>
            <a:custGeom>
              <a:avLst/>
              <a:gdLst/>
              <a:ahLst/>
              <a:cxnLst/>
              <a:rect l="l" t="t" r="r" b="b"/>
              <a:pathLst>
                <a:path w="1457325" h="1557020">
                  <a:moveTo>
                    <a:pt x="1457325" y="0"/>
                  </a:moveTo>
                  <a:lnTo>
                    <a:pt x="0" y="0"/>
                  </a:lnTo>
                  <a:lnTo>
                    <a:pt x="0" y="1556639"/>
                  </a:lnTo>
                  <a:lnTo>
                    <a:pt x="1457325" y="1556639"/>
                  </a:lnTo>
                  <a:lnTo>
                    <a:pt x="1457325" y="0"/>
                  </a:lnTo>
                  <a:close/>
                </a:path>
              </a:pathLst>
            </a:custGeom>
            <a:solidFill>
              <a:srgbClr val="C2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820094"/>
              <a:ext cx="1457325" cy="1557020"/>
            </a:xfrm>
            <a:custGeom>
              <a:avLst/>
              <a:gdLst/>
              <a:ahLst/>
              <a:cxnLst/>
              <a:rect l="l" t="t" r="r" b="b"/>
              <a:pathLst>
                <a:path w="1457325" h="1557020">
                  <a:moveTo>
                    <a:pt x="1457325" y="0"/>
                  </a:moveTo>
                  <a:lnTo>
                    <a:pt x="0" y="0"/>
                  </a:lnTo>
                  <a:lnTo>
                    <a:pt x="0" y="1556639"/>
                  </a:lnTo>
                  <a:lnTo>
                    <a:pt x="1457325" y="1556639"/>
                  </a:lnTo>
                  <a:lnTo>
                    <a:pt x="1457325" y="0"/>
                  </a:lnTo>
                  <a:close/>
                </a:path>
              </a:pathLst>
            </a:custGeom>
            <a:solidFill>
              <a:srgbClr val="B8C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7325" y="1119250"/>
              <a:ext cx="2028825" cy="5264150"/>
            </a:xfrm>
            <a:custGeom>
              <a:avLst/>
              <a:gdLst/>
              <a:ahLst/>
              <a:cxnLst/>
              <a:rect l="l" t="t" r="r" b="b"/>
              <a:pathLst>
                <a:path w="2028825" h="5264150">
                  <a:moveTo>
                    <a:pt x="0" y="0"/>
                  </a:moveTo>
                  <a:lnTo>
                    <a:pt x="0" y="5263832"/>
                  </a:lnTo>
                </a:path>
                <a:path w="2028825" h="5264150">
                  <a:moveTo>
                    <a:pt x="2028825" y="0"/>
                  </a:moveTo>
                  <a:lnTo>
                    <a:pt x="2028825" y="526383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119250"/>
              <a:ext cx="9144000" cy="5739130"/>
            </a:xfrm>
            <a:custGeom>
              <a:avLst/>
              <a:gdLst/>
              <a:ahLst/>
              <a:cxnLst/>
              <a:rect l="l" t="t" r="r" b="b"/>
              <a:pathLst>
                <a:path w="9144000" h="5739130">
                  <a:moveTo>
                    <a:pt x="9144000" y="0"/>
                  </a:moveTo>
                  <a:lnTo>
                    <a:pt x="9137650" y="0"/>
                  </a:lnTo>
                  <a:lnTo>
                    <a:pt x="9137650" y="12700"/>
                  </a:lnTo>
                  <a:lnTo>
                    <a:pt x="9137650" y="581279"/>
                  </a:lnTo>
                  <a:lnTo>
                    <a:pt x="9137650" y="5251132"/>
                  </a:lnTo>
                  <a:lnTo>
                    <a:pt x="6350" y="5251132"/>
                  </a:lnTo>
                  <a:lnTo>
                    <a:pt x="6350" y="3707257"/>
                  </a:lnTo>
                  <a:lnTo>
                    <a:pt x="9137650" y="3707257"/>
                  </a:lnTo>
                  <a:lnTo>
                    <a:pt x="9137650" y="3694557"/>
                  </a:lnTo>
                  <a:lnTo>
                    <a:pt x="6350" y="3694557"/>
                  </a:lnTo>
                  <a:lnTo>
                    <a:pt x="6350" y="2150618"/>
                  </a:lnTo>
                  <a:lnTo>
                    <a:pt x="9137650" y="2150618"/>
                  </a:lnTo>
                  <a:lnTo>
                    <a:pt x="9137650" y="2137918"/>
                  </a:lnTo>
                  <a:lnTo>
                    <a:pt x="6350" y="2137918"/>
                  </a:lnTo>
                  <a:lnTo>
                    <a:pt x="6350" y="593979"/>
                  </a:lnTo>
                  <a:lnTo>
                    <a:pt x="9137650" y="593979"/>
                  </a:lnTo>
                  <a:lnTo>
                    <a:pt x="9137650" y="581279"/>
                  </a:lnTo>
                  <a:lnTo>
                    <a:pt x="6350" y="581279"/>
                  </a:lnTo>
                  <a:lnTo>
                    <a:pt x="6350" y="12700"/>
                  </a:lnTo>
                  <a:lnTo>
                    <a:pt x="9137650" y="12700"/>
                  </a:lnTo>
                  <a:lnTo>
                    <a:pt x="91376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738749"/>
                  </a:lnTo>
                  <a:lnTo>
                    <a:pt x="6350" y="5738749"/>
                  </a:lnTo>
                  <a:lnTo>
                    <a:pt x="6350" y="5263832"/>
                  </a:lnTo>
                  <a:lnTo>
                    <a:pt x="9137650" y="5263832"/>
                  </a:lnTo>
                  <a:lnTo>
                    <a:pt x="9137650" y="5738749"/>
                  </a:lnTo>
                  <a:lnTo>
                    <a:pt x="9144000" y="5738749"/>
                  </a:lnTo>
                  <a:lnTo>
                    <a:pt x="9144000" y="127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8791" y="1275715"/>
            <a:ext cx="160612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imes New Roman"/>
                <a:cs typeface="Times New Roman"/>
              </a:rPr>
              <a:t>Цвет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шляпы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98776" y="1153794"/>
            <a:ext cx="17932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9079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Позиция </a:t>
            </a:r>
            <a:r>
              <a:rPr sz="1600" b="1" spc="-20" dirty="0">
                <a:latin typeface="Times New Roman"/>
                <a:cs typeface="Times New Roman"/>
              </a:rPr>
              <a:t>обучающегося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93578" y="1275715"/>
            <a:ext cx="345355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imes New Roman"/>
                <a:cs typeface="Times New Roman"/>
              </a:rPr>
              <a:t>Вопросы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для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обучающегося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7495" y="1735327"/>
            <a:ext cx="100668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Зеленая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46392" y="1735327"/>
            <a:ext cx="2495973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Перспективы, </a:t>
            </a:r>
            <a:r>
              <a:rPr sz="1600" dirty="0">
                <a:latin typeface="Times New Roman"/>
                <a:cs typeface="Times New Roman"/>
              </a:rPr>
              <a:t>интересные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идеи</a:t>
            </a:r>
            <a:r>
              <a:rPr sz="1600" spc="37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по </a:t>
            </a:r>
            <a:r>
              <a:rPr sz="1600" spc="-20" dirty="0">
                <a:latin typeface="Times New Roman"/>
                <a:cs typeface="Times New Roman"/>
              </a:rPr>
              <a:t>теме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4752170" y="1825625"/>
            <a:ext cx="6601629" cy="13715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717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29870" algn="l"/>
              </a:tabLst>
            </a:pPr>
            <a:r>
              <a:rPr sz="1600" dirty="0"/>
              <a:t>Можно</a:t>
            </a:r>
            <a:r>
              <a:rPr sz="1600" spc="65" dirty="0"/>
              <a:t> </a:t>
            </a:r>
            <a:r>
              <a:rPr sz="1600" dirty="0"/>
              <a:t>ли</a:t>
            </a:r>
            <a:r>
              <a:rPr sz="1600" spc="70" dirty="0"/>
              <a:t> </a:t>
            </a:r>
            <a:r>
              <a:rPr sz="1600" dirty="0"/>
              <a:t>заменить</a:t>
            </a:r>
            <a:r>
              <a:rPr sz="1600" spc="75" dirty="0"/>
              <a:t> </a:t>
            </a:r>
            <a:r>
              <a:rPr sz="1600" dirty="0"/>
              <a:t>железо</a:t>
            </a:r>
            <a:r>
              <a:rPr sz="1600" spc="65" dirty="0"/>
              <a:t> </a:t>
            </a:r>
            <a:r>
              <a:rPr sz="1600" dirty="0"/>
              <a:t>(предметы)</a:t>
            </a:r>
            <a:r>
              <a:rPr sz="1600" spc="80" dirty="0"/>
              <a:t> </a:t>
            </a:r>
            <a:r>
              <a:rPr sz="1600" dirty="0"/>
              <a:t>из</a:t>
            </a:r>
            <a:r>
              <a:rPr sz="1600" spc="75" dirty="0"/>
              <a:t> </a:t>
            </a:r>
            <a:r>
              <a:rPr sz="1600" dirty="0"/>
              <a:t>железа</a:t>
            </a:r>
            <a:r>
              <a:rPr sz="1600" spc="75" dirty="0"/>
              <a:t> </a:t>
            </a:r>
            <a:r>
              <a:rPr sz="1600" dirty="0"/>
              <a:t>на</a:t>
            </a:r>
            <a:r>
              <a:rPr sz="1600" spc="75" dirty="0"/>
              <a:t> </a:t>
            </a:r>
            <a:r>
              <a:rPr sz="1600" spc="-10" dirty="0"/>
              <a:t>новые </a:t>
            </a:r>
            <a:r>
              <a:rPr sz="1600" dirty="0"/>
              <a:t>современные</a:t>
            </a:r>
            <a:r>
              <a:rPr sz="1600" spc="65" dirty="0"/>
              <a:t>  </a:t>
            </a:r>
            <a:r>
              <a:rPr sz="1600" dirty="0"/>
              <a:t>материалы?</a:t>
            </a:r>
            <a:r>
              <a:rPr sz="1600" spc="70" dirty="0"/>
              <a:t>  </a:t>
            </a:r>
            <a:r>
              <a:rPr sz="1600" dirty="0"/>
              <a:t>Какими</a:t>
            </a:r>
            <a:r>
              <a:rPr sz="1600" spc="55" dirty="0"/>
              <a:t>  </a:t>
            </a:r>
            <a:r>
              <a:rPr sz="1600" dirty="0"/>
              <a:t>свойствами</a:t>
            </a:r>
            <a:r>
              <a:rPr sz="1600" spc="65" dirty="0"/>
              <a:t>  </a:t>
            </a:r>
            <a:r>
              <a:rPr sz="1600" dirty="0"/>
              <a:t>они</a:t>
            </a:r>
            <a:r>
              <a:rPr sz="1600" spc="60" dirty="0"/>
              <a:t>  </a:t>
            </a:r>
            <a:r>
              <a:rPr sz="1600" spc="-10" dirty="0"/>
              <a:t>должны обладать?</a:t>
            </a:r>
          </a:p>
          <a:p>
            <a:pPr marL="12700" marR="6350" indent="220345" algn="just">
              <a:lnSpc>
                <a:spcPct val="100000"/>
              </a:lnSpc>
              <a:buAutoNum type="arabicPeriod"/>
              <a:tabLst>
                <a:tab pos="233045" algn="l"/>
              </a:tabLst>
            </a:pPr>
            <a:r>
              <a:rPr sz="1600" dirty="0"/>
              <a:t>Как</a:t>
            </a:r>
            <a:r>
              <a:rPr sz="1600" spc="40" dirty="0"/>
              <a:t> </a:t>
            </a:r>
            <a:r>
              <a:rPr sz="1600" dirty="0"/>
              <a:t>сегодня</a:t>
            </a:r>
            <a:r>
              <a:rPr sz="1600" spc="60" dirty="0"/>
              <a:t> </a:t>
            </a:r>
            <a:r>
              <a:rPr sz="1600" dirty="0"/>
              <a:t>медики</a:t>
            </a:r>
            <a:r>
              <a:rPr sz="1600" spc="60" dirty="0"/>
              <a:t> </a:t>
            </a:r>
            <a:r>
              <a:rPr sz="1600" dirty="0"/>
              <a:t>научились</a:t>
            </a:r>
            <a:r>
              <a:rPr sz="1600" spc="55" dirty="0"/>
              <a:t> </a:t>
            </a:r>
            <a:r>
              <a:rPr sz="1600" dirty="0"/>
              <a:t>решать</a:t>
            </a:r>
            <a:r>
              <a:rPr sz="1600" spc="65" dirty="0"/>
              <a:t> </a:t>
            </a:r>
            <a:r>
              <a:rPr sz="1600" dirty="0"/>
              <a:t>проблемы</a:t>
            </a:r>
            <a:r>
              <a:rPr sz="1600" spc="65" dirty="0"/>
              <a:t> </a:t>
            </a:r>
            <a:r>
              <a:rPr sz="1600" spc="-10" dirty="0"/>
              <a:t>дефицита </a:t>
            </a:r>
            <a:r>
              <a:rPr sz="1600" dirty="0"/>
              <a:t>железа</a:t>
            </a:r>
            <a:r>
              <a:rPr sz="1600" spc="450" dirty="0"/>
              <a:t> </a:t>
            </a:r>
            <a:r>
              <a:rPr sz="1600" dirty="0"/>
              <a:t>в</a:t>
            </a:r>
            <a:r>
              <a:rPr sz="1600" spc="450" dirty="0"/>
              <a:t> </a:t>
            </a:r>
            <a:r>
              <a:rPr sz="1600" dirty="0"/>
              <a:t>организме</a:t>
            </a:r>
            <a:r>
              <a:rPr sz="1600" spc="450" dirty="0"/>
              <a:t> </a:t>
            </a:r>
            <a:r>
              <a:rPr sz="1600" dirty="0"/>
              <a:t>человека?</a:t>
            </a:r>
            <a:r>
              <a:rPr sz="1600" spc="459" dirty="0"/>
              <a:t> </a:t>
            </a:r>
            <a:r>
              <a:rPr sz="1600" dirty="0"/>
              <a:t>Можно</a:t>
            </a:r>
            <a:r>
              <a:rPr sz="1600" spc="455" dirty="0"/>
              <a:t> </a:t>
            </a:r>
            <a:r>
              <a:rPr sz="1600" dirty="0"/>
              <a:t>ли</a:t>
            </a:r>
            <a:r>
              <a:rPr sz="1600" spc="440" dirty="0"/>
              <a:t> </a:t>
            </a:r>
            <a:r>
              <a:rPr sz="1600" dirty="0"/>
              <a:t>заменить</a:t>
            </a:r>
            <a:r>
              <a:rPr sz="1600" spc="459" dirty="0"/>
              <a:t> </a:t>
            </a:r>
            <a:r>
              <a:rPr sz="1600" spc="-10" dirty="0"/>
              <a:t>железо </a:t>
            </a:r>
            <a:r>
              <a:rPr sz="1600" dirty="0"/>
              <a:t>другим</a:t>
            </a:r>
            <a:r>
              <a:rPr sz="1600" spc="-50" dirty="0"/>
              <a:t> </a:t>
            </a:r>
            <a:r>
              <a:rPr sz="1600" spc="-10" dirty="0"/>
              <a:t>элементом</a:t>
            </a:r>
            <a:r>
              <a:rPr sz="1600" spc="-25" dirty="0"/>
              <a:t> </a:t>
            </a:r>
            <a:r>
              <a:rPr sz="1600" dirty="0"/>
              <a:t>(с</a:t>
            </a:r>
            <a:r>
              <a:rPr sz="1600" spc="-45" dirty="0"/>
              <a:t> </a:t>
            </a:r>
            <a:r>
              <a:rPr sz="1600" spc="-10" dirty="0"/>
              <a:t>биологической</a:t>
            </a:r>
            <a:r>
              <a:rPr sz="1600" spc="-35" dirty="0"/>
              <a:t> </a:t>
            </a:r>
            <a:r>
              <a:rPr sz="1600" dirty="0"/>
              <a:t>точки</a:t>
            </a:r>
            <a:r>
              <a:rPr sz="1600" spc="-65" dirty="0"/>
              <a:t> </a:t>
            </a:r>
            <a:r>
              <a:rPr sz="1600" spc="-10" dirty="0"/>
              <a:t>зрения)?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87383" y="3292221"/>
            <a:ext cx="7670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Белая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46393" y="3292221"/>
            <a:ext cx="16129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latin typeface="Times New Roman"/>
                <a:cs typeface="Times New Roman"/>
              </a:rPr>
              <a:t>Только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факты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52171" y="3292221"/>
            <a:ext cx="7337213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4629" indent="-20193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14629" algn="l"/>
              </a:tabLst>
            </a:pPr>
            <a:r>
              <a:rPr sz="1600" dirty="0">
                <a:cs typeface="Times New Roman"/>
              </a:rPr>
              <a:t>Что</a:t>
            </a:r>
            <a:r>
              <a:rPr sz="1600" spc="-55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Вы</a:t>
            </a:r>
            <a:r>
              <a:rPr sz="1600" spc="-55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знаете</a:t>
            </a:r>
            <a:r>
              <a:rPr sz="1600" spc="-30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о</a:t>
            </a:r>
            <a:r>
              <a:rPr sz="1600" spc="-50" dirty="0">
                <a:cs typeface="Times New Roman"/>
              </a:rPr>
              <a:t> </a:t>
            </a:r>
            <a:r>
              <a:rPr sz="1600" spc="-10" dirty="0">
                <a:cs typeface="Times New Roman"/>
              </a:rPr>
              <a:t>химическом</a:t>
            </a:r>
            <a:r>
              <a:rPr sz="1600" spc="-20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элементе</a:t>
            </a:r>
            <a:r>
              <a:rPr sz="1600" spc="-25" dirty="0">
                <a:cs typeface="Times New Roman"/>
              </a:rPr>
              <a:t> </a:t>
            </a:r>
            <a:r>
              <a:rPr sz="1600" spc="-10" dirty="0">
                <a:cs typeface="Times New Roman"/>
              </a:rPr>
              <a:t>железо?</a:t>
            </a:r>
            <a:endParaRPr sz="1600" dirty="0">
              <a:cs typeface="Times New Roman"/>
            </a:endParaRPr>
          </a:p>
          <a:p>
            <a:pPr marL="12700" marR="5080" indent="270510">
              <a:lnSpc>
                <a:spcPct val="100000"/>
              </a:lnSpc>
              <a:buAutoNum type="arabicPeriod"/>
              <a:tabLst>
                <a:tab pos="283210" algn="l"/>
              </a:tabLst>
            </a:pPr>
            <a:r>
              <a:rPr sz="1600" dirty="0">
                <a:cs typeface="Times New Roman"/>
              </a:rPr>
              <a:t>Каковы</a:t>
            </a:r>
            <a:r>
              <a:rPr sz="1600" spc="484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особенности</a:t>
            </a:r>
            <a:r>
              <a:rPr sz="1600" spc="65" dirty="0">
                <a:cs typeface="Times New Roman"/>
              </a:rPr>
              <a:t>  </a:t>
            </a:r>
            <a:r>
              <a:rPr sz="1600" dirty="0">
                <a:cs typeface="Times New Roman"/>
              </a:rPr>
              <a:t>физических</a:t>
            </a:r>
            <a:r>
              <a:rPr sz="1600" spc="55" dirty="0">
                <a:cs typeface="Times New Roman"/>
              </a:rPr>
              <a:t>  </a:t>
            </a:r>
            <a:r>
              <a:rPr sz="1600" dirty="0">
                <a:cs typeface="Times New Roman"/>
              </a:rPr>
              <a:t>и</a:t>
            </a:r>
            <a:r>
              <a:rPr sz="1600" spc="55" dirty="0">
                <a:cs typeface="Times New Roman"/>
              </a:rPr>
              <a:t>  </a:t>
            </a:r>
            <a:r>
              <a:rPr sz="1600" dirty="0">
                <a:cs typeface="Times New Roman"/>
              </a:rPr>
              <a:t>химических</a:t>
            </a:r>
            <a:r>
              <a:rPr sz="1600" spc="50" dirty="0">
                <a:cs typeface="Times New Roman"/>
              </a:rPr>
              <a:t>  </a:t>
            </a:r>
            <a:r>
              <a:rPr sz="1600" spc="-10" dirty="0">
                <a:cs typeface="Times New Roman"/>
              </a:rPr>
              <a:t>свойств </a:t>
            </a:r>
            <a:r>
              <a:rPr sz="1600" dirty="0">
                <a:cs typeface="Times New Roman"/>
              </a:rPr>
              <a:t>железа</a:t>
            </a:r>
            <a:r>
              <a:rPr sz="1600" spc="-45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как</a:t>
            </a:r>
            <a:r>
              <a:rPr sz="1600" spc="-60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простого</a:t>
            </a:r>
            <a:r>
              <a:rPr sz="1600" spc="-45" dirty="0">
                <a:cs typeface="Times New Roman"/>
              </a:rPr>
              <a:t> </a:t>
            </a:r>
            <a:r>
              <a:rPr sz="1600" spc="-10" dirty="0">
                <a:cs typeface="Times New Roman"/>
              </a:rPr>
              <a:t>вещества?</a:t>
            </a:r>
            <a:endParaRPr sz="1600" dirty="0">
              <a:cs typeface="Times New Roman"/>
            </a:endParaRPr>
          </a:p>
          <a:p>
            <a:pPr marL="213995" indent="-20129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13995" algn="l"/>
              </a:tabLst>
            </a:pPr>
            <a:r>
              <a:rPr sz="1600" dirty="0">
                <a:cs typeface="Times New Roman"/>
              </a:rPr>
              <a:t>Какие</a:t>
            </a:r>
            <a:r>
              <a:rPr sz="1600" spc="-45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соединения</a:t>
            </a:r>
            <a:r>
              <a:rPr sz="1600" spc="-25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железа</a:t>
            </a:r>
            <a:r>
              <a:rPr sz="1600" spc="-40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Вам</a:t>
            </a:r>
            <a:r>
              <a:rPr sz="1600" spc="-55" dirty="0">
                <a:cs typeface="Times New Roman"/>
              </a:rPr>
              <a:t> </a:t>
            </a:r>
            <a:r>
              <a:rPr sz="1600" spc="-10" dirty="0">
                <a:cs typeface="Times New Roman"/>
              </a:rPr>
              <a:t>известны?</a:t>
            </a:r>
            <a:endParaRPr sz="1600" dirty="0">
              <a:cs typeface="Times New Roman"/>
            </a:endParaRPr>
          </a:p>
          <a:p>
            <a:pPr marL="12700" marR="7620" indent="209550">
              <a:lnSpc>
                <a:spcPct val="100000"/>
              </a:lnSpc>
              <a:buAutoNum type="arabicPeriod"/>
              <a:tabLst>
                <a:tab pos="222250" algn="l"/>
              </a:tabLst>
            </a:pPr>
            <a:r>
              <a:rPr sz="1600" dirty="0">
                <a:cs typeface="Times New Roman"/>
              </a:rPr>
              <a:t>Используем</a:t>
            </a:r>
            <a:r>
              <a:rPr sz="1600" spc="15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ли</a:t>
            </a:r>
            <a:r>
              <a:rPr sz="1600" spc="20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мы железо</a:t>
            </a:r>
            <a:r>
              <a:rPr sz="1600" spc="30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и</a:t>
            </a:r>
            <a:r>
              <a:rPr sz="1600" spc="5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его</a:t>
            </a:r>
            <a:r>
              <a:rPr sz="1600" spc="20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соединения</a:t>
            </a:r>
            <a:r>
              <a:rPr sz="1600" spc="15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в</a:t>
            </a:r>
            <a:r>
              <a:rPr sz="1600" spc="20" dirty="0">
                <a:cs typeface="Times New Roman"/>
              </a:rPr>
              <a:t> </a:t>
            </a:r>
            <a:r>
              <a:rPr sz="1600" spc="-10" dirty="0">
                <a:cs typeface="Times New Roman"/>
              </a:rPr>
              <a:t>повседневной жизни?</a:t>
            </a:r>
            <a:endParaRPr sz="1600" dirty="0"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4871" y="4849114"/>
            <a:ext cx="83481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Синяя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46392" y="4849114"/>
            <a:ext cx="249681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Необходимость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Times New Roman"/>
                <a:cs typeface="Times New Roman"/>
              </a:rPr>
              <a:t>мыслить</a:t>
            </a:r>
            <a:r>
              <a:rPr sz="1600" spc="4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4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том,</a:t>
            </a:r>
            <a:r>
              <a:rPr sz="1600" spc="46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как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11803" y="5337176"/>
            <a:ext cx="103124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мыслить решить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46392" y="5337176"/>
            <a:ext cx="1275080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74345" algn="l"/>
              </a:tabLst>
            </a:pPr>
            <a:r>
              <a:rPr sz="1600" spc="-25" dirty="0">
                <a:latin typeface="Times New Roman"/>
                <a:cs typeface="Times New Roman"/>
              </a:rPr>
              <a:t>же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20" dirty="0">
                <a:latin typeface="Times New Roman"/>
                <a:cs typeface="Times New Roman"/>
              </a:rPr>
              <a:t>надо </a:t>
            </a:r>
            <a:r>
              <a:rPr sz="1600" spc="-10" dirty="0">
                <a:latin typeface="Times New Roman"/>
                <a:cs typeface="Times New Roman"/>
              </a:rPr>
              <a:t>(чтобы указанную проблему)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52171" y="4849114"/>
            <a:ext cx="733552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50" indent="-24765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60350" algn="l"/>
              </a:tabLst>
            </a:pPr>
            <a:r>
              <a:rPr sz="1600" dirty="0">
                <a:cs typeface="Times New Roman"/>
              </a:rPr>
              <a:t>Какие</a:t>
            </a:r>
            <a:r>
              <a:rPr sz="1600" spc="290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знания</a:t>
            </a:r>
            <a:r>
              <a:rPr sz="1600" spc="300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Вам</a:t>
            </a:r>
            <a:r>
              <a:rPr sz="1600" spc="285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необходимы,</a:t>
            </a:r>
            <a:r>
              <a:rPr sz="1600" spc="280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чтобы</a:t>
            </a:r>
            <a:r>
              <a:rPr sz="1600" spc="285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быть</a:t>
            </a:r>
            <a:r>
              <a:rPr sz="1600" spc="290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успешным</a:t>
            </a:r>
            <a:r>
              <a:rPr sz="1600" spc="295" dirty="0">
                <a:cs typeface="Times New Roman"/>
              </a:rPr>
              <a:t> </a:t>
            </a:r>
            <a:r>
              <a:rPr sz="1600" spc="-50" dirty="0">
                <a:cs typeface="Times New Roman"/>
              </a:rPr>
              <a:t>в</a:t>
            </a:r>
            <a:endParaRPr sz="1600" dirty="0"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cs typeface="Times New Roman"/>
              </a:rPr>
              <a:t>дискуссии</a:t>
            </a:r>
            <a:r>
              <a:rPr sz="1600" spc="-30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о</a:t>
            </a:r>
            <a:r>
              <a:rPr sz="1600" spc="-65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роли</a:t>
            </a:r>
            <a:r>
              <a:rPr sz="1600" spc="-50" dirty="0">
                <a:cs typeface="Times New Roman"/>
              </a:rPr>
              <a:t> </a:t>
            </a:r>
            <a:r>
              <a:rPr sz="1600" spc="-10" dirty="0">
                <a:cs typeface="Times New Roman"/>
              </a:rPr>
              <a:t>железа?</a:t>
            </a:r>
            <a:endParaRPr sz="1600" dirty="0">
              <a:cs typeface="Times New Roman"/>
            </a:endParaRPr>
          </a:p>
          <a:p>
            <a:pPr marL="311150" indent="-298450">
              <a:lnSpc>
                <a:spcPct val="100000"/>
              </a:lnSpc>
              <a:buAutoNum type="arabicPeriod" startAt="2"/>
              <a:tabLst>
                <a:tab pos="311150" algn="l"/>
                <a:tab pos="977265" algn="l"/>
                <a:tab pos="1974214" algn="l"/>
                <a:tab pos="2698115" algn="l"/>
                <a:tab pos="3874770" algn="l"/>
                <a:tab pos="4318000" algn="l"/>
              </a:tabLst>
            </a:pPr>
            <a:r>
              <a:rPr sz="1600" spc="-10" dirty="0">
                <a:cs typeface="Times New Roman"/>
              </a:rPr>
              <a:t>Какие</a:t>
            </a:r>
            <a:r>
              <a:rPr sz="1600" dirty="0">
                <a:cs typeface="Times New Roman"/>
              </a:rPr>
              <a:t>	</a:t>
            </a:r>
            <a:r>
              <a:rPr sz="1600" spc="-10" dirty="0">
                <a:cs typeface="Times New Roman"/>
              </a:rPr>
              <a:t>стратегии</a:t>
            </a:r>
            <a:r>
              <a:rPr sz="1600" dirty="0">
                <a:cs typeface="Times New Roman"/>
              </a:rPr>
              <a:t>	</a:t>
            </a:r>
            <a:r>
              <a:rPr sz="1600" spc="-10" dirty="0">
                <a:cs typeface="Times New Roman"/>
              </a:rPr>
              <a:t>можно</a:t>
            </a:r>
            <a:r>
              <a:rPr sz="1600" dirty="0">
                <a:cs typeface="Times New Roman"/>
              </a:rPr>
              <a:t>	</a:t>
            </a:r>
            <a:r>
              <a:rPr sz="1600" spc="-10" dirty="0">
                <a:cs typeface="Times New Roman"/>
              </a:rPr>
              <a:t>предложить</a:t>
            </a:r>
            <a:r>
              <a:rPr sz="1600" dirty="0">
                <a:cs typeface="Times New Roman"/>
              </a:rPr>
              <a:t>	</a:t>
            </a:r>
            <a:r>
              <a:rPr sz="1600" spc="-25" dirty="0">
                <a:cs typeface="Times New Roman"/>
              </a:rPr>
              <a:t>для</a:t>
            </a:r>
            <a:r>
              <a:rPr sz="1600" dirty="0">
                <a:cs typeface="Times New Roman"/>
              </a:rPr>
              <a:t>	</a:t>
            </a:r>
            <a:r>
              <a:rPr sz="1600" spc="-10" dirty="0">
                <a:cs typeface="Microsoft Sans Serif"/>
              </a:rPr>
              <a:t>«</a:t>
            </a:r>
            <a:r>
              <a:rPr sz="1600" spc="-10" dirty="0">
                <a:cs typeface="Times New Roman"/>
              </a:rPr>
              <a:t>включения</a:t>
            </a:r>
            <a:r>
              <a:rPr sz="1600" spc="-10" dirty="0">
                <a:cs typeface="Microsoft Sans Serif"/>
              </a:rPr>
              <a:t>»</a:t>
            </a:r>
            <a:endParaRPr sz="1600" dirty="0"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cs typeface="Times New Roman"/>
              </a:rPr>
              <a:t>творческого</a:t>
            </a:r>
            <a:r>
              <a:rPr sz="1600" spc="-65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мышления</a:t>
            </a:r>
            <a:r>
              <a:rPr sz="1600" spc="5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по</a:t>
            </a:r>
            <a:r>
              <a:rPr sz="1600" spc="-45" dirty="0">
                <a:cs typeface="Times New Roman"/>
              </a:rPr>
              <a:t> </a:t>
            </a:r>
            <a:r>
              <a:rPr sz="1600" dirty="0">
                <a:cs typeface="Times New Roman"/>
              </a:rPr>
              <a:t>указанной</a:t>
            </a:r>
            <a:r>
              <a:rPr sz="1600" spc="-25" dirty="0">
                <a:cs typeface="Times New Roman"/>
              </a:rPr>
              <a:t> </a:t>
            </a:r>
            <a:r>
              <a:rPr sz="1600" spc="-20" dirty="0">
                <a:cs typeface="Times New Roman"/>
              </a:rPr>
              <a:t>теме?</a:t>
            </a:r>
            <a:endParaRPr sz="16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1183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185" y="1628775"/>
            <a:ext cx="7545248" cy="9637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82270" marR="80645" indent="-292735" algn="just">
              <a:lnSpc>
                <a:spcPct val="100000"/>
              </a:lnSpc>
              <a:spcBef>
                <a:spcPts val="315"/>
              </a:spcBef>
            </a:pPr>
            <a:r>
              <a:rPr sz="2000" dirty="0">
                <a:latin typeface="Microsoft Sans Serif"/>
                <a:cs typeface="Microsoft Sans Serif"/>
              </a:rPr>
              <a:t>3</a:t>
            </a:r>
            <a:r>
              <a:rPr sz="2000" spc="305" dirty="0">
                <a:latin typeface="Microsoft Sans Serif"/>
                <a:cs typeface="Microsoft Sans Serif"/>
              </a:rPr>
              <a:t> </a:t>
            </a:r>
            <a:r>
              <a:rPr sz="2000" dirty="0" err="1">
                <a:latin typeface="Microsoft Sans Serif"/>
                <a:cs typeface="Microsoft Sans Serif"/>
              </a:rPr>
              <a:t>Отбор</a:t>
            </a:r>
            <a:r>
              <a:rPr sz="2000" spc="310" dirty="0">
                <a:latin typeface="Microsoft Sans Serif"/>
                <a:cs typeface="Microsoft Sans Serif"/>
              </a:rPr>
              <a:t> </a:t>
            </a:r>
            <a:r>
              <a:rPr sz="2000" dirty="0" err="1" smtClean="0">
                <a:latin typeface="Microsoft Sans Serif"/>
                <a:cs typeface="Microsoft Sans Serif"/>
              </a:rPr>
              <a:t>технологий</a:t>
            </a:r>
            <a:r>
              <a:rPr sz="2000" spc="305" dirty="0" smtClean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реализации</a:t>
            </a:r>
            <a:r>
              <a:rPr sz="2000" spc="28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системно-</a:t>
            </a:r>
            <a:r>
              <a:rPr sz="2000" dirty="0">
                <a:latin typeface="Microsoft Sans Serif"/>
                <a:cs typeface="Microsoft Sans Serif"/>
              </a:rPr>
              <a:t>деятельностного</a:t>
            </a:r>
            <a:r>
              <a:rPr sz="2000" spc="2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подхода</a:t>
            </a:r>
            <a:r>
              <a:rPr sz="2000" spc="30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с </a:t>
            </a:r>
            <a:r>
              <a:rPr sz="2000" dirty="0">
                <a:latin typeface="Microsoft Sans Serif"/>
                <a:cs typeface="Microsoft Sans Serif"/>
              </a:rPr>
              <a:t>учетом</a:t>
            </a:r>
            <a:r>
              <a:rPr sz="2000" spc="9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предметного</a:t>
            </a:r>
            <a:r>
              <a:rPr sz="2000" spc="9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содержания,</a:t>
            </a:r>
            <a:r>
              <a:rPr sz="2000" spc="9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типа</a:t>
            </a:r>
            <a:r>
              <a:rPr sz="2000" spc="10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учебного</a:t>
            </a:r>
            <a:r>
              <a:rPr sz="2000" spc="9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занятия,</a:t>
            </a:r>
            <a:r>
              <a:rPr sz="2000" spc="90" dirty="0">
                <a:latin typeface="Microsoft Sans Serif"/>
                <a:cs typeface="Microsoft Sans Serif"/>
              </a:rPr>
              <a:t>  </a:t>
            </a:r>
            <a:r>
              <a:rPr sz="2000" spc="-10" dirty="0">
                <a:latin typeface="Microsoft Sans Serif"/>
                <a:cs typeface="Microsoft Sans Serif"/>
              </a:rPr>
              <a:t>уровня сформированности</a:t>
            </a:r>
            <a:r>
              <a:rPr sz="2000" spc="-114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УУД;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5128" y="422692"/>
            <a:ext cx="11983453" cy="78034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579755" marR="313690" indent="-260985" algn="ctr">
              <a:lnSpc>
                <a:spcPct val="100000"/>
              </a:lnSpc>
              <a:spcBef>
                <a:spcPts val="325"/>
              </a:spcBef>
            </a:pPr>
            <a:r>
              <a:rPr sz="2400" b="1" spc="-10" dirty="0">
                <a:solidFill>
                  <a:srgbClr val="C00000"/>
                </a:solidFill>
                <a:latin typeface="+mn-lt"/>
                <a:cs typeface="Arial"/>
              </a:rPr>
              <a:t>Особенности</a:t>
            </a:r>
            <a:r>
              <a:rPr sz="2400" b="1" spc="-14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+mn-lt"/>
                <a:cs typeface="Arial"/>
              </a:rPr>
              <a:t>конструирования</a:t>
            </a:r>
            <a:r>
              <a:rPr sz="2400" b="1" spc="-13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+mn-lt"/>
                <a:cs typeface="Arial"/>
              </a:rPr>
              <a:t>современного </a:t>
            </a:r>
            <a:r>
              <a:rPr sz="2400" b="1" dirty="0">
                <a:solidFill>
                  <a:srgbClr val="C00000"/>
                </a:solidFill>
                <a:latin typeface="+mn-lt"/>
                <a:cs typeface="Arial"/>
              </a:rPr>
              <a:t>урока</a:t>
            </a:r>
            <a:r>
              <a:rPr sz="2400" b="1" spc="-85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400" b="1" dirty="0" err="1">
                <a:solidFill>
                  <a:srgbClr val="C00000"/>
                </a:solidFill>
                <a:latin typeface="+mn-lt"/>
                <a:cs typeface="Arial"/>
              </a:rPr>
              <a:t>химии</a:t>
            </a:r>
            <a:r>
              <a:rPr sz="2400" b="1" spc="-95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lang="ru-RU" sz="2400" b="1" spc="-95" dirty="0" smtClean="0">
                <a:solidFill>
                  <a:srgbClr val="C00000"/>
                </a:solidFill>
                <a:latin typeface="+mn-lt"/>
                <a:cs typeface="Arial"/>
              </a:rPr>
              <a:t/>
            </a:r>
            <a:br>
              <a:rPr lang="ru-RU" sz="2400" b="1" spc="-95" dirty="0" smtClean="0">
                <a:solidFill>
                  <a:srgbClr val="C00000"/>
                </a:solidFill>
                <a:latin typeface="+mn-lt"/>
                <a:cs typeface="Arial"/>
              </a:rPr>
            </a:br>
            <a:r>
              <a:rPr sz="2400" b="1" dirty="0" smtClean="0">
                <a:solidFill>
                  <a:srgbClr val="C00000"/>
                </a:solidFill>
                <a:latin typeface="+mn-lt"/>
                <a:cs typeface="Arial"/>
              </a:rPr>
              <a:t>в</a:t>
            </a:r>
            <a:r>
              <a:rPr sz="2400" b="1" spc="-120" dirty="0" smtClean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400" b="1" spc="-10" dirty="0" err="1">
                <a:solidFill>
                  <a:srgbClr val="C00000"/>
                </a:solidFill>
                <a:latin typeface="+mn-lt"/>
                <a:cs typeface="Arial"/>
              </a:rPr>
              <a:t>условиях</a:t>
            </a:r>
            <a:r>
              <a:rPr sz="2400" b="1" spc="-8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400" b="1" spc="-10" dirty="0" err="1" smtClean="0">
                <a:solidFill>
                  <a:srgbClr val="C00000"/>
                </a:solidFill>
                <a:latin typeface="+mn-lt"/>
                <a:cs typeface="Arial"/>
              </a:rPr>
              <a:t>реализации</a:t>
            </a:r>
            <a:r>
              <a:rPr lang="ru-RU" sz="2400" b="1" spc="-10" dirty="0" smtClean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400" b="1" spc="-20" dirty="0" smtClean="0">
                <a:solidFill>
                  <a:srgbClr val="C00000"/>
                </a:solidFill>
                <a:latin typeface="+mn-lt"/>
                <a:cs typeface="Arial"/>
              </a:rPr>
              <a:t>ФГОС</a:t>
            </a:r>
            <a:endParaRPr sz="2400" dirty="0">
              <a:solidFill>
                <a:srgbClr val="C00000"/>
              </a:solidFill>
              <a:latin typeface="+mn-lt"/>
              <a:cs typeface="Arial"/>
            </a:endParaRPr>
          </a:p>
        </p:txBody>
      </p:sp>
      <p:pic>
        <p:nvPicPr>
          <p:cNvPr id="5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1553" y="1628775"/>
            <a:ext cx="3276600" cy="42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01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502214"/>
              </p:ext>
            </p:extLst>
          </p:nvPr>
        </p:nvGraphicFramePr>
        <p:xfrm>
          <a:off x="230716" y="1262126"/>
          <a:ext cx="11716173" cy="5492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5473"/>
                <a:gridCol w="3891280"/>
                <a:gridCol w="5519420"/>
              </a:tblGrid>
              <a:tr h="641985">
                <a:tc>
                  <a:txBody>
                    <a:bodyPr/>
                    <a:lstStyle/>
                    <a:p>
                      <a:pPr marL="164465" marR="158750" indent="711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Технология, техники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др.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63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Потенциал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Примеры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6222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КСО</a:t>
                      </a:r>
                      <a:endParaRPr sz="1800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 err="1" smtClean="0">
                          <a:latin typeface="Times New Roman"/>
                          <a:cs typeface="Times New Roman"/>
                        </a:rPr>
                        <a:t>Метод</a:t>
                      </a:r>
                      <a:r>
                        <a:rPr lang="ru-RU" sz="18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 err="1" smtClean="0">
                          <a:latin typeface="Times New Roman"/>
                          <a:cs typeface="Times New Roman"/>
                        </a:rPr>
                        <a:t>позволяет</a:t>
                      </a:r>
                      <a:r>
                        <a:rPr sz="1800" spc="484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включать</a:t>
                      </a:r>
                      <a:r>
                        <a:rPr sz="1800" spc="49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учебный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 err="1">
                          <a:latin typeface="Times New Roman"/>
                          <a:cs typeface="Times New Roman"/>
                        </a:rPr>
                        <a:t>процесс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800" spc="-10" dirty="0" smtClean="0">
                          <a:latin typeface="Times New Roman"/>
                          <a:cs typeface="Times New Roman"/>
                        </a:rPr>
                        <a:t> е</a:t>
                      </a:r>
                      <a:r>
                        <a:rPr sz="1800" spc="-10" dirty="0" err="1" smtClean="0">
                          <a:latin typeface="Times New Roman"/>
                          <a:cs typeface="Times New Roman"/>
                        </a:rPr>
                        <a:t>стественные</a:t>
                      </a:r>
                      <a:r>
                        <a:rPr lang="ru-RU" sz="1800" spc="-1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10" dirty="0" err="1" smtClean="0">
                          <a:latin typeface="Times New Roman"/>
                          <a:cs typeface="Times New Roman"/>
                        </a:rPr>
                        <a:t>структуры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0170" marR="8128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279015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общения</a:t>
                      </a:r>
                      <a:r>
                        <a:rPr sz="1800" spc="4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1800" spc="4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людьми</a:t>
                      </a:r>
                      <a:r>
                        <a:rPr sz="1800" spc="4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420" dirty="0">
                          <a:latin typeface="Microsoft Sans Serif"/>
                          <a:cs typeface="Microsoft Sans Serif"/>
                        </a:rPr>
                        <a:t>–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диалогические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пары,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функциональные</a:t>
                      </a:r>
                      <a:r>
                        <a:rPr sz="1800" spc="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«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тройки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»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др.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80645" indent="269240" algn="just">
                        <a:lnSpc>
                          <a:spcPct val="100000"/>
                        </a:lnSpc>
                        <a:spcBef>
                          <a:spcPts val="310"/>
                        </a:spcBef>
                        <a:buAutoNum type="arabicPeriod"/>
                        <a:tabLst>
                          <a:tab pos="35941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Работа</a:t>
                      </a:r>
                      <a:r>
                        <a:rPr sz="1800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2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парах</a:t>
                      </a:r>
                      <a:r>
                        <a:rPr sz="1800" spc="2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сменного</a:t>
                      </a:r>
                      <a:r>
                        <a:rPr sz="180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состава</a:t>
                      </a:r>
                      <a:r>
                        <a:rPr sz="1800" spc="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карточкам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этапе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закрепления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важных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тем,</a:t>
                      </a:r>
                      <a:r>
                        <a:rPr sz="1800" spc="26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например</a:t>
                      </a:r>
                      <a:r>
                        <a:rPr sz="1800" spc="27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«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Основные</a:t>
                      </a:r>
                      <a:r>
                        <a:rPr sz="1800" i="1" spc="27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классы 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неорганических</a:t>
                      </a:r>
                      <a:r>
                        <a:rPr sz="1800" i="1" spc="254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соединений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»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i="1" spc="26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«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Теория электролитической</a:t>
                      </a:r>
                      <a:r>
                        <a:rPr sz="18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диссоциации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»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0170" marR="81280" indent="53340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62357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Взаимообмен</a:t>
                      </a:r>
                      <a:r>
                        <a:rPr sz="1800" spc="484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заданиями</a:t>
                      </a:r>
                      <a:r>
                        <a:rPr sz="1800" spc="484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методика</a:t>
                      </a:r>
                      <a:r>
                        <a:rPr sz="1800" spc="22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работы</a:t>
                      </a:r>
                      <a:r>
                        <a:rPr sz="1800" spc="22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800" spc="21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вопросникам,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например</a:t>
                      </a:r>
                      <a:r>
                        <a:rPr sz="1800" spc="29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800" spc="28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блокам</a:t>
                      </a:r>
                      <a:r>
                        <a:rPr sz="1800" spc="28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«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Металлы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»</a:t>
                      </a:r>
                      <a:r>
                        <a:rPr sz="1800" i="1" spc="24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800" spc="-50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800" spc="-50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800" i="1" spc="-10" dirty="0" smtClean="0">
                          <a:latin typeface="Arial"/>
                          <a:cs typeface="Arial"/>
                        </a:rPr>
                        <a:t>«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Неметаллы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»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790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Кейс-</a:t>
                      </a:r>
                      <a:endParaRPr sz="1800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технология[</a:t>
                      </a:r>
                      <a:endParaRPr sz="1800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80010" algn="l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891540" algn="l"/>
                          <a:tab pos="1069975" algn="l"/>
                          <a:tab pos="1337945" algn="l"/>
                          <a:tab pos="1769745" algn="l"/>
                          <a:tab pos="1807845" algn="l"/>
                          <a:tab pos="1829435" algn="l"/>
                          <a:tab pos="1929764" algn="l"/>
                          <a:tab pos="2101850" algn="l"/>
                          <a:tab pos="2388235" algn="l"/>
                        </a:tabLst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Кейсы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позволяют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паре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spc="-10" dirty="0" err="1" smtClean="0">
                          <a:latin typeface="Times New Roman"/>
                          <a:cs typeface="Times New Roman"/>
                        </a:rPr>
                        <a:t>группе</a:t>
                      </a:r>
                      <a:r>
                        <a:rPr sz="1800" spc="-10" dirty="0" smtClean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lang="ru-RU" sz="1800" spc="-10" dirty="0" smtClean="0">
                          <a:latin typeface="Times New Roman"/>
                          <a:cs typeface="Times New Roman"/>
                        </a:rPr>
                        <a:t> в </a:t>
                      </a:r>
                      <a:r>
                        <a:rPr sz="1800" spc="-20" dirty="0" err="1" smtClean="0">
                          <a:latin typeface="Times New Roman"/>
                          <a:cs typeface="Times New Roman"/>
                        </a:rPr>
                        <a:t>ходе</a:t>
                      </a:r>
                      <a:r>
                        <a:rPr lang="ru-RU" sz="1800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 err="1" smtClean="0">
                          <a:latin typeface="Times New Roman"/>
                          <a:cs typeface="Times New Roman"/>
                        </a:rPr>
                        <a:t>активной</a:t>
                      </a:r>
                      <a:r>
                        <a:rPr sz="18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800" spc="-10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-10" dirty="0" err="1" smtClean="0">
                          <a:latin typeface="Times New Roman"/>
                          <a:cs typeface="Times New Roman"/>
                        </a:rPr>
                        <a:t>амостоятельной</a:t>
                      </a:r>
                      <a:r>
                        <a:rPr sz="18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 err="1" smtClean="0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lang="ru-RU" sz="1800" spc="-10" dirty="0" smtClean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800" spc="-10" dirty="0" err="1" smtClean="0">
                          <a:latin typeface="Times New Roman"/>
                          <a:cs typeface="Times New Roman"/>
                        </a:rPr>
                        <a:t>разрешать</a:t>
                      </a:r>
                      <a:r>
                        <a:rPr sz="18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противоречия,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овладевать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необходимыми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навыками,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умениями</a:t>
                      </a:r>
                      <a:r>
                        <a:rPr sz="18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sz="18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общении.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79375" indent="373380" algn="just">
                        <a:lnSpc>
                          <a:spcPct val="100000"/>
                        </a:lnSpc>
                        <a:spcBef>
                          <a:spcPts val="315"/>
                        </a:spcBef>
                        <a:buAutoNum type="arabicPeriod"/>
                        <a:tabLst>
                          <a:tab pos="46355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Выполнение</a:t>
                      </a:r>
                      <a:r>
                        <a:rPr sz="1800" spc="30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кейсов</a:t>
                      </a:r>
                      <a:r>
                        <a:rPr sz="1800" spc="29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29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паре</a:t>
                      </a:r>
                      <a:r>
                        <a:rPr sz="1800" spc="31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при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закреплении</a:t>
                      </a:r>
                      <a:r>
                        <a:rPr sz="1800" spc="340" dirty="0">
                          <a:latin typeface="Times New Roman"/>
                          <a:cs typeface="Times New Roman"/>
                        </a:rPr>
                        <a:t>   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нового</a:t>
                      </a:r>
                      <a:r>
                        <a:rPr sz="1800" spc="340" dirty="0">
                          <a:latin typeface="Times New Roman"/>
                          <a:cs typeface="Times New Roman"/>
                        </a:rPr>
                        <a:t>    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материала.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Примерные</a:t>
                      </a:r>
                      <a:r>
                        <a:rPr sz="1800" spc="23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темы</a:t>
                      </a:r>
                      <a:r>
                        <a:rPr sz="1800" spc="24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кейсов</a:t>
                      </a:r>
                      <a:r>
                        <a:rPr sz="1800" spc="229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spc="-10" dirty="0" err="1">
                          <a:latin typeface="Times New Roman"/>
                          <a:cs typeface="Times New Roman"/>
                        </a:rPr>
                        <a:t>ситуаций</a:t>
                      </a:r>
                      <a:r>
                        <a:rPr sz="1800" spc="-10" dirty="0" smtClean="0">
                          <a:latin typeface="Times New Roman"/>
                          <a:cs typeface="Times New Roman"/>
                        </a:rPr>
                        <a:t>):</a:t>
                      </a:r>
                      <a:r>
                        <a:rPr lang="ru-RU" sz="1800" spc="-1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i="1" dirty="0" smtClean="0">
                          <a:latin typeface="Arial"/>
                          <a:cs typeface="Arial"/>
                        </a:rPr>
                        <a:t>«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Решение</a:t>
                      </a:r>
                      <a:r>
                        <a:rPr sz="1800" i="1" spc="36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химических</a:t>
                      </a:r>
                      <a:r>
                        <a:rPr sz="1800" i="1" spc="36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проблем</a:t>
                      </a:r>
                      <a:r>
                        <a:rPr sz="1800" i="1" spc="365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800" i="1" spc="-2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кухне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»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i="1" spc="385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«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Юные</a:t>
                      </a:r>
                      <a:r>
                        <a:rPr sz="1800" i="1" spc="39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огородники</a:t>
                      </a:r>
                      <a:r>
                        <a:rPr sz="1800" i="1" spc="39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800" i="1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садоводы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»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i="1" spc="49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«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Выбор</a:t>
                      </a:r>
                      <a:r>
                        <a:rPr sz="1800" i="1" spc="49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i="1" spc="26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800" i="1" spc="-10" dirty="0" err="1" smtClean="0">
                          <a:latin typeface="Times New Roman"/>
                          <a:cs typeface="Times New Roman"/>
                        </a:rPr>
                        <a:t>магазине</a:t>
                      </a:r>
                      <a:r>
                        <a:rPr lang="ru-RU" sz="1800" i="1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dirty="0" err="1" smtClean="0">
                          <a:latin typeface="Times New Roman"/>
                          <a:cs typeface="Times New Roman"/>
                        </a:rPr>
                        <a:t>экологически</a:t>
                      </a:r>
                      <a:r>
                        <a:rPr sz="1800" i="1" spc="31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правильных</a:t>
                      </a:r>
                      <a:r>
                        <a:rPr sz="1800" i="1" spc="32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товаров</a:t>
                      </a:r>
                      <a:r>
                        <a:rPr sz="1800" i="1" spc="31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i="1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продуктов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»</a:t>
                      </a:r>
                      <a:r>
                        <a:rPr sz="1800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др.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endParaRPr sz="3600" baseline="1157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183" y="251107"/>
            <a:ext cx="11953240" cy="801438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1151255" marR="607695" indent="-438150" algn="ctr">
              <a:lnSpc>
                <a:spcPct val="101600"/>
              </a:lnSpc>
              <a:spcBef>
                <a:spcPts val="475"/>
              </a:spcBef>
            </a:pPr>
            <a:r>
              <a:rPr sz="2400" b="1" spc="-25" dirty="0">
                <a:solidFill>
                  <a:srgbClr val="C00000"/>
                </a:solidFill>
                <a:latin typeface="+mn-lt"/>
                <a:cs typeface="Microsoft Sans Serif"/>
              </a:rPr>
              <a:t>Технологии</a:t>
            </a:r>
            <a:r>
              <a:rPr sz="2400" b="1" spc="-7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dirty="0">
                <a:solidFill>
                  <a:srgbClr val="C00000"/>
                </a:solidFill>
                <a:latin typeface="+mn-lt"/>
                <a:cs typeface="Microsoft Sans Serif"/>
              </a:rPr>
              <a:t>и</a:t>
            </a:r>
            <a:r>
              <a:rPr sz="2400" b="1" spc="-4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+mn-lt"/>
                <a:cs typeface="Microsoft Sans Serif"/>
              </a:rPr>
              <a:t>техники,</a:t>
            </a:r>
            <a:r>
              <a:rPr sz="2400" b="1" spc="-6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+mn-lt"/>
                <a:cs typeface="Microsoft Sans Serif"/>
              </a:rPr>
              <a:t>позволяющие</a:t>
            </a:r>
            <a:r>
              <a:rPr sz="2400" b="1" spc="-6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реализовать </a:t>
            </a:r>
            <a:r>
              <a:rPr sz="2400" b="1" spc="-25" dirty="0">
                <a:solidFill>
                  <a:srgbClr val="C00000"/>
                </a:solidFill>
                <a:latin typeface="+mn-lt"/>
                <a:cs typeface="Microsoft Sans Serif"/>
              </a:rPr>
              <a:t>системно-</a:t>
            </a:r>
            <a:r>
              <a:rPr sz="2400" b="1" spc="-10" dirty="0">
                <a:solidFill>
                  <a:srgbClr val="C00000"/>
                </a:solidFill>
                <a:latin typeface="+mn-lt"/>
                <a:cs typeface="Microsoft Sans Serif"/>
              </a:rPr>
              <a:t>деятельностный</a:t>
            </a:r>
            <a:r>
              <a:rPr sz="2400" b="1" spc="-6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+mn-lt"/>
                <a:cs typeface="Microsoft Sans Serif"/>
              </a:rPr>
              <a:t>подход</a:t>
            </a:r>
            <a:r>
              <a:rPr sz="2400" b="1" spc="-6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dirty="0">
                <a:solidFill>
                  <a:srgbClr val="C00000"/>
                </a:solidFill>
                <a:latin typeface="+mn-lt"/>
                <a:cs typeface="Microsoft Sans Serif"/>
              </a:rPr>
              <a:t>на</a:t>
            </a:r>
            <a:r>
              <a:rPr sz="2400" b="1" spc="-3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уроке</a:t>
            </a:r>
            <a:endParaRPr sz="24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063916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11953240" cy="925830"/>
          </a:xfrm>
          <a:custGeom>
            <a:avLst/>
            <a:gdLst/>
            <a:ahLst/>
            <a:cxnLst/>
            <a:rect l="l" t="t" r="r" b="b"/>
            <a:pathLst>
              <a:path w="8964930" h="925830">
                <a:moveTo>
                  <a:pt x="8964676" y="0"/>
                </a:moveTo>
                <a:lnTo>
                  <a:pt x="0" y="0"/>
                </a:lnTo>
                <a:lnTo>
                  <a:pt x="0" y="925512"/>
                </a:lnTo>
                <a:lnTo>
                  <a:pt x="8964676" y="925512"/>
                </a:lnTo>
                <a:lnTo>
                  <a:pt x="8964676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65144"/>
            <a:ext cx="11953240" cy="795667"/>
          </a:xfrm>
          <a:prstGeom prst="rect">
            <a:avLst/>
          </a:prstGeom>
          <a:ln w="9525">
            <a:solidFill>
              <a:srgbClr val="00008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1150620" marR="401955" indent="-645160" algn="ctr">
              <a:lnSpc>
                <a:spcPct val="101499"/>
              </a:lnSpc>
              <a:spcBef>
                <a:spcPts val="480"/>
              </a:spcBef>
            </a:pPr>
            <a:r>
              <a:rPr sz="2400" b="1" spc="-25" dirty="0">
                <a:solidFill>
                  <a:srgbClr val="C00000"/>
                </a:solidFill>
                <a:latin typeface="+mn-lt"/>
                <a:cs typeface="Microsoft Sans Serif"/>
              </a:rPr>
              <a:t>Технологии</a:t>
            </a:r>
            <a:r>
              <a:rPr sz="2400" b="1" spc="-7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dirty="0">
                <a:solidFill>
                  <a:srgbClr val="C00000"/>
                </a:solidFill>
                <a:latin typeface="+mn-lt"/>
                <a:cs typeface="Microsoft Sans Serif"/>
              </a:rPr>
              <a:t>и</a:t>
            </a:r>
            <a:r>
              <a:rPr sz="2400" b="1" spc="-4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+mn-lt"/>
                <a:cs typeface="Microsoft Sans Serif"/>
              </a:rPr>
              <a:t>техники,</a:t>
            </a:r>
            <a:r>
              <a:rPr sz="2400" b="1" spc="-6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+mn-lt"/>
                <a:cs typeface="Microsoft Sans Serif"/>
              </a:rPr>
              <a:t>позволяющие</a:t>
            </a:r>
            <a:r>
              <a:rPr sz="2400" b="1" spc="-6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реализовывать </a:t>
            </a:r>
            <a:r>
              <a:rPr sz="2400" b="1" spc="-25" dirty="0">
                <a:solidFill>
                  <a:srgbClr val="C00000"/>
                </a:solidFill>
                <a:latin typeface="+mn-lt"/>
                <a:cs typeface="Microsoft Sans Serif"/>
              </a:rPr>
              <a:t>системно-</a:t>
            </a:r>
            <a:r>
              <a:rPr sz="2400" b="1" spc="-10" dirty="0">
                <a:solidFill>
                  <a:srgbClr val="C00000"/>
                </a:solidFill>
                <a:latin typeface="+mn-lt"/>
                <a:cs typeface="Microsoft Sans Serif"/>
              </a:rPr>
              <a:t>деятельностный</a:t>
            </a:r>
            <a:r>
              <a:rPr sz="2400" b="1" spc="-6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+mn-lt"/>
                <a:cs typeface="Microsoft Sans Serif"/>
              </a:rPr>
              <a:t>подход</a:t>
            </a:r>
            <a:r>
              <a:rPr sz="2400" b="1" spc="-6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dirty="0">
                <a:solidFill>
                  <a:srgbClr val="C00000"/>
                </a:solidFill>
                <a:latin typeface="+mn-lt"/>
                <a:cs typeface="Microsoft Sans Serif"/>
              </a:rPr>
              <a:t>на</a:t>
            </a:r>
            <a:r>
              <a:rPr sz="2400" b="1" spc="-3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уроке</a:t>
            </a:r>
            <a:endParaRPr sz="24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447946"/>
              </p:ext>
            </p:extLst>
          </p:nvPr>
        </p:nvGraphicFramePr>
        <p:xfrm>
          <a:off x="115503" y="974725"/>
          <a:ext cx="12077343" cy="574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664"/>
                <a:gridCol w="4650739"/>
                <a:gridCol w="5742940"/>
              </a:tblGrid>
              <a:tr h="641985">
                <a:tc>
                  <a:txBody>
                    <a:bodyPr/>
                    <a:lstStyle/>
                    <a:p>
                      <a:pPr marL="612775" marR="128270" indent="-4756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Технологи 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я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Потенциал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Примеры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ИКТ</a:t>
                      </a:r>
                      <a:endParaRPr sz="1800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723900" algn="l"/>
                          <a:tab pos="2502535" algn="l"/>
                        </a:tabLst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современных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условиях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500380" algn="l"/>
                          <a:tab pos="2059939" algn="l"/>
                          <a:tab pos="3470910" algn="l"/>
                        </a:tabLst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Прохождение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химических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квестов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45"/>
                        </a:lnSpc>
                        <a:tabLst>
                          <a:tab pos="1824355" algn="l"/>
                        </a:tabLst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помогают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оптимизировать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«Химикус»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45"/>
                        </a:lnSpc>
                        <a:tabLst>
                          <a:tab pos="1270000" algn="l"/>
                          <a:tab pos="2621280" algn="l"/>
                        </a:tabLst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процесс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обучения,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активно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045"/>
                        </a:lnSpc>
                        <a:tabLst>
                          <a:tab pos="428625" algn="l"/>
                          <a:tab pos="1520190" algn="l"/>
                          <a:tab pos="1793239" algn="l"/>
                          <a:tab pos="2751455" algn="l"/>
                          <a:tab pos="3788410" algn="l"/>
                        </a:tabLst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Изучение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команде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ресурсов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сети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45"/>
                        </a:lnSpc>
                        <a:tabLst>
                          <a:tab pos="1181100" algn="l"/>
                          <a:tab pos="2235835" algn="l"/>
                          <a:tab pos="3296920" algn="l"/>
                        </a:tabLst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привлечь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внешние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ресурсы,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045"/>
                        </a:lnSpc>
                        <a:tabLst>
                          <a:tab pos="1373505" algn="l"/>
                          <a:tab pos="1962150" algn="l"/>
                          <a:tab pos="3314065" algn="l"/>
                          <a:tab pos="4116070" algn="l"/>
                        </a:tabLst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Интернет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указанной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теме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с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  <a:tabLst>
                          <a:tab pos="1216660" algn="l"/>
                          <a:tab pos="2463165" algn="l"/>
                        </a:tabLst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решать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проблему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065"/>
                        </a:lnSpc>
                        <a:tabLst>
                          <a:tab pos="2065655" algn="l"/>
                          <a:tab pos="3463290" algn="l"/>
                          <a:tab pos="4091304" algn="l"/>
                        </a:tabLst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использованием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алгоритма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«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420" dirty="0">
                          <a:latin typeface="Microsoft Sans Serif"/>
                          <a:cs typeface="Microsoft Sans Serif"/>
                        </a:rPr>
                        <a:t>–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5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«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интернет-запущенности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»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060"/>
                        </a:lnSpc>
                        <a:tabLst>
                          <a:tab pos="1995805" algn="l"/>
                          <a:tab pos="3306445" algn="l"/>
                          <a:tab pos="3678554" algn="l"/>
                        </a:tabLst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исследователь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»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..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Например,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i="1" spc="-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каких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подростков.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045"/>
                        </a:lnSpc>
                      </a:pPr>
                      <a:r>
                        <a:rPr sz="1800" i="1" dirty="0">
                          <a:latin typeface="Times New Roman"/>
                          <a:cs typeface="Times New Roman"/>
                        </a:rPr>
                        <a:t>отраслях</a:t>
                      </a:r>
                      <a:r>
                        <a:rPr sz="1800" i="1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применяется</a:t>
                      </a:r>
                      <a:r>
                        <a:rPr sz="1800" i="1" spc="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хлор,</a:t>
                      </a:r>
                      <a:r>
                        <a:rPr sz="1800" i="1" spc="2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чем</a:t>
                      </a:r>
                      <a:r>
                        <a:rPr sz="1800" i="1" spc="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опасно</a:t>
                      </a:r>
                      <a:endParaRPr sz="1800" i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045"/>
                        </a:lnSpc>
                        <a:tabLst>
                          <a:tab pos="607060" algn="l"/>
                          <a:tab pos="1760855" algn="l"/>
                          <a:tab pos="2439035" algn="l"/>
                          <a:tab pos="4013835" algn="l"/>
                        </a:tabLst>
                      </a:pPr>
                      <a:r>
                        <a:rPr sz="1800" i="1" spc="-25" dirty="0">
                          <a:latin typeface="Times New Roman"/>
                          <a:cs typeface="Times New Roman"/>
                        </a:rPr>
                        <a:t>это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вещество,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какие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видеосюжеты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i="1" spc="-25" dirty="0">
                          <a:latin typeface="Times New Roman"/>
                          <a:cs typeface="Times New Roman"/>
                        </a:rPr>
                        <a:t>из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045"/>
                        </a:lnSpc>
                        <a:tabLst>
                          <a:tab pos="1041400" algn="l"/>
                          <a:tab pos="1828164" algn="l"/>
                          <a:tab pos="2652395" algn="l"/>
                        </a:tabLst>
                      </a:pP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YouTube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i="1" spc="-20" dirty="0">
                          <a:latin typeface="Times New Roman"/>
                          <a:cs typeface="Times New Roman"/>
                        </a:rPr>
                        <a:t>могут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i="1" spc="-20" dirty="0">
                          <a:latin typeface="Times New Roman"/>
                          <a:cs typeface="Times New Roman"/>
                        </a:rPr>
                        <a:t>стать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иллюстрациями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050"/>
                        </a:lnSpc>
                      </a:pP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ответа?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Метод</a:t>
                      </a:r>
                      <a:endParaRPr sz="1800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Позволяет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организовать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действия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439420" algn="l"/>
                          <a:tab pos="1532255" algn="l"/>
                          <a:tab pos="1816100" algn="l"/>
                          <a:tab pos="2773045" algn="l"/>
                          <a:tab pos="3717925" algn="l"/>
                        </a:tabLst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Создание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группах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проекта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i="1" spc="-20" dirty="0">
                          <a:latin typeface="Arial"/>
                          <a:cs typeface="Arial"/>
                        </a:rPr>
                        <a:t>«</a:t>
                      </a:r>
                      <a:r>
                        <a:rPr sz="1800" i="1" spc="-20" dirty="0">
                          <a:latin typeface="Times New Roman"/>
                          <a:cs typeface="Times New Roman"/>
                        </a:rPr>
                        <a:t>Как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75590">
                <a:tc>
                  <a:txBody>
                    <a:bodyPr/>
                    <a:lstStyle/>
                    <a:p>
                      <a:pPr marL="89535">
                        <a:lnSpc>
                          <a:spcPts val="2060"/>
                        </a:lnSpc>
                      </a:pPr>
                      <a:r>
                        <a:rPr sz="1800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проектов</a:t>
                      </a:r>
                      <a:endParaRPr sz="1800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обучающихся</a:t>
                      </a:r>
                      <a:r>
                        <a:rPr sz="1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определённой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060"/>
                        </a:lnSpc>
                      </a:pPr>
                      <a:r>
                        <a:rPr sz="1800" i="1" dirty="0">
                          <a:latin typeface="Times New Roman"/>
                          <a:cs typeface="Times New Roman"/>
                        </a:rPr>
                        <a:t>интересно</a:t>
                      </a:r>
                      <a:r>
                        <a:rPr sz="18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оформить</a:t>
                      </a:r>
                      <a:r>
                        <a:rPr sz="1800" i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кабинет</a:t>
                      </a:r>
                      <a:r>
                        <a:rPr sz="1800" i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химии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»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45"/>
                        </a:lnSpc>
                        <a:tabLst>
                          <a:tab pos="3063875" algn="l"/>
                        </a:tabLst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последовательности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для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800" spc="3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Выполнение</a:t>
                      </a:r>
                      <a:r>
                        <a:rPr sz="1800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мини-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проектов,</a:t>
                      </a:r>
                      <a:r>
                        <a:rPr sz="1800" spc="3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проектов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достижения</a:t>
                      </a:r>
                      <a:r>
                        <a:rPr sz="18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поставленной</a:t>
                      </a:r>
                      <a:r>
                        <a:rPr sz="18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задачи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050"/>
                        </a:lnSpc>
                        <a:tabLst>
                          <a:tab pos="415290" algn="l"/>
                          <a:tab pos="1785620" algn="l"/>
                          <a:tab pos="2894965" algn="l"/>
                        </a:tabLst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элементами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учебного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исследования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−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решения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проблемы,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личностно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060"/>
                        </a:lnSpc>
                        <a:tabLst>
                          <a:tab pos="870585" algn="l"/>
                          <a:tab pos="2006600" algn="l"/>
                          <a:tab pos="3594735" algn="l"/>
                        </a:tabLst>
                      </a:pPr>
                      <a:r>
                        <a:rPr sz="1800" i="1" spc="-20" dirty="0">
                          <a:latin typeface="Arial"/>
                          <a:cs typeface="Arial"/>
                        </a:rPr>
                        <a:t>«</a:t>
                      </a:r>
                      <a:r>
                        <a:rPr sz="1800" i="1" spc="-20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быстрее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приготовить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обед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»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5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значимой</a:t>
                      </a:r>
                      <a:r>
                        <a:rPr sz="1800" b="1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оформленной</a:t>
                      </a:r>
                      <a:r>
                        <a:rPr sz="18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виде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060"/>
                        </a:lnSpc>
                      </a:pPr>
                      <a:r>
                        <a:rPr sz="1800" i="1" spc="-10" dirty="0">
                          <a:latin typeface="Arial"/>
                          <a:cs typeface="Arial"/>
                        </a:rPr>
                        <a:t>«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Зачем</a:t>
                      </a:r>
                      <a:r>
                        <a:rPr sz="1800" i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изучать</a:t>
                      </a:r>
                      <a:r>
                        <a:rPr sz="1800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кристаллы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»</a:t>
                      </a:r>
                      <a:r>
                        <a:rPr sz="1800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i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spc="-25" dirty="0">
                          <a:latin typeface="Times New Roman"/>
                          <a:cs typeface="Times New Roman"/>
                        </a:rPr>
                        <a:t>др.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70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некоего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конечного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продукта.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685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183" y="143939"/>
            <a:ext cx="11953240" cy="8697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1151255" marR="401955" indent="-645160">
              <a:lnSpc>
                <a:spcPct val="101499"/>
              </a:lnSpc>
              <a:spcBef>
                <a:spcPts val="480"/>
              </a:spcBef>
            </a:pPr>
            <a:r>
              <a:rPr sz="2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Технологии</a:t>
            </a:r>
            <a:r>
              <a:rPr sz="26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0099"/>
                </a:solidFill>
                <a:latin typeface="Microsoft Sans Serif"/>
                <a:cs typeface="Microsoft Sans Serif"/>
              </a:rPr>
              <a:t>и</a:t>
            </a:r>
            <a:r>
              <a:rPr sz="26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техники,</a:t>
            </a:r>
            <a:r>
              <a:rPr sz="2600" spc="-6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позволяющие</a:t>
            </a:r>
            <a:r>
              <a:rPr sz="26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реализовывать </a:t>
            </a:r>
            <a:r>
              <a:rPr sz="2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системно-</a:t>
            </a:r>
            <a:r>
              <a:rPr sz="2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деятельностный</a:t>
            </a:r>
            <a:r>
              <a:rPr sz="26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подход</a:t>
            </a:r>
            <a:r>
              <a:rPr sz="26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0099"/>
                </a:solidFill>
                <a:latin typeface="Microsoft Sans Serif"/>
                <a:cs typeface="Microsoft Sans Serif"/>
              </a:rPr>
              <a:t>на</a:t>
            </a:r>
            <a:r>
              <a:rPr sz="26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уроке</a:t>
            </a:r>
            <a:endParaRPr sz="26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8467" y="1335151"/>
            <a:ext cx="12208933" cy="5506085"/>
            <a:chOff x="-6350" y="1335150"/>
            <a:chExt cx="9156700" cy="5506085"/>
          </a:xfrm>
        </p:grpSpPr>
        <p:sp>
          <p:nvSpPr>
            <p:cNvPr id="4" name="object 4"/>
            <p:cNvSpPr/>
            <p:nvPr/>
          </p:nvSpPr>
          <p:spPr>
            <a:xfrm>
              <a:off x="1809750" y="1335150"/>
              <a:ext cx="2498725" cy="5506085"/>
            </a:xfrm>
            <a:custGeom>
              <a:avLst/>
              <a:gdLst/>
              <a:ahLst/>
              <a:cxnLst/>
              <a:rect l="l" t="t" r="r" b="b"/>
              <a:pathLst>
                <a:path w="2498725" h="5506084">
                  <a:moveTo>
                    <a:pt x="0" y="0"/>
                  </a:moveTo>
                  <a:lnTo>
                    <a:pt x="0" y="5505517"/>
                  </a:lnTo>
                </a:path>
                <a:path w="2498725" h="5506084">
                  <a:moveTo>
                    <a:pt x="2498725" y="0"/>
                  </a:moveTo>
                  <a:lnTo>
                    <a:pt x="2498725" y="550551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977389"/>
              <a:ext cx="9144000" cy="2575560"/>
            </a:xfrm>
            <a:custGeom>
              <a:avLst/>
              <a:gdLst/>
              <a:ahLst/>
              <a:cxnLst/>
              <a:rect l="l" t="t" r="r" b="b"/>
              <a:pathLst>
                <a:path w="9144000" h="2575560">
                  <a:moveTo>
                    <a:pt x="9144000" y="2562479"/>
                  </a:moveTo>
                  <a:lnTo>
                    <a:pt x="0" y="2562479"/>
                  </a:lnTo>
                  <a:lnTo>
                    <a:pt x="0" y="2575179"/>
                  </a:lnTo>
                  <a:lnTo>
                    <a:pt x="9144000" y="2575179"/>
                  </a:lnTo>
                  <a:lnTo>
                    <a:pt x="9144000" y="2562479"/>
                  </a:lnTo>
                  <a:close/>
                </a:path>
                <a:path w="9144000" h="2575560">
                  <a:moveTo>
                    <a:pt x="9144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4000" y="127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335150"/>
              <a:ext cx="9144000" cy="5506085"/>
            </a:xfrm>
            <a:custGeom>
              <a:avLst/>
              <a:gdLst/>
              <a:ahLst/>
              <a:cxnLst/>
              <a:rect l="l" t="t" r="r" b="b"/>
              <a:pathLst>
                <a:path w="9144000" h="5506084">
                  <a:moveTo>
                    <a:pt x="0" y="0"/>
                  </a:moveTo>
                  <a:lnTo>
                    <a:pt x="0" y="5505517"/>
                  </a:lnTo>
                </a:path>
                <a:path w="9144000" h="5506084">
                  <a:moveTo>
                    <a:pt x="9144000" y="0"/>
                  </a:moveTo>
                  <a:lnTo>
                    <a:pt x="9144000" y="550551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335150"/>
              <a:ext cx="9144000" cy="5506085"/>
            </a:xfrm>
            <a:custGeom>
              <a:avLst/>
              <a:gdLst/>
              <a:ahLst/>
              <a:cxnLst/>
              <a:rect l="l" t="t" r="r" b="b"/>
              <a:pathLst>
                <a:path w="9144000" h="5506084">
                  <a:moveTo>
                    <a:pt x="9144000" y="5492826"/>
                  </a:moveTo>
                  <a:lnTo>
                    <a:pt x="0" y="5492826"/>
                  </a:lnTo>
                  <a:lnTo>
                    <a:pt x="0" y="5505526"/>
                  </a:lnTo>
                  <a:lnTo>
                    <a:pt x="9144000" y="5505526"/>
                  </a:lnTo>
                  <a:lnTo>
                    <a:pt x="9144000" y="5492826"/>
                  </a:lnTo>
                  <a:close/>
                </a:path>
                <a:path w="9144000" h="5506084">
                  <a:moveTo>
                    <a:pt x="9144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4000" y="127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58199" y="1368297"/>
            <a:ext cx="1897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Технология, техники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др.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1660" y="1505458"/>
            <a:ext cx="155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Потенциал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86156" y="1505458"/>
            <a:ext cx="1366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Примеры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954" y="2129589"/>
            <a:ext cx="17980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Технология решения изобретательских задач  </a:t>
            </a:r>
            <a:r>
              <a:rPr lang="ru-RU" sz="1800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(</a:t>
            </a:r>
            <a:r>
              <a:rPr sz="1800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ТРИЗ</a:t>
            </a:r>
            <a:r>
              <a:rPr lang="ru-RU" sz="1800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)</a:t>
            </a:r>
            <a:endParaRPr sz="1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16631" y="2010537"/>
            <a:ext cx="31267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1270" algn="l"/>
                <a:tab pos="2223770" algn="l"/>
              </a:tabLst>
            </a:pPr>
            <a:r>
              <a:rPr sz="1800" spc="-10" dirty="0">
                <a:latin typeface="Times New Roman"/>
                <a:cs typeface="Times New Roman"/>
              </a:rPr>
              <a:t>Позволяет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быстро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9705" algn="l"/>
              </a:tabLst>
            </a:pPr>
            <a:r>
              <a:rPr sz="1800" spc="-10" dirty="0">
                <a:latin typeface="Times New Roman"/>
                <a:cs typeface="Times New Roman"/>
              </a:rPr>
              <a:t>группе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находить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16631" y="2559558"/>
            <a:ext cx="312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0600" algn="l"/>
                <a:tab pos="1458595" algn="l"/>
              </a:tabLst>
            </a:pPr>
            <a:r>
              <a:rPr sz="1800" spc="-10" dirty="0">
                <a:latin typeface="Times New Roman"/>
                <a:cs typeface="Times New Roman"/>
              </a:rPr>
              <a:t>решения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для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сложных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16632" y="2833878"/>
            <a:ext cx="2902391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вопросов, </a:t>
            </a:r>
            <a:endParaRPr lang="ru-RU" sz="1800" spc="-1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>
                <a:latin typeface="Times New Roman"/>
                <a:cs typeface="Times New Roman"/>
              </a:rPr>
              <a:t>творчество, фантазию. </a:t>
            </a:r>
            <a:endParaRPr lang="ru-RU" spc="-1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800" spc="-10" dirty="0" smtClean="0">
                <a:latin typeface="Times New Roman"/>
                <a:cs typeface="Times New Roman"/>
              </a:rPr>
              <a:t>умение слушать друг друга в команде 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39734" y="2833878"/>
            <a:ext cx="12164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lang="ru-RU" sz="1800" spc="-10" dirty="0" smtClean="0">
                <a:latin typeface="Times New Roman"/>
                <a:cs typeface="Times New Roman"/>
              </a:rPr>
              <a:t>р</a:t>
            </a:r>
            <a:r>
              <a:rPr sz="1800" spc="-10" dirty="0" err="1" smtClean="0">
                <a:latin typeface="Times New Roman"/>
                <a:cs typeface="Times New Roman"/>
              </a:rPr>
              <a:t>азвивать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14738" y="2010538"/>
            <a:ext cx="627549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800" i="1" dirty="0" smtClean="0">
                <a:latin typeface="Times New Roman"/>
                <a:cs typeface="Times New Roman"/>
              </a:rPr>
              <a:t>1. Решение в группе следующих проблем: Можно ли придумать универсальный </a:t>
            </a:r>
            <a:r>
              <a:rPr sz="1800" i="1" dirty="0" err="1" smtClean="0">
                <a:latin typeface="Times New Roman"/>
                <a:cs typeface="Times New Roman"/>
              </a:rPr>
              <a:t>растворитель</a:t>
            </a:r>
            <a:r>
              <a:rPr sz="1800" i="1" dirty="0">
                <a:latin typeface="Times New Roman"/>
                <a:cs typeface="Times New Roman"/>
              </a:rPr>
              <a:t>?</a:t>
            </a:r>
            <a:r>
              <a:rPr sz="1800" i="1" dirty="0">
                <a:latin typeface="Arial"/>
                <a:cs typeface="Arial"/>
              </a:rPr>
              <a:t>»</a:t>
            </a:r>
            <a:r>
              <a:rPr sz="1800" i="1" dirty="0">
                <a:latin typeface="Times New Roman"/>
                <a:cs typeface="Times New Roman"/>
              </a:rPr>
              <a:t>,</a:t>
            </a:r>
            <a:r>
              <a:rPr sz="1800" i="1" spc="24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Arial"/>
                <a:cs typeface="Arial"/>
              </a:rPr>
              <a:t>«</a:t>
            </a:r>
            <a:r>
              <a:rPr sz="1800" i="1" dirty="0">
                <a:latin typeface="Times New Roman"/>
                <a:cs typeface="Times New Roman"/>
              </a:rPr>
              <a:t>Как</a:t>
            </a:r>
            <a:r>
              <a:rPr sz="1800" i="1" spc="23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приготовить</a:t>
            </a:r>
            <a:r>
              <a:rPr sz="1800" i="1" spc="2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обед</a:t>
            </a:r>
            <a:r>
              <a:rPr sz="1800" i="1" spc="235" dirty="0">
                <a:latin typeface="Times New Roman"/>
                <a:cs typeface="Times New Roman"/>
              </a:rPr>
              <a:t> </a:t>
            </a:r>
            <a:r>
              <a:rPr sz="1800" i="1" spc="-25" dirty="0">
                <a:latin typeface="Times New Roman"/>
                <a:cs typeface="Times New Roman"/>
              </a:rPr>
              <a:t>без </a:t>
            </a:r>
            <a:r>
              <a:rPr sz="1800" i="1" dirty="0">
                <a:latin typeface="Times New Roman"/>
                <a:cs typeface="Times New Roman"/>
              </a:rPr>
              <a:t>огня?</a:t>
            </a:r>
            <a:r>
              <a:rPr sz="1800" i="1" dirty="0">
                <a:latin typeface="Arial"/>
                <a:cs typeface="Arial"/>
              </a:rPr>
              <a:t>»</a:t>
            </a:r>
            <a:r>
              <a:rPr sz="1800" i="1" dirty="0">
                <a:latin typeface="Times New Roman"/>
                <a:cs typeface="Times New Roman"/>
              </a:rPr>
              <a:t>.</a:t>
            </a:r>
            <a:r>
              <a:rPr sz="1800" i="1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Учитель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выполняет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роль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консультанта, помощника.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48605" y="2978789"/>
            <a:ext cx="624247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4865" algn="l"/>
                <a:tab pos="3146425" algn="l"/>
                <a:tab pos="4432300" algn="l"/>
              </a:tabLst>
            </a:pPr>
            <a:r>
              <a:rPr sz="1800" spc="-25" dirty="0">
                <a:latin typeface="Times New Roman"/>
                <a:cs typeface="Times New Roman"/>
              </a:rPr>
              <a:t>2.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Самостоятельная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работа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по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14739" y="3268613"/>
            <a:ext cx="62763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1370" algn="l"/>
                <a:tab pos="3300095" algn="l"/>
                <a:tab pos="3746500" algn="l"/>
              </a:tabLst>
            </a:pPr>
            <a:r>
              <a:rPr sz="1800" spc="-10" dirty="0">
                <a:latin typeface="Times New Roman"/>
                <a:cs typeface="Times New Roman"/>
              </a:rPr>
              <a:t>изобретательскому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алгоритму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по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проблеме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44634" y="3667225"/>
            <a:ext cx="634559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285" algn="l"/>
                <a:tab pos="1099185" algn="l"/>
                <a:tab pos="2778760" algn="l"/>
                <a:tab pos="3865879" algn="l"/>
              </a:tabLst>
            </a:pPr>
            <a:r>
              <a:rPr sz="1800" i="1" spc="-20" dirty="0">
                <a:latin typeface="Arial"/>
                <a:cs typeface="Arial"/>
              </a:rPr>
              <a:t>«</a:t>
            </a:r>
            <a:r>
              <a:rPr sz="1800" i="1" spc="-20" dirty="0">
                <a:latin typeface="Times New Roman"/>
                <a:cs typeface="Times New Roman"/>
              </a:rPr>
              <a:t>Как</a:t>
            </a:r>
            <a:r>
              <a:rPr sz="1800" i="1" dirty="0">
                <a:latin typeface="Times New Roman"/>
                <a:cs typeface="Times New Roman"/>
              </a:rPr>
              <a:t>	</a:t>
            </a:r>
            <a:r>
              <a:rPr sz="1800" i="1" spc="-50" dirty="0">
                <a:latin typeface="Times New Roman"/>
                <a:cs typeface="Times New Roman"/>
              </a:rPr>
              <a:t>в</a:t>
            </a:r>
            <a:r>
              <a:rPr sz="1800" i="1" dirty="0">
                <a:latin typeface="Times New Roman"/>
                <a:cs typeface="Times New Roman"/>
              </a:rPr>
              <a:t>	</a:t>
            </a:r>
            <a:r>
              <a:rPr sz="1800" i="1" spc="-10" dirty="0">
                <a:latin typeface="Times New Roman"/>
                <a:cs typeface="Times New Roman"/>
              </a:rPr>
              <a:t>лабораторных</a:t>
            </a:r>
            <a:r>
              <a:rPr sz="1800" i="1" dirty="0">
                <a:latin typeface="Times New Roman"/>
                <a:cs typeface="Times New Roman"/>
              </a:rPr>
              <a:t>	</a:t>
            </a:r>
            <a:r>
              <a:rPr sz="1800" i="1" spc="-10" dirty="0">
                <a:latin typeface="Times New Roman"/>
                <a:cs typeface="Times New Roman"/>
              </a:rPr>
              <a:t>условиях</a:t>
            </a:r>
            <a:r>
              <a:rPr sz="1800" i="1" dirty="0">
                <a:latin typeface="Times New Roman"/>
                <a:cs typeface="Times New Roman"/>
              </a:rPr>
              <a:t>	</a:t>
            </a:r>
            <a:r>
              <a:rPr sz="1800" i="1" spc="-10" dirty="0">
                <a:latin typeface="Times New Roman"/>
                <a:cs typeface="Times New Roman"/>
              </a:rPr>
              <a:t>сделать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14739" y="3980346"/>
            <a:ext cx="33003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Times New Roman"/>
                <a:cs typeface="Times New Roman"/>
              </a:rPr>
              <a:t>непромокаемую</a:t>
            </a:r>
            <a:r>
              <a:rPr sz="1800" i="1" spc="-9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ткань?</a:t>
            </a:r>
            <a:r>
              <a:rPr sz="1800" i="1" spc="-10" dirty="0">
                <a:latin typeface="Arial"/>
                <a:cs typeface="Arial"/>
              </a:rPr>
              <a:t>»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2954" y="4573651"/>
            <a:ext cx="1670473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Технология организации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деловых</a:t>
            </a:r>
            <a:r>
              <a:rPr sz="18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игр</a:t>
            </a:r>
            <a:endParaRPr sz="18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20864" y="4573651"/>
            <a:ext cx="312250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 err="1" smtClean="0">
                <a:latin typeface="Times New Roman"/>
                <a:cs typeface="Times New Roman"/>
              </a:rPr>
              <a:t>Позволяет</a:t>
            </a:r>
            <a:r>
              <a:rPr lang="ru-RU" sz="1800" spc="-10" dirty="0" smtClean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обучающимся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295400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примерять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различные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20864" y="5140473"/>
            <a:ext cx="31216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97865" algn="l"/>
                <a:tab pos="972185" algn="l"/>
                <a:tab pos="1248410" algn="l"/>
                <a:tab pos="1487805" algn="l"/>
                <a:tab pos="2208530" algn="l"/>
              </a:tabLst>
            </a:pPr>
            <a:r>
              <a:rPr sz="1800" spc="-10" dirty="0">
                <a:latin typeface="Times New Roman"/>
                <a:cs typeface="Times New Roman"/>
              </a:rPr>
              <a:t>роли,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том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числе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spc="-20" dirty="0" err="1" smtClean="0">
                <a:latin typeface="Times New Roman"/>
                <a:cs typeface="Times New Roman"/>
              </a:rPr>
              <a:t>роли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    </a:t>
            </a:r>
            <a:r>
              <a:rPr sz="1800" spc="-10" dirty="0" smtClean="0">
                <a:latin typeface="Microsoft Sans Serif"/>
                <a:cs typeface="Microsoft Sans Serif"/>
              </a:rPr>
              <a:t>«</a:t>
            </a:r>
            <a:r>
              <a:rPr sz="1800" spc="-10" dirty="0" err="1" smtClean="0">
                <a:latin typeface="Times New Roman"/>
                <a:cs typeface="Times New Roman"/>
              </a:rPr>
              <a:t>учитель</a:t>
            </a:r>
            <a:r>
              <a:rPr sz="1800" spc="-10" dirty="0">
                <a:latin typeface="Microsoft Sans Serif"/>
                <a:cs typeface="Microsoft Sans Serif"/>
              </a:rPr>
              <a:t>»</a:t>
            </a:r>
            <a:r>
              <a:rPr sz="1800" spc="-10" dirty="0">
                <a:latin typeface="Times New Roman"/>
                <a:cs typeface="Times New Roman"/>
              </a:rPr>
              <a:t>,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20864" y="5671210"/>
            <a:ext cx="270084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«</a:t>
            </a:r>
            <a:r>
              <a:rPr sz="1800" spc="-10" dirty="0">
                <a:latin typeface="Times New Roman"/>
                <a:cs typeface="Times New Roman"/>
              </a:rPr>
              <a:t>инспектор</a:t>
            </a:r>
            <a:r>
              <a:rPr sz="1800" spc="-10" dirty="0">
                <a:latin typeface="Microsoft Sans Serif"/>
                <a:cs typeface="Microsoft Sans Serif"/>
              </a:rPr>
              <a:t>»</a:t>
            </a:r>
            <a:r>
              <a:rPr sz="1800" spc="-10" dirty="0">
                <a:latin typeface="Times New Roman"/>
                <a:cs typeface="Times New Roman"/>
              </a:rPr>
              <a:t>,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«</a:t>
            </a:r>
            <a:r>
              <a:rPr sz="1800" spc="-10" dirty="0">
                <a:latin typeface="Times New Roman"/>
                <a:cs typeface="Times New Roman"/>
              </a:rPr>
              <a:t>директор</a:t>
            </a:r>
            <a:r>
              <a:rPr sz="1800" spc="-10" dirty="0">
                <a:latin typeface="Microsoft Sans Serif"/>
                <a:cs typeface="Microsoft Sans Serif"/>
              </a:rPr>
              <a:t>»</a:t>
            </a:r>
            <a:r>
              <a:rPr sz="1800" spc="-10" dirty="0">
                <a:latin typeface="Times New Roman"/>
                <a:cs typeface="Times New Roman"/>
              </a:rPr>
              <a:t>,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«</a:t>
            </a:r>
            <a:r>
              <a:rPr sz="1800" spc="-10" dirty="0">
                <a:latin typeface="Times New Roman"/>
                <a:cs typeface="Times New Roman"/>
              </a:rPr>
              <a:t>родитель</a:t>
            </a:r>
            <a:r>
              <a:rPr sz="1800" spc="-10" dirty="0">
                <a:latin typeface="Microsoft Sans Serif"/>
                <a:cs typeface="Microsoft Sans Serif"/>
              </a:rPr>
              <a:t>»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др.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31671" y="4547896"/>
            <a:ext cx="6241627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Деловая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игра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выполнении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практической </a:t>
            </a:r>
            <a:r>
              <a:rPr sz="1800" dirty="0">
                <a:latin typeface="Times New Roman"/>
                <a:cs typeface="Times New Roman"/>
              </a:rPr>
              <a:t>работы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Arial"/>
                <a:cs typeface="Arial"/>
              </a:rPr>
              <a:t>«</a:t>
            </a:r>
            <a:r>
              <a:rPr sz="1800" i="1" dirty="0">
                <a:latin typeface="Times New Roman"/>
                <a:cs typeface="Times New Roman"/>
              </a:rPr>
              <a:t>Решение</a:t>
            </a:r>
            <a:r>
              <a:rPr sz="1800" i="1" spc="6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практических</a:t>
            </a:r>
            <a:r>
              <a:rPr sz="1800" i="1" spc="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задач</a:t>
            </a:r>
            <a:r>
              <a:rPr sz="1800" i="1" spc="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по</a:t>
            </a:r>
            <a:r>
              <a:rPr sz="1800" i="1" spc="50" dirty="0">
                <a:latin typeface="Times New Roman"/>
                <a:cs typeface="Times New Roman"/>
              </a:rPr>
              <a:t> </a:t>
            </a:r>
            <a:r>
              <a:rPr sz="1800" i="1" spc="-20" dirty="0">
                <a:latin typeface="Times New Roman"/>
                <a:cs typeface="Times New Roman"/>
              </a:rPr>
              <a:t>теме </a:t>
            </a:r>
            <a:r>
              <a:rPr sz="1800" i="1" dirty="0">
                <a:latin typeface="Times New Roman"/>
                <a:cs typeface="Times New Roman"/>
              </a:rPr>
              <a:t>неметаллы</a:t>
            </a:r>
            <a:r>
              <a:rPr sz="1800" i="1" dirty="0">
                <a:latin typeface="Arial"/>
                <a:cs typeface="Arial"/>
              </a:rPr>
              <a:t>»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рамках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которой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присваиваются</a:t>
            </a:r>
            <a:r>
              <a:rPr lang="ru-RU" sz="1800" spc="-10" dirty="0" smtClean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роли</a:t>
            </a:r>
            <a:r>
              <a:rPr lang="ru-RU" dirty="0">
                <a:latin typeface="Times New Roman"/>
                <a:cs typeface="Times New Roman"/>
              </a:rPr>
              <a:t>	</a:t>
            </a:r>
            <a:r>
              <a:rPr lang="ru-RU" i="1" spc="-10" dirty="0">
                <a:latin typeface="Arial"/>
                <a:cs typeface="Arial"/>
              </a:rPr>
              <a:t>«</a:t>
            </a:r>
            <a:r>
              <a:rPr lang="ru-RU" i="1" spc="-10" dirty="0" smtClean="0">
                <a:latin typeface="Times New Roman"/>
                <a:cs typeface="Times New Roman"/>
              </a:rPr>
              <a:t>секретных агентов</a:t>
            </a:r>
            <a:r>
              <a:rPr lang="ru-RU" i="1" spc="-10" dirty="0" smtClean="0">
                <a:latin typeface="Arial"/>
                <a:cs typeface="Arial"/>
              </a:rPr>
              <a:t>»</a:t>
            </a:r>
            <a:r>
              <a:rPr lang="ru-RU" i="1" dirty="0" smtClean="0">
                <a:latin typeface="Arial"/>
                <a:cs typeface="Arial"/>
              </a:rPr>
              <a:t> </a:t>
            </a:r>
            <a:r>
              <a:rPr lang="ru-RU" spc="-50" dirty="0" smtClean="0">
                <a:latin typeface="Times New Roman"/>
                <a:cs typeface="Times New Roman"/>
              </a:rPr>
              <a:t>и</a:t>
            </a:r>
            <a:r>
              <a:rPr lang="ru-RU" dirty="0">
                <a:latin typeface="Times New Roman"/>
                <a:cs typeface="Times New Roman"/>
              </a:rPr>
              <a:t>	</a:t>
            </a:r>
            <a:r>
              <a:rPr lang="ru-RU" i="1" spc="-10" dirty="0">
                <a:latin typeface="Arial"/>
                <a:cs typeface="Arial"/>
              </a:rPr>
              <a:t>«</a:t>
            </a:r>
            <a:r>
              <a:rPr lang="ru-RU" i="1" spc="-10" dirty="0" smtClean="0">
                <a:latin typeface="Times New Roman"/>
                <a:cs typeface="Times New Roman"/>
              </a:rPr>
              <a:t>ученых-</a:t>
            </a:r>
            <a:r>
              <a:rPr lang="ru-RU" i="1" spc="-10" dirty="0">
                <a:latin typeface="Times New Roman"/>
                <a:cs typeface="Times New Roman"/>
              </a:rPr>
              <a:t>изобретателей</a:t>
            </a:r>
            <a:r>
              <a:rPr lang="ru-RU" i="1" spc="-10" dirty="0">
                <a:latin typeface="Arial"/>
                <a:cs typeface="Arial"/>
              </a:rPr>
              <a:t>»</a:t>
            </a:r>
            <a:r>
              <a:rPr lang="ru-RU" i="1" spc="-10" dirty="0">
                <a:latin typeface="Times New Roman"/>
                <a:cs typeface="Times New Roman"/>
              </a:rPr>
              <a:t>.</a:t>
            </a:r>
            <a:endParaRPr lang="ru-RU" dirty="0">
              <a:latin typeface="Times New Roman"/>
              <a:cs typeface="Times New Roman"/>
            </a:endParaRPr>
          </a:p>
          <a:p>
            <a:pPr marL="12700" marR="5080" algn="just">
              <a:spcBef>
                <a:spcPts val="100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48605" y="5396890"/>
            <a:ext cx="624247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3585" algn="l"/>
                <a:tab pos="2196465" algn="l"/>
                <a:tab pos="3390265" algn="l"/>
                <a:tab pos="3782060" algn="l"/>
              </a:tabLst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48604" y="5671210"/>
            <a:ext cx="228515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48605" y="5707295"/>
            <a:ext cx="624162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1000" algn="l"/>
                <a:tab pos="730250" algn="l"/>
                <a:tab pos="1608455" algn="l"/>
                <a:tab pos="2467610" algn="l"/>
                <a:tab pos="3185795" algn="l"/>
                <a:tab pos="3935729" algn="l"/>
              </a:tabLst>
            </a:pPr>
            <a:r>
              <a:rPr sz="1800" spc="-25" dirty="0">
                <a:latin typeface="Times New Roman"/>
                <a:cs typeface="Times New Roman"/>
              </a:rPr>
              <a:t>2.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рамках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одного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этапа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урока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заранее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14737" y="6143955"/>
            <a:ext cx="630766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подготовленный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ученик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может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20" dirty="0" err="1" smtClean="0">
                <a:latin typeface="Times New Roman"/>
                <a:cs typeface="Times New Roman"/>
              </a:rPr>
              <a:t>вып</a:t>
            </a:r>
            <a:r>
              <a:rPr sz="1800" spc="-10" dirty="0" err="1" smtClean="0">
                <a:latin typeface="Times New Roman"/>
                <a:cs typeface="Times New Roman"/>
              </a:rPr>
              <a:t>о</a:t>
            </a:r>
            <a:r>
              <a:rPr sz="1800" spc="15" dirty="0" err="1" smtClean="0">
                <a:latin typeface="Times New Roman"/>
                <a:cs typeface="Times New Roman"/>
              </a:rPr>
              <a:t>лнят</a:t>
            </a:r>
            <a:r>
              <a:rPr sz="1800" spc="-235" dirty="0" err="1" smtClean="0">
                <a:latin typeface="Times New Roman"/>
                <a:cs typeface="Times New Roman"/>
              </a:rPr>
              <a:t>ь</a:t>
            </a:r>
            <a:r>
              <a:rPr lang="ru-RU" sz="1800" spc="-235" dirty="0" smtClean="0">
                <a:latin typeface="Times New Roman"/>
                <a:cs typeface="Times New Roman"/>
              </a:rPr>
              <a:t>    роль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48604" y="6494475"/>
            <a:ext cx="58335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учителя,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даже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оценивать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своих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товарищей.</a:t>
            </a:r>
            <a:endParaRPr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9116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184" y="1628775"/>
            <a:ext cx="11713633" cy="9637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82270" marR="80645" indent="-292735" algn="just">
              <a:lnSpc>
                <a:spcPct val="100000"/>
              </a:lnSpc>
              <a:spcBef>
                <a:spcPts val="315"/>
              </a:spcBef>
            </a:pPr>
            <a:r>
              <a:rPr sz="2000" dirty="0">
                <a:latin typeface="Microsoft Sans Serif"/>
                <a:cs typeface="Microsoft Sans Serif"/>
              </a:rPr>
              <a:t>4.Реализация</a:t>
            </a:r>
            <a:r>
              <a:rPr sz="2000" spc="3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практической</a:t>
            </a:r>
            <a:r>
              <a:rPr sz="2000" spc="4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части</a:t>
            </a:r>
            <a:r>
              <a:rPr sz="2000" spc="39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курса</a:t>
            </a:r>
            <a:r>
              <a:rPr sz="2000" spc="4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«Химия»</a:t>
            </a:r>
            <a:r>
              <a:rPr sz="2000" spc="409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через</a:t>
            </a:r>
            <a:r>
              <a:rPr sz="2000" spc="4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организацию </a:t>
            </a:r>
            <a:r>
              <a:rPr sz="2000" spc="-20" dirty="0">
                <a:latin typeface="Microsoft Sans Serif"/>
                <a:cs typeface="Microsoft Sans Serif"/>
              </a:rPr>
              <a:t>личностно-</a:t>
            </a:r>
            <a:r>
              <a:rPr sz="2000" dirty="0">
                <a:latin typeface="Microsoft Sans Serif"/>
                <a:cs typeface="Microsoft Sans Serif"/>
              </a:rPr>
              <a:t>ориентированных</a:t>
            </a:r>
            <a:r>
              <a:rPr sz="2000" spc="12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практических,</a:t>
            </a:r>
            <a:r>
              <a:rPr sz="2000" spc="12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лабораторных</a:t>
            </a:r>
            <a:r>
              <a:rPr sz="2000" spc="12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работ</a:t>
            </a:r>
            <a:r>
              <a:rPr sz="2000" spc="120" dirty="0">
                <a:latin typeface="Microsoft Sans Serif"/>
                <a:cs typeface="Microsoft Sans Serif"/>
              </a:rPr>
              <a:t>  </a:t>
            </a:r>
            <a:r>
              <a:rPr sz="2000" spc="-50" dirty="0">
                <a:latin typeface="Microsoft Sans Serif"/>
                <a:cs typeface="Microsoft Sans Serif"/>
              </a:rPr>
              <a:t>с </a:t>
            </a:r>
            <a:r>
              <a:rPr sz="2000" spc="-10" dirty="0">
                <a:latin typeface="Microsoft Sans Serif"/>
                <a:cs typeface="Microsoft Sans Serif"/>
              </a:rPr>
              <a:t>обучающимися,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а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также</a:t>
            </a:r>
            <a:r>
              <a:rPr sz="2000" spc="-20" dirty="0">
                <a:latin typeface="Microsoft Sans Serif"/>
                <a:cs typeface="Microsoft Sans Serif"/>
              </a:rPr>
              <a:t> исследовательских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практикумов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экскурсий.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184" y="361137"/>
            <a:ext cx="11713633" cy="90345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579755" marR="313690" indent="-260985" algn="ctr">
              <a:lnSpc>
                <a:spcPct val="100000"/>
              </a:lnSpc>
              <a:spcBef>
                <a:spcPts val="325"/>
              </a:spcBef>
            </a:pPr>
            <a:r>
              <a:rPr sz="2800" b="1" spc="-10" dirty="0">
                <a:solidFill>
                  <a:srgbClr val="C00000"/>
                </a:solidFill>
                <a:latin typeface="+mn-lt"/>
                <a:cs typeface="Arial"/>
              </a:rPr>
              <a:t>Особенности</a:t>
            </a:r>
            <a:r>
              <a:rPr sz="2800" b="1" spc="-14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Arial"/>
              </a:rPr>
              <a:t>конструирования</a:t>
            </a:r>
            <a:r>
              <a:rPr sz="2800" b="1" spc="-13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Arial"/>
              </a:rPr>
              <a:t>современного </a:t>
            </a:r>
            <a:r>
              <a:rPr sz="2800" b="1" dirty="0" err="1">
                <a:solidFill>
                  <a:srgbClr val="C00000"/>
                </a:solidFill>
                <a:latin typeface="+mn-lt"/>
                <a:cs typeface="Arial"/>
              </a:rPr>
              <a:t>урока</a:t>
            </a:r>
            <a:r>
              <a:rPr sz="2800" b="1" spc="-85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800" b="1" dirty="0" err="1" smtClean="0">
                <a:solidFill>
                  <a:srgbClr val="C00000"/>
                </a:solidFill>
                <a:latin typeface="+mn-lt"/>
                <a:cs typeface="Arial"/>
              </a:rPr>
              <a:t>химии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cs typeface="Arial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  <a:cs typeface="Arial"/>
              </a:rPr>
            </a:br>
            <a:r>
              <a:rPr sz="2800" b="1" spc="-95" dirty="0" smtClean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800" b="1" dirty="0">
                <a:solidFill>
                  <a:srgbClr val="C00000"/>
                </a:solidFill>
                <a:latin typeface="+mn-lt"/>
                <a:cs typeface="Arial"/>
              </a:rPr>
              <a:t>в</a:t>
            </a:r>
            <a:r>
              <a:rPr sz="2800" b="1" spc="-12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Arial"/>
              </a:rPr>
              <a:t>условиях</a:t>
            </a:r>
            <a:r>
              <a:rPr sz="2800" b="1" spc="-8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Arial"/>
              </a:rPr>
              <a:t>реализации</a:t>
            </a:r>
            <a:r>
              <a:rPr sz="2800" b="1" spc="-95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+mn-lt"/>
                <a:cs typeface="Arial"/>
              </a:rPr>
              <a:t>ФГОС</a:t>
            </a:r>
            <a:endParaRPr sz="2800" dirty="0">
              <a:solidFill>
                <a:srgbClr val="C00000"/>
              </a:solidFill>
              <a:latin typeface="+mn-lt"/>
              <a:cs typeface="Arial"/>
            </a:endParaRPr>
          </a:p>
        </p:txBody>
      </p:sp>
      <p:pic>
        <p:nvPicPr>
          <p:cNvPr id="8" name="Picture 2" descr="C:\Users\Пользователь\Downloads\фот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39" y="2847902"/>
            <a:ext cx="3557875" cy="355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048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Урок химии в 8 классе 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«Признаки </a:t>
            </a:r>
            <a:r>
              <a:rPr lang="ru-RU" sz="3200" b="1" dirty="0">
                <a:latin typeface="+mn-lt"/>
              </a:rPr>
              <a:t>химических реакций» </a:t>
            </a:r>
            <a:r>
              <a:rPr lang="ru-RU" sz="3200" b="1" dirty="0" smtClean="0">
                <a:latin typeface="+mn-lt"/>
              </a:rPr>
              <a:t>(</a:t>
            </a:r>
            <a:r>
              <a:rPr lang="ru-RU" sz="3200" b="1" dirty="0">
                <a:latin typeface="+mn-lt"/>
              </a:rPr>
              <a:t>УМК О.С. </a:t>
            </a:r>
            <a:r>
              <a:rPr lang="ru-RU" sz="3200" b="1" dirty="0" smtClean="0">
                <a:latin typeface="+mn-lt"/>
              </a:rPr>
              <a:t>Габриелян)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882" y="1825625"/>
            <a:ext cx="11093918" cy="48254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Цели </a:t>
            </a:r>
            <a:r>
              <a:rPr lang="ru-RU" b="1" dirty="0"/>
              <a:t>урока:</a:t>
            </a:r>
            <a:r>
              <a:rPr lang="ru-RU" dirty="0"/>
              <a:t> </a:t>
            </a:r>
            <a:r>
              <a:rPr lang="ru-RU" dirty="0" smtClean="0">
                <a:solidFill>
                  <a:srgbClr val="C00000"/>
                </a:solidFill>
              </a:rPr>
              <a:t>                       ( не правильно!)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/>
              <a:t>Личностные: </a:t>
            </a:r>
            <a:r>
              <a:rPr lang="ru-RU" dirty="0"/>
              <a:t>развитие умения управлять своей познавательной деятельностью, готовности к решению задач на выявление сущности того или иного явления природы, развитие умений работать в группах, самостоятельности. </a:t>
            </a:r>
          </a:p>
          <a:p>
            <a:pPr marL="0" indent="0">
              <a:buNone/>
            </a:pPr>
            <a:r>
              <a:rPr lang="ru-RU" b="1" dirty="0" err="1"/>
              <a:t>Метапредметные</a:t>
            </a:r>
            <a:r>
              <a:rPr lang="ru-RU" b="1" dirty="0"/>
              <a:t>: </a:t>
            </a:r>
            <a:r>
              <a:rPr lang="ru-RU" dirty="0"/>
              <a:t>овладение сведениями о сущности и особенностях физических и химических явлений, развитие способности к наблюдениям, систематизации информации, способности выделять главное, существенное, делать выводы.</a:t>
            </a:r>
          </a:p>
          <a:p>
            <a:pPr marL="0" indent="0">
              <a:buNone/>
            </a:pPr>
            <a:r>
              <a:rPr lang="ru-RU" b="1" dirty="0"/>
              <a:t>Предметные: </a:t>
            </a:r>
            <a:r>
              <a:rPr lang="ru-RU" dirty="0"/>
              <a:t>повторение понятий вещество, химические и физические явления, изучение понятие признаки химических реакций</a:t>
            </a:r>
          </a:p>
          <a:p>
            <a:pPr marL="0" indent="0">
              <a:buNone/>
            </a:pPr>
            <a:r>
              <a:rPr lang="ru-RU" b="1" dirty="0"/>
              <a:t>Планируемые результаты обучения: </a:t>
            </a:r>
            <a:r>
              <a:rPr lang="ru-RU" dirty="0"/>
              <a:t>умение описывать и характеризовать физические и химические явления, наблюдать и сравнивать свойства веществ, дифференцировать физические и химические явления.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957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Урок химии в 8 классе 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«Признаки </a:t>
            </a:r>
            <a:r>
              <a:rPr lang="ru-RU" sz="3200" b="1" dirty="0">
                <a:latin typeface="+mn-lt"/>
              </a:rPr>
              <a:t>химических реакций» </a:t>
            </a:r>
            <a:r>
              <a:rPr lang="ru-RU" sz="3200" b="1" dirty="0" smtClean="0">
                <a:latin typeface="+mn-lt"/>
              </a:rPr>
              <a:t>(</a:t>
            </a:r>
            <a:r>
              <a:rPr lang="ru-RU" sz="3200" b="1" dirty="0">
                <a:latin typeface="+mn-lt"/>
              </a:rPr>
              <a:t>УМК О.С. </a:t>
            </a:r>
            <a:r>
              <a:rPr lang="ru-RU" sz="3200" b="1" dirty="0" smtClean="0">
                <a:latin typeface="+mn-lt"/>
              </a:rPr>
              <a:t>Габриелян)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442" y="1564105"/>
            <a:ext cx="11185358" cy="5086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Цели </a:t>
            </a:r>
            <a:r>
              <a:rPr lang="ru-RU" sz="1800" b="1" dirty="0"/>
              <a:t>урока:</a:t>
            </a:r>
            <a:r>
              <a:rPr lang="ru-RU" sz="1800" dirty="0"/>
              <a:t> </a:t>
            </a:r>
            <a:r>
              <a:rPr lang="ru-RU" sz="1800" dirty="0" smtClean="0">
                <a:solidFill>
                  <a:srgbClr val="C00000"/>
                </a:solidFill>
              </a:rPr>
              <a:t>                       </a:t>
            </a:r>
            <a:r>
              <a:rPr lang="ru-RU" sz="1800" b="1" dirty="0" smtClean="0">
                <a:solidFill>
                  <a:schemeClr val="accent1"/>
                </a:solidFill>
              </a:rPr>
              <a:t>(правильно!)</a:t>
            </a:r>
            <a:endParaRPr lang="ru-RU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1. Создать условия для овладения учащимися понятием «признаки химических реакций» через химический эксперимент и сравнение признаков химических и физических явлений.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2. Создать условия для приобретения учащимися опыта применения химических методов изучения веществ и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их превращений: наблюдение за свойствами веществ с помощью проведение опытов и несложных химических экспериментов с использованием лабораторного оборудования и приборов; 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Планируемые результаты обучения: </a:t>
            </a:r>
          </a:p>
          <a:p>
            <a:pPr marL="0" indent="0">
              <a:buNone/>
            </a:pPr>
            <a:r>
              <a:rPr lang="ru-RU" sz="1800" b="1" dirty="0" smtClean="0"/>
              <a:t>Предметные: </a:t>
            </a:r>
            <a:r>
              <a:rPr lang="ru-RU" sz="1800" dirty="0" smtClean="0"/>
              <a:t>умеют</a:t>
            </a:r>
            <a:r>
              <a:rPr lang="ru-RU" sz="1800" dirty="0"/>
              <a:t> описывать и характеризовать физические и химические явления, </a:t>
            </a:r>
            <a:r>
              <a:rPr lang="ru-RU" sz="1800" dirty="0" smtClean="0"/>
              <a:t>умеют наблюдать </a:t>
            </a:r>
            <a:r>
              <a:rPr lang="ru-RU" sz="1800" dirty="0"/>
              <a:t>и сравнивать свойства веществ, </a:t>
            </a:r>
            <a:r>
              <a:rPr lang="ru-RU" sz="1800" dirty="0" smtClean="0"/>
              <a:t>дифференцируют (различают) </a:t>
            </a:r>
            <a:r>
              <a:rPr lang="ru-RU" sz="1800" dirty="0"/>
              <a:t>физические и химические явления.</a:t>
            </a:r>
          </a:p>
          <a:p>
            <a:pPr marL="0" indent="0">
              <a:buNone/>
            </a:pPr>
            <a:r>
              <a:rPr lang="ru-RU" sz="1800" b="1" dirty="0"/>
              <a:t>Личностные: </a:t>
            </a:r>
            <a:r>
              <a:rPr lang="ru-RU" sz="1800" dirty="0" smtClean="0"/>
              <a:t>готовы </a:t>
            </a:r>
            <a:r>
              <a:rPr lang="ru-RU" sz="1800" dirty="0"/>
              <a:t>к решению задач на выявление сущности того или иного явления </a:t>
            </a:r>
            <a:r>
              <a:rPr lang="ru-RU" sz="1800" dirty="0" smtClean="0"/>
              <a:t>природы </a:t>
            </a:r>
          </a:p>
          <a:p>
            <a:pPr marL="0" indent="0">
              <a:buNone/>
            </a:pPr>
            <a:r>
              <a:rPr lang="ru-RU" sz="1800" b="1" dirty="0" err="1" smtClean="0"/>
              <a:t>Метапредметные</a:t>
            </a:r>
            <a:r>
              <a:rPr lang="ru-RU" sz="1800" b="1" dirty="0"/>
              <a:t>: </a:t>
            </a:r>
            <a:endParaRPr lang="ru-RU" sz="1800" b="1" dirty="0" smtClean="0"/>
          </a:p>
          <a:p>
            <a:r>
              <a:rPr lang="ru-RU" sz="1800" b="1" dirty="0" smtClean="0"/>
              <a:t>Познавательные УУД: анализируют</a:t>
            </a:r>
            <a:r>
              <a:rPr lang="ru-RU" sz="1800" dirty="0" smtClean="0"/>
              <a:t> физические и химические явления с </a:t>
            </a:r>
            <a:r>
              <a:rPr lang="ru-RU" sz="1800" dirty="0"/>
              <a:t>целью выделения признаков (существенных и несущественных), </a:t>
            </a:r>
            <a:r>
              <a:rPr lang="ru-RU" sz="1800" b="1" dirty="0" smtClean="0"/>
              <a:t>сравнивают </a:t>
            </a:r>
            <a:r>
              <a:rPr lang="ru-RU" sz="1800" dirty="0"/>
              <a:t>физические и химические явления </a:t>
            </a:r>
            <a:r>
              <a:rPr lang="ru-RU" sz="1800" dirty="0" smtClean="0"/>
              <a:t>по выбранным критериям, </a:t>
            </a:r>
            <a:r>
              <a:rPr lang="ru-RU" sz="1800" b="1" dirty="0" smtClean="0"/>
              <a:t>классифицируют</a:t>
            </a:r>
            <a:r>
              <a:rPr lang="ru-RU" sz="1800" dirty="0" smtClean="0"/>
              <a:t> явления, устанавливают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причинно</a:t>
            </a:r>
            <a:r>
              <a:rPr lang="ru-RU" sz="1800" b="1" dirty="0" smtClean="0"/>
              <a:t> </a:t>
            </a:r>
            <a:r>
              <a:rPr lang="ru-RU" sz="1800" b="1" dirty="0"/>
              <a:t>— следственных </a:t>
            </a:r>
            <a:r>
              <a:rPr lang="ru-RU" sz="1800" b="1" dirty="0" smtClean="0"/>
              <a:t>связи,</a:t>
            </a:r>
            <a:r>
              <a:rPr lang="ru-RU" sz="1800" dirty="0" smtClean="0"/>
              <a:t> строят логическую цепочки рассуждений, развиты умения безопасного обращения с реактивами и оборудованием. </a:t>
            </a:r>
          </a:p>
          <a:p>
            <a:r>
              <a:rPr lang="ru-RU" sz="1800" b="1" dirty="0" smtClean="0"/>
              <a:t>Коммуникативные: </a:t>
            </a:r>
            <a:r>
              <a:rPr lang="ru-RU" sz="1800" dirty="0" smtClean="0"/>
              <a:t>умеют </a:t>
            </a:r>
            <a:r>
              <a:rPr lang="ru-RU" sz="1800" dirty="0"/>
              <a:t>слушать и вступать в диалог, участвовать в коллективном обсуждении </a:t>
            </a:r>
            <a:r>
              <a:rPr lang="ru-RU" sz="1800" dirty="0" smtClean="0"/>
              <a:t>в группе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89334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755" y="1825625"/>
            <a:ext cx="11636943" cy="48446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Задачи </a:t>
            </a:r>
            <a:r>
              <a:rPr lang="ru-RU" b="1" dirty="0"/>
              <a:t>урока:</a:t>
            </a:r>
            <a:endParaRPr lang="ru-RU" dirty="0"/>
          </a:p>
          <a:p>
            <a:pPr lvl="0"/>
            <a:r>
              <a:rPr lang="ru-RU" dirty="0" smtClean="0"/>
              <a:t>Сформировать знания  о признаках химических реакций, на этой основе совершенствовать умение отличать физические процессы от химических. Продолжить формирование умения наблюдать.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Развивать умения и навыки  работы с лабораторным оборудованием, химическими реактивами.</a:t>
            </a:r>
          </a:p>
          <a:p>
            <a:pPr lvl="0"/>
            <a:r>
              <a:rPr lang="ru-RU" dirty="0"/>
              <a:t> Воспитывать стойкий позитивный интерес к предмету, гордость за отечественную науку.</a:t>
            </a:r>
          </a:p>
          <a:p>
            <a:pPr marL="0" indent="0">
              <a:buNone/>
            </a:pPr>
            <a:r>
              <a:rPr lang="ru-RU" b="1" dirty="0" smtClean="0"/>
              <a:t>Материально-технические средства </a:t>
            </a:r>
            <a:r>
              <a:rPr lang="ru-RU" b="1" dirty="0"/>
              <a:t>урока: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проектор</a:t>
            </a:r>
            <a:r>
              <a:rPr lang="ru-RU" dirty="0"/>
              <a:t>, компьютер, презентация к </a:t>
            </a:r>
            <a:r>
              <a:rPr lang="ru-RU" dirty="0" smtClean="0"/>
              <a:t>уроку, карточки </a:t>
            </a:r>
            <a:r>
              <a:rPr lang="ru-RU" dirty="0"/>
              <a:t>с заданиями, диск с </a:t>
            </a:r>
            <a:r>
              <a:rPr lang="ru-RU" dirty="0" smtClean="0"/>
              <a:t>видеофрагментами </a:t>
            </a:r>
            <a:r>
              <a:rPr lang="ru-RU" dirty="0"/>
              <a:t>«Признаки химических реакций</a:t>
            </a:r>
            <a:r>
              <a:rPr lang="ru-RU" dirty="0" smtClean="0"/>
              <a:t>», </a:t>
            </a:r>
            <a:r>
              <a:rPr lang="ru-RU" dirty="0"/>
              <a:t>ученическая </a:t>
            </a:r>
            <a:r>
              <a:rPr lang="ru-RU" dirty="0" err="1"/>
              <a:t>микролаборатория</a:t>
            </a:r>
            <a:r>
              <a:rPr lang="ru-RU" dirty="0"/>
              <a:t> или набор реактивов (упомянутых в конспекте) для проведения эксперимента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Тип урока:</a:t>
            </a:r>
            <a:r>
              <a:rPr lang="ru-RU" dirty="0"/>
              <a:t> урок </a:t>
            </a:r>
            <a:r>
              <a:rPr lang="ru-RU" dirty="0" smtClean="0"/>
              <a:t>открытия новых знаний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Технология – «Педагогическая мастерская»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12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8067" y="130239"/>
            <a:ext cx="10765367" cy="841375"/>
            <a:chOff x="463550" y="130238"/>
            <a:chExt cx="8074025" cy="841375"/>
          </a:xfrm>
        </p:grpSpPr>
        <p:sp>
          <p:nvSpPr>
            <p:cNvPr id="3" name="object 3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70330" y="206270"/>
            <a:ext cx="8860367" cy="71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55"/>
              </a:lnSpc>
            </a:pP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Системно-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деятельностный</a:t>
            </a:r>
            <a:r>
              <a:rPr sz="2400" spc="-3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подход</a:t>
            </a: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 как</a:t>
            </a: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методологическая</a:t>
            </a:r>
            <a:r>
              <a:rPr sz="2400" spc="-8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основа</a:t>
            </a:r>
            <a:r>
              <a:rPr sz="2400" spc="-6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современного</a:t>
            </a:r>
            <a:r>
              <a:rPr sz="2400" spc="-4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Microsoft Sans Serif"/>
                <a:cs typeface="Microsoft Sans Serif"/>
              </a:rPr>
              <a:t>урока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8472" y="1386038"/>
            <a:ext cx="10764841" cy="5032074"/>
          </a:xfrm>
          <a:custGeom>
            <a:avLst/>
            <a:gdLst/>
            <a:ahLst/>
            <a:cxnLst/>
            <a:rect l="l" t="t" r="r" b="b"/>
            <a:pathLst>
              <a:path w="7848600" h="3759200">
                <a:moveTo>
                  <a:pt x="7848600" y="0"/>
                </a:moveTo>
                <a:lnTo>
                  <a:pt x="0" y="0"/>
                </a:lnTo>
                <a:lnTo>
                  <a:pt x="0" y="3759200"/>
                </a:lnTo>
                <a:lnTo>
                  <a:pt x="7848600" y="3759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618067" y="111189"/>
            <a:ext cx="10765367" cy="841375"/>
            <a:chOff x="463550" y="111188"/>
            <a:chExt cx="8074025" cy="841375"/>
          </a:xfrm>
        </p:grpSpPr>
        <p:sp>
          <p:nvSpPr>
            <p:cNvPr id="19" name="object 19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29390" y="38289"/>
            <a:ext cx="10847693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 marR="156845" indent="691515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Дидактические принципы </a:t>
            </a:r>
            <a:r>
              <a:rPr lang="ru-RU" sz="2800" b="1" dirty="0" err="1" smtClean="0">
                <a:solidFill>
                  <a:srgbClr val="C00000"/>
                </a:solidFill>
                <a:latin typeface="+mn-lt"/>
              </a:rPr>
              <a:t>деятельностного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 метода   </a:t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                                              (Л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. Г. </a:t>
            </a:r>
            <a:r>
              <a:rPr lang="ru-RU" sz="2800" b="1" dirty="0" err="1" smtClean="0">
                <a:solidFill>
                  <a:srgbClr val="C00000"/>
                </a:solidFill>
                <a:latin typeface="+mn-lt"/>
              </a:rPr>
              <a:t>Петерсон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)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+mn-lt"/>
              </a:rPr>
            </a:br>
            <a:endParaRPr sz="28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8472" y="1386038"/>
            <a:ext cx="1076484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/>
              <a:t>Принцип </a:t>
            </a:r>
            <a:r>
              <a:rPr lang="ru-RU" sz="2400" b="1" i="1" dirty="0" smtClean="0"/>
              <a:t>деятельности</a:t>
            </a:r>
          </a:p>
          <a:p>
            <a:pPr lvl="0"/>
            <a:endParaRPr lang="ru-RU" sz="2400" dirty="0"/>
          </a:p>
          <a:p>
            <a:pPr lvl="0"/>
            <a:r>
              <a:rPr lang="ru-RU" sz="2400" b="1" i="1" dirty="0"/>
              <a:t>Принцип </a:t>
            </a:r>
            <a:r>
              <a:rPr lang="ru-RU" sz="2400" b="1" i="1" dirty="0" smtClean="0"/>
              <a:t>непрерывности </a:t>
            </a:r>
          </a:p>
          <a:p>
            <a:pPr lvl="0"/>
            <a:endParaRPr lang="ru-RU" sz="2400" b="1" i="1" dirty="0" smtClean="0"/>
          </a:p>
          <a:p>
            <a:pPr lvl="0"/>
            <a:r>
              <a:rPr lang="ru-RU" sz="2400" b="1" i="1" dirty="0" smtClean="0"/>
              <a:t>Принцип целостности</a:t>
            </a:r>
          </a:p>
          <a:p>
            <a:pPr lvl="0"/>
            <a:endParaRPr lang="ru-RU" sz="2400" b="1" i="1" dirty="0" smtClean="0"/>
          </a:p>
          <a:p>
            <a:pPr lvl="0"/>
            <a:r>
              <a:rPr lang="ru-RU" sz="2400" b="1" i="1" dirty="0" smtClean="0"/>
              <a:t>Принцип минимакса</a:t>
            </a:r>
          </a:p>
          <a:p>
            <a:pPr lvl="0"/>
            <a:endParaRPr lang="ru-RU" sz="2400" b="1" i="1" dirty="0" smtClean="0"/>
          </a:p>
          <a:p>
            <a:pPr lvl="0"/>
            <a:r>
              <a:rPr lang="ru-RU" sz="2400" b="1" i="1" dirty="0" smtClean="0"/>
              <a:t>Принцип </a:t>
            </a:r>
            <a:r>
              <a:rPr lang="ru-RU" sz="2400" b="1" i="1" dirty="0"/>
              <a:t>психологической </a:t>
            </a:r>
            <a:r>
              <a:rPr lang="ru-RU" sz="2400" b="1" i="1" dirty="0" smtClean="0"/>
              <a:t>комфортности</a:t>
            </a:r>
          </a:p>
          <a:p>
            <a:pPr lvl="0"/>
            <a:endParaRPr lang="ru-RU" sz="2400" b="1" i="1" dirty="0" smtClean="0"/>
          </a:p>
          <a:p>
            <a:pPr lvl="0"/>
            <a:r>
              <a:rPr lang="ru-RU" sz="2400" b="1" i="1" dirty="0" smtClean="0"/>
              <a:t>Принцип вариативности</a:t>
            </a:r>
          </a:p>
          <a:p>
            <a:pPr lvl="0"/>
            <a:endParaRPr lang="ru-RU" sz="2400" b="1" i="1" dirty="0" smtClean="0"/>
          </a:p>
          <a:p>
            <a:pPr lvl="0"/>
            <a:r>
              <a:rPr lang="ru-RU" sz="2400" b="1" i="1" dirty="0" smtClean="0"/>
              <a:t>Принцип творчества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7060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888" y="221382"/>
            <a:ext cx="10862912" cy="5197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Ход урока: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258" y="2228250"/>
            <a:ext cx="11656194" cy="46297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Организационный момент.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Ребята</a:t>
            </a:r>
            <a:r>
              <a:rPr lang="ru-RU" b="1" dirty="0"/>
              <a:t>, сегодняшний урок я хотела бы начать со слов великого русского учёного М. В. Ломоносова: «Химии никоим образом научиться невозможно, не </a:t>
            </a:r>
            <a:r>
              <a:rPr lang="ru-RU" b="1" dirty="0" err="1"/>
              <a:t>видав</a:t>
            </a:r>
            <a:r>
              <a:rPr lang="ru-RU" b="1" dirty="0"/>
              <a:t> самой практики и не принимаясь за химические операции».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b="1" dirty="0">
                <a:solidFill>
                  <a:srgbClr val="FF0000"/>
                </a:solidFill>
              </a:rPr>
              <a:t>I.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(Мотивация к учебной деятельности. Актуализация знаний)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Работа в </a:t>
            </a:r>
            <a:r>
              <a:rPr lang="ru-RU" b="1" dirty="0" smtClean="0">
                <a:solidFill>
                  <a:srgbClr val="FF0000"/>
                </a:solidFill>
              </a:rPr>
              <a:t>группах :</a:t>
            </a:r>
            <a:endParaRPr lang="ru-RU" b="1" dirty="0" smtClean="0"/>
          </a:p>
          <a:p>
            <a:pPr marL="0" indent="0">
              <a:buNone/>
            </a:pPr>
            <a:r>
              <a:rPr lang="ru-RU" b="1" u="sng" dirty="0" smtClean="0"/>
              <a:t>1 </a:t>
            </a:r>
            <a:r>
              <a:rPr lang="ru-RU" b="1" u="sng" dirty="0"/>
              <a:t>группа.</a:t>
            </a:r>
            <a:r>
              <a:rPr lang="ru-RU" u="sng" dirty="0"/>
              <a:t> </a:t>
            </a:r>
          </a:p>
          <a:p>
            <a:pPr marL="0" indent="0">
              <a:buNone/>
            </a:pPr>
            <a:r>
              <a:rPr lang="ru-RU" b="1" dirty="0"/>
              <a:t>Опыт №1</a:t>
            </a:r>
            <a:r>
              <a:rPr lang="ru-RU" dirty="0"/>
              <a:t> – смесь воды и кокосовой стружки разделить с помощью фильтрования. Какое явление лежит в основе опыта? </a:t>
            </a:r>
          </a:p>
          <a:p>
            <a:pPr marL="0" indent="0">
              <a:buNone/>
            </a:pPr>
            <a:r>
              <a:rPr lang="ru-RU" b="1" dirty="0"/>
              <a:t>Опыт №2</a:t>
            </a:r>
            <a:r>
              <a:rPr lang="ru-RU" dirty="0"/>
              <a:t> – к кусочку мрамора прилить соляную кислоту. Какое явление лежит в основе опыта? </a:t>
            </a:r>
          </a:p>
          <a:p>
            <a:pPr marL="0" indent="0">
              <a:buNone/>
            </a:pPr>
            <a:r>
              <a:rPr lang="ru-RU" b="1" u="sng" dirty="0"/>
              <a:t>2 группа.</a:t>
            </a:r>
            <a:endParaRPr lang="ru-RU" u="sng" dirty="0"/>
          </a:p>
          <a:p>
            <a:pPr marL="0" indent="0">
              <a:buNone/>
            </a:pPr>
            <a:r>
              <a:rPr lang="ru-RU" b="1" dirty="0"/>
              <a:t>Опыт №1</a:t>
            </a:r>
            <a:r>
              <a:rPr lang="ru-RU" dirty="0"/>
              <a:t> – к кусочку мела прилить фосфорную кислоту.  Какое явление лежит в основе опыта? </a:t>
            </a:r>
          </a:p>
          <a:p>
            <a:pPr marL="0" indent="0">
              <a:buNone/>
            </a:pPr>
            <a:r>
              <a:rPr lang="ru-RU" b="1" dirty="0"/>
              <a:t>Опыт №2</a:t>
            </a:r>
            <a:r>
              <a:rPr lang="ru-RU" dirty="0"/>
              <a:t> – смесь воды и серы разделить с помощью фильтрования. Какое явление лежит в основе опыта? </a:t>
            </a:r>
          </a:p>
          <a:p>
            <a:pPr marL="0" indent="0">
              <a:buNone/>
            </a:pPr>
            <a:r>
              <a:rPr lang="ru-RU" b="1" u="sng" dirty="0"/>
              <a:t>3 группа.</a:t>
            </a:r>
            <a:endParaRPr lang="ru-RU" u="sng" dirty="0"/>
          </a:p>
          <a:p>
            <a:pPr marL="0" indent="0">
              <a:buNone/>
            </a:pPr>
            <a:r>
              <a:rPr lang="ru-RU" b="1" dirty="0"/>
              <a:t>Опыт №1</a:t>
            </a:r>
            <a:r>
              <a:rPr lang="ru-RU" dirty="0"/>
              <a:t> – смесь серы и порошка железа разделить с помощью магнита. Какое явление лежит в основе опыта? </a:t>
            </a:r>
          </a:p>
          <a:p>
            <a:pPr marL="0" indent="0">
              <a:buNone/>
            </a:pPr>
            <a:r>
              <a:rPr lang="ru-RU" b="1" dirty="0"/>
              <a:t>Опыт №2</a:t>
            </a:r>
            <a:r>
              <a:rPr lang="ru-RU" dirty="0"/>
              <a:t> – к кусочку мрамора прилить соляную кислоту.  Какое явление лежит в основе опыта? </a:t>
            </a:r>
            <a:endParaRPr lang="ru-RU" dirty="0" smtClean="0"/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Социализация </a:t>
            </a:r>
            <a:r>
              <a:rPr lang="ru-RU" b="1" dirty="0">
                <a:solidFill>
                  <a:srgbClr val="FF0000"/>
                </a:solidFill>
              </a:rPr>
              <a:t>№1. </a:t>
            </a:r>
            <a:r>
              <a:rPr lang="ru-RU" dirty="0"/>
              <a:t>Обсуждение результатов проведённых опытов и формулирование выводов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853054"/>
              </p:ext>
            </p:extLst>
          </p:nvPr>
        </p:nvGraphicFramePr>
        <p:xfrm>
          <a:off x="606392" y="1001026"/>
          <a:ext cx="10895798" cy="1090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1792"/>
                <a:gridCol w="4053005"/>
                <a:gridCol w="4481001"/>
              </a:tblGrid>
              <a:tr h="1020279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kern="50" dirty="0" smtClean="0">
                          <a:solidFill>
                            <a:srgbClr val="FF0000"/>
                          </a:solidFill>
                          <a:effectLst/>
                        </a:rPr>
                        <a:t>Социализация </a:t>
                      </a:r>
                      <a:r>
                        <a:rPr lang="ru-RU" sz="1400" kern="50" dirty="0">
                          <a:effectLst/>
                        </a:rPr>
                        <a:t>(соотнесение своей деятельности с деятельностью других).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kern="50" dirty="0" smtClean="0">
                          <a:effectLst/>
                        </a:rPr>
                        <a:t>Объединитесь </a:t>
                      </a:r>
                      <a:r>
                        <a:rPr lang="ru-RU" sz="1400" kern="50" dirty="0">
                          <a:effectLst/>
                        </a:rPr>
                        <a:t>в группы по четыре человека и поделитесь полученными результатами. Предлагает дополнительные задания, поменяться тетрадями.</a:t>
                      </a: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 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kern="50" dirty="0" smtClean="0">
                          <a:effectLst/>
                        </a:rPr>
                        <a:t>Работают </a:t>
                      </a:r>
                      <a:r>
                        <a:rPr lang="ru-RU" sz="1400" kern="50" dirty="0">
                          <a:effectLst/>
                        </a:rPr>
                        <a:t>в группах. Выполняют задания: заполнение таблиц; построение схем, диаграмм; формулирование выводов и др. Самооценка, </a:t>
                      </a:r>
                      <a:r>
                        <a:rPr lang="ru-RU" sz="1400" kern="50" dirty="0" err="1">
                          <a:effectLst/>
                        </a:rPr>
                        <a:t>самокоррекция</a:t>
                      </a:r>
                      <a:r>
                        <a:rPr lang="ru-RU" sz="1400" kern="50" dirty="0">
                          <a:effectLst/>
                        </a:rPr>
                        <a:t>.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164267"/>
              </p:ext>
            </p:extLst>
          </p:nvPr>
        </p:nvGraphicFramePr>
        <p:xfrm>
          <a:off x="673769" y="625642"/>
          <a:ext cx="10889732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0353"/>
                <a:gridCol w="4036560"/>
                <a:gridCol w="4462819"/>
              </a:tblGrid>
              <a:tr h="135957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="1" kern="50" dirty="0">
                          <a:effectLst/>
                        </a:rPr>
                        <a:t>Этапы мастерской</a:t>
                      </a:r>
                      <a:endParaRPr lang="ru-RU" sz="1200" b="1" kern="5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="1" kern="50" dirty="0">
                          <a:effectLst/>
                        </a:rPr>
                        <a:t>Деятельность мастера</a:t>
                      </a:r>
                      <a:endParaRPr lang="ru-RU" sz="1200" b="1" kern="5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="1" kern="50" dirty="0">
                          <a:effectLst/>
                        </a:rPr>
                        <a:t>Деятельность подмастерьев</a:t>
                      </a:r>
                      <a:endParaRPr lang="ru-RU" sz="1200" b="1" kern="5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655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135" y="2098308"/>
            <a:ext cx="11665818" cy="47596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II. Индуктор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600" dirty="0" smtClean="0"/>
              <a:t>Ежеминутно </a:t>
            </a:r>
            <a:r>
              <a:rPr lang="ru-RU" sz="2600" dirty="0"/>
              <a:t>в мире протекает  миллионы химических реакций – в нашем желудке, когда мы едим, в выпекающемся пироге или в двигателе автомобиля. Но как определить, происходит химическая реакция или нет? </a:t>
            </a:r>
          </a:p>
          <a:p>
            <a:pPr marL="0" indent="0">
              <a:buNone/>
            </a:pPr>
            <a:r>
              <a:rPr lang="ru-RU" sz="2600" dirty="0" smtClean="0"/>
              <a:t>При </a:t>
            </a:r>
            <a:r>
              <a:rPr lang="ru-RU" sz="2600" dirty="0"/>
              <a:t>химических процессах происходит превращение одних  веществ в другие, которые обладают новыми свойствами, которыми не обладали исходные вещества. Превращения сопровождаются яркими и наглядными изменениями. Эти изменения называются признаки.</a:t>
            </a:r>
          </a:p>
          <a:p>
            <a:r>
              <a:rPr lang="ru-RU" sz="2600" b="1" dirty="0"/>
              <a:t>Какова же тема нашего урока? </a:t>
            </a:r>
            <a:r>
              <a:rPr lang="ru-RU" sz="2600" dirty="0">
                <a:solidFill>
                  <a:srgbClr val="C00000"/>
                </a:solidFill>
              </a:rPr>
              <a:t>(Дети формулируют тему урока).</a:t>
            </a:r>
          </a:p>
          <a:p>
            <a:pPr marL="0" indent="0">
              <a:buNone/>
            </a:pPr>
            <a:r>
              <a:rPr lang="ru-RU" sz="2600" i="1" dirty="0" smtClean="0"/>
              <a:t>ответ учащегося : </a:t>
            </a:r>
            <a:r>
              <a:rPr lang="ru-RU" sz="2600" dirty="0" smtClean="0"/>
              <a:t>«Признаки </a:t>
            </a:r>
            <a:r>
              <a:rPr lang="ru-RU" sz="2600" dirty="0"/>
              <a:t>химических реакций». – Запишите себе в тетрадь.</a:t>
            </a:r>
          </a:p>
          <a:p>
            <a:r>
              <a:rPr lang="ru-RU" sz="2600" b="1" dirty="0" smtClean="0"/>
              <a:t>А какова цель нашего урока?</a:t>
            </a:r>
          </a:p>
          <a:p>
            <a:pPr marL="0" indent="0">
              <a:buNone/>
            </a:pPr>
            <a:r>
              <a:rPr lang="ru-RU" sz="2600" dirty="0" smtClean="0"/>
              <a:t> </a:t>
            </a:r>
            <a:r>
              <a:rPr lang="ru-RU" sz="2600" i="1" dirty="0" smtClean="0"/>
              <a:t>ответ учащегося </a:t>
            </a:r>
            <a:r>
              <a:rPr lang="ru-RU" sz="2600" dirty="0" smtClean="0"/>
              <a:t>: изучить на практике признаки химических реакций. </a:t>
            </a:r>
          </a:p>
          <a:p>
            <a:pPr marL="0" indent="0">
              <a:buNone/>
            </a:pPr>
            <a:r>
              <a:rPr lang="ru-RU" sz="2600" dirty="0" smtClean="0"/>
              <a:t>Но сначала - небольшой </a:t>
            </a:r>
            <a:r>
              <a:rPr lang="ru-RU" sz="2600" dirty="0"/>
              <a:t>инструктаж по технике </a:t>
            </a:r>
            <a:r>
              <a:rPr lang="ru-RU" sz="2600" dirty="0" smtClean="0"/>
              <a:t>безопасности:</a:t>
            </a:r>
            <a:endParaRPr lang="ru-RU" sz="2600" dirty="0"/>
          </a:p>
          <a:p>
            <a:pPr lvl="0"/>
            <a:r>
              <a:rPr lang="ru-RU" sz="2600" i="1" dirty="0"/>
              <a:t>При выполнении опытов следует соблюдать аккуратность.</a:t>
            </a:r>
          </a:p>
          <a:p>
            <a:pPr lvl="0"/>
            <a:r>
              <a:rPr lang="ru-RU" sz="2600" i="1" dirty="0"/>
              <a:t>Нельзя брать вещества руками. Для этого есть пинцет или химическая ложка.</a:t>
            </a:r>
          </a:p>
          <a:p>
            <a:pPr lvl="0"/>
            <a:r>
              <a:rPr lang="ru-RU" sz="2600" i="1" dirty="0"/>
              <a:t>Реактивы в пробирку следует наливать не более 1-2 мл.</a:t>
            </a:r>
          </a:p>
          <a:p>
            <a:pPr lvl="0"/>
            <a:r>
              <a:rPr lang="ru-RU" sz="2600" i="1" dirty="0"/>
              <a:t>Пробирку с реагирующими веществами следует держать на уровне глаз, отвёрнутой от соседа.</a:t>
            </a:r>
          </a:p>
          <a:p>
            <a:pPr marL="0" lvl="0" indent="0">
              <a:buNone/>
            </a:pPr>
            <a:r>
              <a:rPr lang="ru-RU" sz="2600" dirty="0" smtClean="0"/>
              <a:t>Здесь </a:t>
            </a:r>
            <a:r>
              <a:rPr lang="ru-RU" sz="2600" dirty="0"/>
              <a:t> пропущен один пункт – какой? </a:t>
            </a:r>
            <a:r>
              <a:rPr lang="ru-RU" sz="2600" dirty="0" smtClean="0"/>
              <a:t>(ответ: Вещества </a:t>
            </a:r>
            <a:r>
              <a:rPr lang="ru-RU" sz="2600" dirty="0"/>
              <a:t>нельзя пробовать на вкус</a:t>
            </a:r>
            <a:r>
              <a:rPr lang="ru-RU" sz="2600" dirty="0" smtClean="0"/>
              <a:t>.)</a:t>
            </a:r>
            <a:endParaRPr lang="ru-RU" sz="2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076489"/>
              </p:ext>
            </p:extLst>
          </p:nvPr>
        </p:nvGraphicFramePr>
        <p:xfrm>
          <a:off x="462012" y="192506"/>
          <a:ext cx="10684044" cy="1774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0330"/>
                <a:gridCol w="3924637"/>
                <a:gridCol w="4339077"/>
              </a:tblGrid>
              <a:tr h="228797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/>
                        </a:rPr>
                        <a:t>Этапы мастерской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/>
                        </a:rPr>
                        <a:t>Деятельность мастера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/>
                        </a:rPr>
                        <a:t>Деятельность подмастерьев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</a:tr>
              <a:tr h="1523001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="1" kern="50" dirty="0">
                          <a:solidFill>
                            <a:srgbClr val="FF0000"/>
                          </a:solidFill>
                          <a:effectLst/>
                        </a:rPr>
                        <a:t>Индуктор </a:t>
                      </a:r>
                      <a:r>
                        <a:rPr lang="ru-RU" sz="1200" kern="50" dirty="0">
                          <a:effectLst/>
                        </a:rPr>
                        <a:t>— первое </a:t>
                      </a:r>
                      <a:r>
                        <a:rPr lang="ru-RU" sz="1200" kern="50" spc="20" dirty="0">
                          <a:effectLst/>
                        </a:rPr>
                        <a:t>задание в мастерской, мотивирующее дальнейшую деятельность участников. </a:t>
                      </a:r>
                      <a:r>
                        <a:rPr lang="ru-RU" sz="1200" kern="50" dirty="0">
                          <a:effectLst/>
                        </a:rPr>
                        <a:t>Создание эмоционального настроя ( музыка, репродукции картин, различные предметы, фото, плакаты</a:t>
                      </a:r>
                      <a:r>
                        <a:rPr lang="ru-RU" sz="1200" kern="50" dirty="0" smtClean="0">
                          <a:effectLst/>
                        </a:rPr>
                        <a:t>,, </a:t>
                      </a:r>
                      <a:r>
                        <a:rPr lang="ru-RU" sz="1200" kern="50" dirty="0">
                          <a:effectLst/>
                        </a:rPr>
                        <a:t>демонстрация опытов).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50" dirty="0">
                          <a:effectLst/>
                        </a:rPr>
                        <a:t> Создает психологический настрой на урок, вызывает поток ассоциаций, ощущений, чувств, радости.</a:t>
                      </a:r>
                    </a:p>
                    <a:p>
                      <a:pPr marL="171450" indent="-171450">
                        <a:lnSpc>
                          <a:spcPts val="1380"/>
                        </a:lnSpc>
                        <a:spcAft>
                          <a:spcPts val="1000"/>
                        </a:spcAft>
                        <a:buFontTx/>
                        <a:buChar char="-"/>
                        <a:tabLst>
                          <a:tab pos="450215" algn="l"/>
                        </a:tabLst>
                      </a:pPr>
                      <a:r>
                        <a:rPr lang="ru-RU" sz="1200" kern="50" dirty="0" smtClean="0">
                          <a:effectLst/>
                        </a:rPr>
                        <a:t>Закончите </a:t>
                      </a:r>
                      <a:r>
                        <a:rPr lang="ru-RU" sz="1200" kern="50" dirty="0">
                          <a:effectLst/>
                        </a:rPr>
                        <a:t>фразу...                              </a:t>
                      </a:r>
                      <a:endParaRPr lang="ru-RU" sz="1200" kern="50" dirty="0" smtClean="0">
                        <a:effectLst/>
                      </a:endParaRPr>
                    </a:p>
                    <a:p>
                      <a:pPr marL="171450" indent="-171450">
                        <a:lnSpc>
                          <a:spcPts val="1380"/>
                        </a:lnSpc>
                        <a:spcAft>
                          <a:spcPts val="1000"/>
                        </a:spcAft>
                        <a:buFontTx/>
                        <a:buChar char="-"/>
                        <a:tabLst>
                          <a:tab pos="450215" algn="l"/>
                        </a:tabLst>
                      </a:pPr>
                      <a:r>
                        <a:rPr lang="ru-RU" sz="1200" kern="50" dirty="0" smtClean="0">
                          <a:effectLst/>
                        </a:rPr>
                        <a:t>Нарисуйте </a:t>
                      </a:r>
                      <a:r>
                        <a:rPr lang="ru-RU" sz="1200" kern="50" dirty="0">
                          <a:effectLst/>
                        </a:rPr>
                        <a:t>познавательный объект. </a:t>
                      </a:r>
                      <a:endParaRPr lang="ru-RU" sz="1200" kern="50" dirty="0" smtClean="0">
                        <a:effectLst/>
                      </a:endParaRPr>
                    </a:p>
                    <a:p>
                      <a:pPr marL="171450" indent="-171450">
                        <a:lnSpc>
                          <a:spcPts val="1380"/>
                        </a:lnSpc>
                        <a:spcAft>
                          <a:spcPts val="1000"/>
                        </a:spcAft>
                        <a:buFontTx/>
                        <a:buChar char="-"/>
                        <a:tabLst>
                          <a:tab pos="450215" algn="l"/>
                        </a:tabLst>
                      </a:pPr>
                      <a:r>
                        <a:rPr lang="ru-RU" sz="1200" kern="50" dirty="0" smtClean="0">
                          <a:effectLst/>
                        </a:rPr>
                        <a:t>Запишите </a:t>
                      </a:r>
                      <a:r>
                        <a:rPr lang="ru-RU" sz="1200" kern="50" dirty="0">
                          <a:effectLst/>
                        </a:rPr>
                        <a:t>вопросы (ассоциации и т. п.). 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50" dirty="0">
                          <a:effectLst/>
                        </a:rPr>
                        <a:t>Личное отношение к предмету обсуждения</a:t>
                      </a: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50" dirty="0">
                          <a:effectLst/>
                        </a:rPr>
                        <a:t> Продолжают  фразу, рисуют в тетрадях познавательный объект, составляют вопросы и т.д.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828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507" y="1825624"/>
            <a:ext cx="11084293" cy="50323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III. Работа в </a:t>
            </a:r>
            <a:r>
              <a:rPr lang="ru-RU" b="1" dirty="0" smtClean="0">
                <a:solidFill>
                  <a:srgbClr val="C00000"/>
                </a:solidFill>
              </a:rPr>
              <a:t>группах  («Открытие новых знаний»)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Проведите </a:t>
            </a:r>
            <a:r>
              <a:rPr lang="ru-RU" dirty="0"/>
              <a:t>в группах (по 4 человека) эксперименты и обсудите, что вы видите и можно ли увиденное считать признаком химической реакции. Пользоваться можно глазами, руками, памятью, эрудицией, правилами техники безопасности и реактивами. В своих выступлениях вы не должны повторять сведения, представленные другими группами.</a:t>
            </a:r>
          </a:p>
          <a:p>
            <a:pPr marL="0" indent="0">
              <a:buNone/>
            </a:pPr>
            <a:r>
              <a:rPr lang="ru-RU" b="1" dirty="0" smtClean="0"/>
              <a:t>1 </a:t>
            </a:r>
            <a:r>
              <a:rPr lang="ru-RU" b="1" dirty="0"/>
              <a:t>группа.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раствор карбоната натрия добавим гидроксид кальция. Что вы наблюдаете?  </a:t>
            </a:r>
          </a:p>
          <a:p>
            <a:r>
              <a:rPr lang="ru-RU" dirty="0" smtClean="0"/>
              <a:t>В </a:t>
            </a:r>
            <a:r>
              <a:rPr lang="ru-RU" dirty="0"/>
              <a:t>полученный осадок добавить серную кислоту. Что вы  наблюдаете?   </a:t>
            </a:r>
          </a:p>
          <a:p>
            <a:pPr marL="0" indent="0">
              <a:buNone/>
            </a:pPr>
            <a:r>
              <a:rPr lang="ru-RU" b="1" dirty="0"/>
              <a:t>2 группа.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Провести </a:t>
            </a:r>
            <a:r>
              <a:rPr lang="ru-RU" dirty="0"/>
              <a:t>реакцию взаимодействия хлорида железа и роданида калия. Что вы наблюдаете?</a:t>
            </a:r>
          </a:p>
          <a:p>
            <a:r>
              <a:rPr lang="ru-RU" dirty="0" smtClean="0"/>
              <a:t>В </a:t>
            </a:r>
            <a:r>
              <a:rPr lang="ru-RU" dirty="0"/>
              <a:t>раствор пищевой соды добавить серную кислоту. Что вы  наблюдаете? </a:t>
            </a:r>
          </a:p>
          <a:p>
            <a:pPr marL="0" indent="0">
              <a:buNone/>
            </a:pPr>
            <a:r>
              <a:rPr lang="ru-RU" b="1" dirty="0"/>
              <a:t>3 группа.  </a:t>
            </a:r>
            <a:endParaRPr lang="ru-RU" b="1" dirty="0" smtClean="0"/>
          </a:p>
          <a:p>
            <a:r>
              <a:rPr lang="ru-RU" dirty="0" smtClean="0"/>
              <a:t>В </a:t>
            </a:r>
            <a:r>
              <a:rPr lang="ru-RU" dirty="0"/>
              <a:t>раствор карбоната натрия добавим гидроксид кальция. Что вы наблюдаете?  </a:t>
            </a:r>
          </a:p>
          <a:p>
            <a:r>
              <a:rPr lang="ru-RU" dirty="0" smtClean="0"/>
              <a:t>Рассмотрите </a:t>
            </a:r>
            <a:r>
              <a:rPr lang="ru-RU" dirty="0"/>
              <a:t>горение свечи. Чем  оно сопровождается?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Афиширование: </a:t>
            </a:r>
            <a:r>
              <a:rPr lang="ru-RU" dirty="0" smtClean="0"/>
              <a:t>Выступление </a:t>
            </a:r>
            <a:r>
              <a:rPr lang="ru-RU" dirty="0"/>
              <a:t>групп с результатами исследований.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547052"/>
              </p:ext>
            </p:extLst>
          </p:nvPr>
        </p:nvGraphicFramePr>
        <p:xfrm>
          <a:off x="875898" y="762936"/>
          <a:ext cx="10568540" cy="913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0814"/>
                <a:gridCol w="3927107"/>
                <a:gridCol w="4350619"/>
              </a:tblGrid>
              <a:tr h="664144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50" dirty="0" smtClean="0">
                          <a:solidFill>
                            <a:srgbClr val="C00000"/>
                          </a:solidFill>
                          <a:effectLst/>
                        </a:rPr>
                        <a:t>Афиширование – </a:t>
                      </a: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/>
                        </a:rPr>
                        <a:t>презентация результатов работы групп 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Организует обсуждение полученных в групповой работе результатов. Дает необходимые пояснения по ходу представления.</a:t>
                      </a: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 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Представление своих произведений (текстов, рисунков, схем, проектов, решений)  всей группе (классу), защита своей работы перед всей группой.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320321"/>
              </p:ext>
            </p:extLst>
          </p:nvPr>
        </p:nvGraphicFramePr>
        <p:xfrm>
          <a:off x="890337" y="516589"/>
          <a:ext cx="10564529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5619"/>
                <a:gridCol w="3969848"/>
                <a:gridCol w="4389062"/>
              </a:tblGrid>
              <a:tr h="228797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/>
                        </a:rPr>
                        <a:t>Этапы мастерской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/>
                        </a:rPr>
                        <a:t>Деятельность мастера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/>
                        </a:rPr>
                        <a:t>Деятельность подмастерьев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43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383" y="1742172"/>
            <a:ext cx="11055417" cy="511582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b="1" dirty="0">
                <a:solidFill>
                  <a:srgbClr val="C00000"/>
                </a:solidFill>
              </a:rPr>
              <a:t>IV. Ситуация “разрыва”</a:t>
            </a:r>
            <a:endParaRPr lang="ru-RU" sz="29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/>
              <a:t>Учитель: Молодцы, ребята! Вы на практике узнали о некоторых признаках химических реакций.  Но… вся ли информация сейчас прозвучала? Как вы думаете?</a:t>
            </a:r>
          </a:p>
          <a:p>
            <a:pPr marL="0" indent="0">
              <a:buNone/>
            </a:pPr>
            <a:r>
              <a:rPr lang="ru-RU" dirty="0"/>
              <a:t>Ученики: Наверно, не вся!</a:t>
            </a:r>
          </a:p>
          <a:p>
            <a:pPr marL="0" indent="0">
              <a:buNone/>
            </a:pPr>
            <a:r>
              <a:rPr lang="ru-RU" dirty="0"/>
              <a:t>Учитель: Совершенно верно! Мы ничего не сказали о том, где человек в своей повседневной жизни может встретиться с химическими реакциями и наблюдать за их признаками, какие химические реакции происходят в природе и какими признаками они сопровождаются.</a:t>
            </a:r>
          </a:p>
          <a:p>
            <a:pPr marL="0" indent="0">
              <a:buNone/>
            </a:pPr>
            <a:r>
              <a:rPr lang="ru-RU" dirty="0"/>
              <a:t>Чтобы получше об этом узнать и не попасть впросак в той или иной ситуации, мы воспользуемся уже известными знаниями. Для этого распределим обязанности.</a:t>
            </a:r>
          </a:p>
          <a:p>
            <a:pPr marL="0" lvl="0" indent="0">
              <a:buNone/>
            </a:pPr>
            <a:r>
              <a:rPr lang="ru-RU" b="1" dirty="0" smtClean="0"/>
              <a:t>1 группа - кулинары: </a:t>
            </a:r>
            <a:r>
              <a:rPr lang="ru-RU" dirty="0" smtClean="0"/>
              <a:t> </a:t>
            </a:r>
            <a:r>
              <a:rPr lang="ru-RU" dirty="0"/>
              <a:t>Почему дрожжевое  тесто «пыхтит» в кастрюле? А когда его обминают, то появляется писк?  </a:t>
            </a:r>
          </a:p>
          <a:p>
            <a:pPr marL="0" lvl="0" indent="0">
              <a:buNone/>
            </a:pPr>
            <a:r>
              <a:rPr lang="ru-RU" b="1" dirty="0" smtClean="0"/>
              <a:t>2 группа - натуралисты: </a:t>
            </a:r>
            <a:r>
              <a:rPr lang="ru-RU" dirty="0" smtClean="0"/>
              <a:t>Почему </a:t>
            </a:r>
            <a:r>
              <a:rPr lang="ru-RU" dirty="0"/>
              <a:t>летом листья зелёные, а осенью жёлтые и красные?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Условие </a:t>
            </a:r>
            <a:r>
              <a:rPr lang="ru-RU" b="1" dirty="0"/>
              <a:t>выполнения задания: можно использовать только один источник информации из предложенных: </a:t>
            </a:r>
            <a:endParaRPr lang="ru-RU" dirty="0"/>
          </a:p>
          <a:p>
            <a:r>
              <a:rPr lang="ru-RU" dirty="0"/>
              <a:t>Кулинарная книга</a:t>
            </a:r>
          </a:p>
          <a:p>
            <a:r>
              <a:rPr lang="ru-RU" dirty="0"/>
              <a:t>Интернет</a:t>
            </a:r>
          </a:p>
          <a:p>
            <a:r>
              <a:rPr lang="ru-RU" dirty="0"/>
              <a:t>Учебник биологии</a:t>
            </a:r>
          </a:p>
          <a:p>
            <a:r>
              <a:rPr lang="ru-RU" dirty="0"/>
              <a:t>Учебник химии</a:t>
            </a:r>
          </a:p>
          <a:p>
            <a:r>
              <a:rPr lang="ru-RU" dirty="0"/>
              <a:t>Книга для чтения по неорганической химии.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Социализация </a:t>
            </a:r>
            <a:r>
              <a:rPr lang="ru-RU" b="1" dirty="0" smtClean="0">
                <a:solidFill>
                  <a:srgbClr val="C00000"/>
                </a:solidFill>
              </a:rPr>
              <a:t>№2.</a:t>
            </a:r>
            <a:r>
              <a:rPr lang="ru-RU" b="1" dirty="0" smtClean="0"/>
              <a:t> </a:t>
            </a:r>
            <a:r>
              <a:rPr lang="ru-RU" dirty="0"/>
              <a:t>Выступления</a:t>
            </a:r>
            <a:r>
              <a:rPr lang="ru-RU" b="1" dirty="0"/>
              <a:t> </a:t>
            </a:r>
            <a:r>
              <a:rPr lang="ru-RU" dirty="0"/>
              <a:t>групп.</a:t>
            </a:r>
            <a:r>
              <a:rPr lang="ru-RU" b="1" dirty="0"/>
              <a:t> </a:t>
            </a:r>
            <a:r>
              <a:rPr lang="ru-RU" dirty="0"/>
              <a:t>Учитель</a:t>
            </a:r>
            <a:r>
              <a:rPr lang="ru-RU" b="1" dirty="0"/>
              <a:t> </a:t>
            </a:r>
            <a:r>
              <a:rPr lang="ru-RU" dirty="0"/>
              <a:t>по мере</a:t>
            </a:r>
            <a:r>
              <a:rPr lang="ru-RU" b="1" dirty="0"/>
              <a:t> </a:t>
            </a:r>
            <a:r>
              <a:rPr lang="ru-RU" dirty="0"/>
              <a:t>необходимости</a:t>
            </a:r>
            <a:r>
              <a:rPr lang="ru-RU" b="1" dirty="0"/>
              <a:t> </a:t>
            </a:r>
            <a:r>
              <a:rPr lang="ru-RU" dirty="0"/>
              <a:t>исправляет</a:t>
            </a:r>
            <a:r>
              <a:rPr lang="ru-RU" b="1" dirty="0"/>
              <a:t> </a:t>
            </a:r>
            <a:r>
              <a:rPr lang="ru-RU" dirty="0"/>
              <a:t>допущенные ошибки.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31191"/>
              </p:ext>
            </p:extLst>
          </p:nvPr>
        </p:nvGraphicFramePr>
        <p:xfrm>
          <a:off x="587141" y="827773"/>
          <a:ext cx="10789920" cy="804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7760"/>
                <a:gridCol w="3983790"/>
                <a:gridCol w="4408370"/>
              </a:tblGrid>
              <a:tr h="804109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="1" kern="50" dirty="0">
                          <a:solidFill>
                            <a:srgbClr val="C00000"/>
                          </a:solidFill>
                          <a:effectLst/>
                        </a:rPr>
                        <a:t>Разрыв</a:t>
                      </a:r>
                      <a:endParaRPr lang="ru-RU" sz="1200" b="1" kern="5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50">
                          <a:effectLst/>
                        </a:rPr>
                        <a:t>Фиксирует внимание на возникших познавательных противоречиях; организует работу в группах с источником информации, позволяющим разрешить возникшие противоречия.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50" dirty="0">
                          <a:effectLst/>
                        </a:rPr>
                        <a:t>У учащихся должно возникнуть желание пополнить свои знания, осознают возникшие противоречия. Работают с источниками информации, закрепляют и применяют знания.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235072"/>
              </p:ext>
            </p:extLst>
          </p:nvPr>
        </p:nvGraphicFramePr>
        <p:xfrm>
          <a:off x="558265" y="433137"/>
          <a:ext cx="10847671" cy="317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3109"/>
                <a:gridCol w="4039021"/>
                <a:gridCol w="4465541"/>
              </a:tblGrid>
              <a:tr h="317634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/>
                        </a:rPr>
                        <a:t>Этапы мастерской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/>
                        </a:rPr>
                        <a:t>Деятельность мастера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/>
                        </a:rPr>
                        <a:t>Деятельность подмастерьев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5522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882" y="2175309"/>
            <a:ext cx="11093918" cy="40016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V. Обобщение.</a:t>
            </a:r>
            <a:endParaRPr lang="ru-RU" dirty="0"/>
          </a:p>
          <a:p>
            <a:r>
              <a:rPr lang="ru-RU" dirty="0"/>
              <a:t>ИТАК, МЫ С ВАМИ исследовали признаки химических реакций, доказали опытным путём происхождение многих явлений природы – изменение окраски листьев, растворение и образование осадка.    </a:t>
            </a:r>
          </a:p>
          <a:p>
            <a:r>
              <a:rPr lang="ru-RU" dirty="0"/>
              <a:t>А вот что писал знаменитый химик Роберт Бойль о свойствах кислот.</a:t>
            </a:r>
          </a:p>
          <a:p>
            <a:pPr marL="0" indent="0">
              <a:buNone/>
            </a:pPr>
            <a:r>
              <a:rPr lang="ru-RU" i="1" dirty="0"/>
              <a:t>«Я пролил соляную кислоту на лепестки фиалки, и они окрасились в красный цвет. Подобно лепестку фиалки окраску изменяли и лепестки роз, василька». </a:t>
            </a:r>
          </a:p>
          <a:p>
            <a:r>
              <a:rPr lang="ru-RU" dirty="0"/>
              <a:t>О чём это говорит? И где это свойство лепестков можно применять?</a:t>
            </a:r>
          </a:p>
          <a:p>
            <a:r>
              <a:rPr lang="ru-RU" dirty="0"/>
              <a:t>Просмотр видеофрагментов с последующим ответом на поставленный в последнем фрагменте вопрос. </a:t>
            </a:r>
          </a:p>
        </p:txBody>
      </p:sp>
    </p:spTree>
    <p:extLst>
      <p:ext uri="{BB962C8B-B14F-4D97-AF65-F5344CB8AC3E}">
        <p14:creationId xmlns:p14="http://schemas.microsoft.com/office/powerpoint/2010/main" val="4219206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516" y="2002054"/>
            <a:ext cx="10776284" cy="48559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V</a:t>
            </a:r>
            <a:r>
              <a:rPr lang="en-US" b="1" dirty="0"/>
              <a:t>I</a:t>
            </a:r>
            <a:r>
              <a:rPr lang="ru-RU" b="1" dirty="0"/>
              <a:t>. Рефлексия: 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 теперь как бы вы ответили на следующие вопросы? </a:t>
            </a:r>
          </a:p>
          <a:p>
            <a:pPr lvl="0"/>
            <a:r>
              <a:rPr lang="ru-RU" b="1" i="1" dirty="0"/>
              <a:t>Теперь я знаю, что …</a:t>
            </a:r>
            <a:endParaRPr lang="ru-RU" dirty="0"/>
          </a:p>
          <a:p>
            <a:pPr lvl="0"/>
            <a:r>
              <a:rPr lang="ru-RU" b="1" i="1" dirty="0"/>
              <a:t>Теперь я  знаю как …</a:t>
            </a:r>
            <a:endParaRPr lang="ru-RU" dirty="0"/>
          </a:p>
          <a:p>
            <a:pPr lvl="0"/>
            <a:r>
              <a:rPr lang="ru-RU" b="1" i="1" dirty="0"/>
              <a:t>Теперь я умею …</a:t>
            </a:r>
            <a:endParaRPr lang="ru-RU" dirty="0"/>
          </a:p>
          <a:p>
            <a:r>
              <a:rPr lang="ru-RU" dirty="0"/>
              <a:t>  Домашнее задание: § 26 упр. 1,2</a:t>
            </a:r>
          </a:p>
          <a:p>
            <a:pPr marL="0" indent="0">
              <a:buNone/>
            </a:pPr>
            <a:r>
              <a:rPr lang="ru-RU" dirty="0" smtClean="0"/>
              <a:t>Я </a:t>
            </a:r>
            <a:r>
              <a:rPr lang="ru-RU" dirty="0"/>
              <a:t>благодарю вас за сотрудничество, </a:t>
            </a:r>
            <a:r>
              <a:rPr lang="ru-RU" dirty="0" smtClean="0"/>
              <a:t>до свидания!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Список </a:t>
            </a:r>
            <a:r>
              <a:rPr lang="ru-RU" b="1" dirty="0"/>
              <a:t>используемых источников:</a:t>
            </a:r>
          </a:p>
          <a:p>
            <a:r>
              <a:rPr lang="ru-RU" dirty="0" smtClean="0"/>
              <a:t>А</a:t>
            </a:r>
            <a:r>
              <a:rPr lang="ru-RU" dirty="0"/>
              <a:t>. Смит, Ф. Кларк, К. </a:t>
            </a:r>
            <a:r>
              <a:rPr lang="ru-RU" dirty="0" err="1"/>
              <a:t>Хендерсон</a:t>
            </a:r>
            <a:r>
              <a:rPr lang="ru-RU" dirty="0"/>
              <a:t>. Изучаем химию. Смеси и соединения. Москва  «</a:t>
            </a:r>
            <a:r>
              <a:rPr lang="ru-RU" dirty="0" err="1"/>
              <a:t>Росмэн</a:t>
            </a:r>
            <a:r>
              <a:rPr lang="ru-RU" dirty="0"/>
              <a:t>», 2003 г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634107"/>
              </p:ext>
            </p:extLst>
          </p:nvPr>
        </p:nvGraphicFramePr>
        <p:xfrm>
          <a:off x="750770" y="548640"/>
          <a:ext cx="9336505" cy="1414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9412"/>
                <a:gridCol w="3460816"/>
                <a:gridCol w="3826277"/>
              </a:tblGrid>
              <a:tr h="1414914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="1" kern="50" dirty="0">
                          <a:solidFill>
                            <a:srgbClr val="C00000"/>
                          </a:solidFill>
                          <a:effectLst/>
                        </a:rPr>
                        <a:t>Рефлексия </a:t>
                      </a:r>
                      <a:r>
                        <a:rPr lang="ru-RU" sz="1200" kern="50" dirty="0">
                          <a:effectLst/>
                        </a:rPr>
                        <a:t>- (о</a:t>
                      </a:r>
                      <a:r>
                        <a:rPr lang="ru-RU" sz="1200" kern="50" spc="-5" dirty="0">
                          <a:effectLst/>
                        </a:rPr>
                        <a:t>тражение, самоанализ, обобщение чувств, ощущений).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50" spc="-5">
                          <a:effectLst/>
                        </a:rPr>
                        <a:t>Инициирует и активизирует рефлексию учащихся по поводу индивидуальной и совместной деятельности. Осуществляют рефлексию.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50" dirty="0">
                          <a:effectLst/>
                        </a:rPr>
                        <a:t>Осознание собственных мыслей, чувств, поступков (я осознаю, что я думаю о чем-то); ответы на вопросы; высказывание своего мнения, оценка происходящего и др. 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954511"/>
              </p:ext>
            </p:extLst>
          </p:nvPr>
        </p:nvGraphicFramePr>
        <p:xfrm>
          <a:off x="818148" y="182881"/>
          <a:ext cx="9259502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0062"/>
                <a:gridCol w="3447683"/>
                <a:gridCol w="3811757"/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/>
                        </a:rPr>
                        <a:t>Этапы мастерской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/>
                        </a:rPr>
                        <a:t>Деятельность мастера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/>
                        </a:rPr>
                        <a:t>Деятельность подмастерьев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Arial Unicode MS"/>
                      </a:endParaRPr>
                    </a:p>
                  </a:txBody>
                  <a:tcPr marL="36830" marR="36830" marT="36830" marB="368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7517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8069" y="130241"/>
            <a:ext cx="10765367" cy="841375"/>
            <a:chOff x="463550" y="130238"/>
            <a:chExt cx="8074025" cy="841375"/>
          </a:xfrm>
        </p:grpSpPr>
        <p:sp>
          <p:nvSpPr>
            <p:cNvPr id="3" name="object 3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70331" y="206272"/>
            <a:ext cx="8860367" cy="71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55"/>
              </a:lnSpc>
            </a:pP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Системно-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деятельностный</a:t>
            </a:r>
            <a:r>
              <a:rPr sz="2400" spc="-3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подход</a:t>
            </a: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 как</a:t>
            </a: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методологическая</a:t>
            </a:r>
            <a:r>
              <a:rPr sz="2400" spc="-8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основа</a:t>
            </a:r>
            <a:r>
              <a:rPr sz="2400" spc="-6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современного</a:t>
            </a:r>
            <a:r>
              <a:rPr sz="2400" spc="-4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Microsoft Sans Serif"/>
                <a:cs typeface="Microsoft Sans Serif"/>
              </a:rPr>
              <a:t>урока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02125" y="1581259"/>
            <a:ext cx="10477500" cy="3768725"/>
            <a:chOff x="606425" y="1592262"/>
            <a:chExt cx="7858125" cy="3768725"/>
          </a:xfrm>
        </p:grpSpPr>
        <p:sp>
          <p:nvSpPr>
            <p:cNvPr id="7" name="object 7"/>
            <p:cNvSpPr/>
            <p:nvPr/>
          </p:nvSpPr>
          <p:spPr>
            <a:xfrm>
              <a:off x="611187" y="1597025"/>
              <a:ext cx="7848600" cy="3759200"/>
            </a:xfrm>
            <a:custGeom>
              <a:avLst/>
              <a:gdLst/>
              <a:ahLst/>
              <a:cxnLst/>
              <a:rect l="l" t="t" r="r" b="b"/>
              <a:pathLst>
                <a:path w="7848600" h="3759200">
                  <a:moveTo>
                    <a:pt x="7848600" y="0"/>
                  </a:moveTo>
                  <a:lnTo>
                    <a:pt x="0" y="0"/>
                  </a:lnTo>
                  <a:lnTo>
                    <a:pt x="0" y="3759200"/>
                  </a:lnTo>
                  <a:lnTo>
                    <a:pt x="7848600" y="375920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1187" y="1597025"/>
              <a:ext cx="7848600" cy="3759200"/>
            </a:xfrm>
            <a:custGeom>
              <a:avLst/>
              <a:gdLst/>
              <a:ahLst/>
              <a:cxnLst/>
              <a:rect l="l" t="t" r="r" b="b"/>
              <a:pathLst>
                <a:path w="7848600" h="3759200">
                  <a:moveTo>
                    <a:pt x="0" y="3759200"/>
                  </a:moveTo>
                  <a:lnTo>
                    <a:pt x="7848600" y="37592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3759200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18069" y="111191"/>
            <a:ext cx="10765367" cy="841375"/>
            <a:chOff x="463550" y="111188"/>
            <a:chExt cx="8074025" cy="841375"/>
          </a:xfrm>
        </p:grpSpPr>
        <p:sp>
          <p:nvSpPr>
            <p:cNvPr id="19" name="object 19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24416" y="301196"/>
            <a:ext cx="1135903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 marR="156845" indent="691515" algn="ctr">
              <a:lnSpc>
                <a:spcPct val="100000"/>
              </a:lnSpc>
              <a:spcBef>
                <a:spcPts val="95"/>
              </a:spcBef>
            </a:pPr>
            <a:r>
              <a:rPr lang="ru-RU" altLang="ru-RU" sz="2800" b="1" dirty="0">
                <a:solidFill>
                  <a:srgbClr val="C00000"/>
                </a:solidFill>
                <a:latin typeface="+mn-lt"/>
              </a:rPr>
              <a:t>Практика технологических карт урока</a:t>
            </a:r>
            <a:endParaRPr sz="28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4294967295"/>
          </p:nvPr>
        </p:nvSpPr>
        <p:spPr>
          <a:xfrm>
            <a:off x="11295888" y="6350123"/>
            <a:ext cx="56980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55"/>
              </a:lnSpc>
            </a:pPr>
            <a:endParaRPr spc="-25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18147" y="1703672"/>
            <a:ext cx="100893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b="1" dirty="0"/>
              <a:t>Технологическая карта урока </a:t>
            </a:r>
            <a:r>
              <a:rPr lang="ru-RU" altLang="ru-RU" dirty="0"/>
              <a:t>– современная форма планирования педагогического взаимодействия учителя и учащихся.</a:t>
            </a:r>
          </a:p>
          <a:p>
            <a:r>
              <a:rPr lang="ru-RU" altLang="ru-RU" dirty="0"/>
              <a:t>Технологическая карта чётко фиксирует виды   деятельности учителя и обучающихся на уроке, а также виды формируемых у школьников способов деятельности.</a:t>
            </a:r>
          </a:p>
          <a:p>
            <a:r>
              <a:rPr lang="ru-RU" altLang="ru-RU" dirty="0"/>
              <a:t>Технологическая карта отражает этапы формирования учебного действия самооценки. </a:t>
            </a:r>
          </a:p>
          <a:p>
            <a:r>
              <a:rPr lang="ru-RU" altLang="ru-RU" dirty="0"/>
              <a:t>Технологическая карта - это обобщенно-графическое выражение сценария урока.</a:t>
            </a:r>
          </a:p>
          <a:p>
            <a:endParaRPr lang="ru-RU" altLang="ru-RU" dirty="0"/>
          </a:p>
          <a:p>
            <a:pPr algn="just">
              <a:spcBef>
                <a:spcPct val="0"/>
              </a:spcBef>
            </a:pPr>
            <a:r>
              <a:rPr lang="ru-RU" altLang="ru-RU" i="1" dirty="0">
                <a:solidFill>
                  <a:srgbClr val="C00000"/>
                </a:solidFill>
              </a:rPr>
              <a:t>Несмотря на четкость требований, предъявляемых к  технологической карте, необходимо указать на широкую вариативность их шаблонов.</a:t>
            </a:r>
          </a:p>
        </p:txBody>
      </p:sp>
    </p:spTree>
    <p:extLst>
      <p:ext uri="{BB962C8B-B14F-4D97-AF65-F5344CB8AC3E}">
        <p14:creationId xmlns:p14="http://schemas.microsoft.com/office/powerpoint/2010/main" val="29542483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376" y="327259"/>
            <a:ext cx="11885441" cy="1190075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altLang="ru-RU" sz="1900" b="1" dirty="0" smtClean="0">
                <a:solidFill>
                  <a:schemeClr val="tx1"/>
                </a:solidFill>
              </a:rPr>
              <a:t>          </a:t>
            </a:r>
            <a:r>
              <a:rPr lang="ru-RU" altLang="ru-RU" sz="2000" b="1" dirty="0" smtClean="0">
                <a:latin typeface="+mn-lt"/>
              </a:rPr>
              <a:t>Технологическая карта – </a:t>
            </a:r>
            <a:r>
              <a:rPr lang="ru-RU" altLang="ru-RU" sz="2000" b="1" dirty="0" err="1" smtClean="0">
                <a:latin typeface="+mn-lt"/>
              </a:rPr>
              <a:t>трансформер</a:t>
            </a:r>
            <a:r>
              <a:rPr lang="ru-RU" altLang="ru-RU" sz="2000" b="1" dirty="0" smtClean="0">
                <a:latin typeface="+mn-lt"/>
              </a:rPr>
              <a:t> урока </a:t>
            </a:r>
            <a:br>
              <a:rPr lang="ru-RU" altLang="ru-RU" sz="2000" b="1" dirty="0" smtClean="0">
                <a:latin typeface="+mn-lt"/>
              </a:rPr>
            </a:br>
            <a:r>
              <a:rPr lang="ru-RU" altLang="ru-RU" sz="2000" b="1" dirty="0" smtClean="0">
                <a:latin typeface="+mn-lt"/>
              </a:rPr>
              <a:t>Г.Л. </a:t>
            </a:r>
            <a:r>
              <a:rPr lang="ru-RU" altLang="ru-RU" sz="2000" b="1" dirty="0" err="1" smtClean="0">
                <a:latin typeface="+mn-lt"/>
              </a:rPr>
              <a:t>Копотевой</a:t>
            </a:r>
            <a:r>
              <a:rPr lang="ru-RU" altLang="ru-RU" sz="2000" b="1" dirty="0" smtClean="0">
                <a:latin typeface="+mn-lt"/>
              </a:rPr>
              <a:t>, </a:t>
            </a:r>
            <a:r>
              <a:rPr lang="ru-RU" altLang="ru-RU" sz="2000" b="1" dirty="0" err="1" smtClean="0">
                <a:latin typeface="+mn-lt"/>
              </a:rPr>
              <a:t>И.М.Логвиновой</a:t>
            </a:r>
            <a:r>
              <a:rPr lang="ru-RU" altLang="ru-RU" sz="2000" b="1" dirty="0" smtClean="0">
                <a:latin typeface="+mn-lt"/>
              </a:rPr>
              <a:t>  </a:t>
            </a:r>
            <a:r>
              <a:rPr lang="ru-RU" altLang="ru-RU" sz="2000" b="1" dirty="0" smtClean="0">
                <a:solidFill>
                  <a:srgbClr val="10253F"/>
                </a:solidFill>
                <a:latin typeface="+mn-lt"/>
              </a:rPr>
              <a:t/>
            </a:r>
            <a:br>
              <a:rPr lang="ru-RU" altLang="ru-RU" sz="2000" b="1" dirty="0" smtClean="0">
                <a:solidFill>
                  <a:srgbClr val="10253F"/>
                </a:solidFill>
                <a:latin typeface="+mn-lt"/>
              </a:rPr>
            </a:br>
            <a:r>
              <a:rPr lang="ru-RU" altLang="ru-RU" sz="2000" b="1" dirty="0" smtClean="0">
                <a:solidFill>
                  <a:srgbClr val="10253F"/>
                </a:solidFill>
              </a:rPr>
              <a:t>Предмет____________________________________________________________</a:t>
            </a:r>
            <a:br>
              <a:rPr lang="ru-RU" altLang="ru-RU" sz="2000" b="1" dirty="0" smtClean="0">
                <a:solidFill>
                  <a:srgbClr val="10253F"/>
                </a:solidFill>
              </a:rPr>
            </a:br>
            <a:r>
              <a:rPr lang="ru-RU" altLang="ru-RU" sz="2000" b="1" dirty="0" smtClean="0">
                <a:solidFill>
                  <a:srgbClr val="10253F"/>
                </a:solidFill>
              </a:rPr>
              <a:t>Класс_______________________________________________________________</a:t>
            </a:r>
            <a:br>
              <a:rPr lang="ru-RU" altLang="ru-RU" sz="2000" b="1" dirty="0" smtClean="0">
                <a:solidFill>
                  <a:srgbClr val="10253F"/>
                </a:solidFill>
              </a:rPr>
            </a:br>
            <a:r>
              <a:rPr lang="ru-RU" altLang="ru-RU" sz="2000" b="1" dirty="0" smtClean="0">
                <a:solidFill>
                  <a:srgbClr val="10253F"/>
                </a:solidFill>
              </a:rPr>
              <a:t>Автор УМК__________________________________________________________</a:t>
            </a:r>
            <a:br>
              <a:rPr lang="ru-RU" altLang="ru-RU" sz="2000" b="1" dirty="0" smtClean="0">
                <a:solidFill>
                  <a:srgbClr val="10253F"/>
                </a:solidFill>
              </a:rPr>
            </a:br>
            <a:r>
              <a:rPr lang="ru-RU" altLang="ru-RU" sz="2000" b="1" dirty="0" smtClean="0">
                <a:solidFill>
                  <a:srgbClr val="10253F"/>
                </a:solidFill>
              </a:rPr>
              <a:t>Тема урока__________________________________________________________</a:t>
            </a:r>
            <a:br>
              <a:rPr lang="ru-RU" altLang="ru-RU" sz="2000" b="1" dirty="0" smtClean="0">
                <a:solidFill>
                  <a:srgbClr val="10253F"/>
                </a:solidFill>
              </a:rPr>
            </a:br>
            <a:r>
              <a:rPr lang="ru-RU" altLang="ru-RU" sz="2000" b="1" dirty="0" smtClean="0">
                <a:solidFill>
                  <a:srgbClr val="10253F"/>
                </a:solidFill>
              </a:rPr>
              <a:t>Тип урока____________________________________________________________</a:t>
            </a:r>
          </a:p>
        </p:txBody>
      </p:sp>
      <p:graphicFrame>
        <p:nvGraphicFramePr>
          <p:cNvPr id="14390" name="Group 54"/>
          <p:cNvGraphicFramePr>
            <a:graphicFrameLocks noGrp="1"/>
          </p:cNvGraphicFramePr>
          <p:nvPr>
            <p:ph type="body" idx="4294967295"/>
          </p:nvPr>
        </p:nvGraphicFramePr>
        <p:xfrm>
          <a:off x="150284" y="2492375"/>
          <a:ext cx="11868150" cy="3462362"/>
        </p:xfrm>
        <a:graphic>
          <a:graphicData uri="http://schemas.openxmlformats.org/drawingml/2006/table">
            <a:tbl>
              <a:tblPr/>
              <a:tblGrid>
                <a:gridCol w="1049867"/>
                <a:gridCol w="1056216"/>
                <a:gridCol w="965200"/>
                <a:gridCol w="1350433"/>
                <a:gridCol w="1475317"/>
                <a:gridCol w="1481667"/>
                <a:gridCol w="1471083"/>
                <a:gridCol w="1479551"/>
                <a:gridCol w="1538816"/>
              </a:tblGrid>
              <a:tr h="758924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Ход урока</a:t>
                      </a:r>
                    </a:p>
                  </a:txBody>
                  <a:tcPr marL="121920" marR="121920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Деятельность учителя</a:t>
                      </a:r>
                    </a:p>
                  </a:txBody>
                  <a:tcPr marL="121920" marR="12192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Деятельность учащихся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61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Познавательная </a:t>
                      </a:r>
                    </a:p>
                  </a:txBody>
                  <a:tcPr marL="121920" marR="12192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Коммуникативная </a:t>
                      </a:r>
                    </a:p>
                  </a:txBody>
                  <a:tcPr marL="121920" marR="12192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Регулятивная </a:t>
                      </a:r>
                    </a:p>
                  </a:txBody>
                  <a:tcPr marL="121920" marR="12192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2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Задание базового уровня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Задание повы-шенного уровня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0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Осуществляемые действия</a:t>
                      </a:r>
                    </a:p>
                  </a:txBody>
                  <a:tcPr marL="121920" marR="12192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Формируемые способы деятельности </a:t>
                      </a:r>
                    </a:p>
                  </a:txBody>
                  <a:tcPr marL="121920" marR="12192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Осуществля-емые действия</a:t>
                      </a:r>
                    </a:p>
                  </a:txBody>
                  <a:tcPr marL="121920" marR="12192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Формируемые способы деятельности </a:t>
                      </a:r>
                    </a:p>
                  </a:txBody>
                  <a:tcPr marL="121920" marR="12192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Осуществля-емые действия</a:t>
                      </a:r>
                    </a:p>
                  </a:txBody>
                  <a:tcPr marL="121920" marR="12192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Формируемые способы деятельности </a:t>
                      </a:r>
                    </a:p>
                  </a:txBody>
                  <a:tcPr marL="121920" marR="12192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4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3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1" y="333376"/>
            <a:ext cx="11521017" cy="1655763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>
                <a:latin typeface="+mn-lt"/>
              </a:rPr>
              <a:t>Общий вид технологической  карты урока, </a:t>
            </a:r>
            <a:br>
              <a:rPr lang="ru-RU" altLang="ru-RU" sz="1600" b="1" dirty="0" smtClean="0">
                <a:latin typeface="+mn-lt"/>
              </a:rPr>
            </a:br>
            <a:r>
              <a:rPr lang="ru-RU" altLang="ru-RU" sz="1600" b="1" dirty="0" smtClean="0">
                <a:latin typeface="+mn-lt"/>
              </a:rPr>
              <a:t>реализующего системно-</a:t>
            </a:r>
            <a:r>
              <a:rPr lang="ru-RU" altLang="ru-RU" sz="1600" b="1" dirty="0" err="1" smtClean="0">
                <a:latin typeface="+mn-lt"/>
              </a:rPr>
              <a:t>деятельностный</a:t>
            </a:r>
            <a:r>
              <a:rPr lang="ru-RU" altLang="ru-RU" sz="1600" b="1" dirty="0" smtClean="0">
                <a:latin typeface="+mn-lt"/>
              </a:rPr>
              <a:t> подход </a:t>
            </a:r>
            <a:r>
              <a:rPr lang="ru-RU" altLang="ru-RU" sz="16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ru-RU" altLang="ru-RU" sz="1600" b="1" dirty="0" smtClean="0">
                <a:solidFill>
                  <a:schemeClr val="accent2"/>
                </a:solidFill>
                <a:latin typeface="+mn-lt"/>
              </a:rPr>
            </a:br>
            <a:r>
              <a:rPr lang="ru-RU" altLang="ru-RU" sz="1600" b="1" dirty="0" smtClean="0">
                <a:solidFill>
                  <a:srgbClr val="10253F"/>
                </a:solidFill>
              </a:rPr>
              <a:t/>
            </a:r>
            <a:br>
              <a:rPr lang="ru-RU" altLang="ru-RU" sz="1600" b="1" dirty="0" smtClean="0">
                <a:solidFill>
                  <a:srgbClr val="10253F"/>
                </a:solidFill>
              </a:rPr>
            </a:br>
            <a:r>
              <a:rPr lang="ru-RU" altLang="ru-RU" sz="1600" b="1" dirty="0" smtClean="0">
                <a:solidFill>
                  <a:srgbClr val="10253F"/>
                </a:solidFill>
              </a:rPr>
              <a:t>Предмет____________________________________________________________</a:t>
            </a:r>
            <a:br>
              <a:rPr lang="ru-RU" altLang="ru-RU" sz="1600" b="1" dirty="0" smtClean="0">
                <a:solidFill>
                  <a:srgbClr val="10253F"/>
                </a:solidFill>
              </a:rPr>
            </a:br>
            <a:r>
              <a:rPr lang="ru-RU" altLang="ru-RU" sz="1600" b="1" dirty="0" smtClean="0">
                <a:solidFill>
                  <a:srgbClr val="10253F"/>
                </a:solidFill>
              </a:rPr>
              <a:t>Класс_______________________________________________________________</a:t>
            </a:r>
            <a:br>
              <a:rPr lang="ru-RU" altLang="ru-RU" sz="1600" b="1" dirty="0" smtClean="0">
                <a:solidFill>
                  <a:srgbClr val="10253F"/>
                </a:solidFill>
              </a:rPr>
            </a:br>
            <a:r>
              <a:rPr lang="ru-RU" altLang="ru-RU" sz="1600" b="1" dirty="0" smtClean="0">
                <a:solidFill>
                  <a:srgbClr val="10253F"/>
                </a:solidFill>
              </a:rPr>
              <a:t>Автор УМК__________________________________________________________</a:t>
            </a:r>
            <a:br>
              <a:rPr lang="ru-RU" altLang="ru-RU" sz="1600" b="1" dirty="0" smtClean="0">
                <a:solidFill>
                  <a:srgbClr val="10253F"/>
                </a:solidFill>
              </a:rPr>
            </a:br>
            <a:r>
              <a:rPr lang="ru-RU" altLang="ru-RU" sz="1600" b="1" dirty="0" smtClean="0">
                <a:solidFill>
                  <a:srgbClr val="10253F"/>
                </a:solidFill>
              </a:rPr>
              <a:t>Тема урока__________________________________________________________</a:t>
            </a:r>
            <a:br>
              <a:rPr lang="ru-RU" altLang="ru-RU" sz="1600" b="1" dirty="0" smtClean="0">
                <a:solidFill>
                  <a:srgbClr val="10253F"/>
                </a:solidFill>
              </a:rPr>
            </a:br>
            <a:r>
              <a:rPr lang="ru-RU" altLang="ru-RU" sz="1600" b="1" dirty="0" smtClean="0">
                <a:solidFill>
                  <a:srgbClr val="10253F"/>
                </a:solidFill>
              </a:rPr>
              <a:t>Тип урока____________________________________________________________</a:t>
            </a:r>
            <a:br>
              <a:rPr lang="ru-RU" altLang="ru-RU" sz="1600" b="1" dirty="0" smtClean="0">
                <a:solidFill>
                  <a:srgbClr val="10253F"/>
                </a:solidFill>
              </a:rPr>
            </a:br>
            <a:r>
              <a:rPr lang="ru-RU" altLang="ru-RU" sz="1600" b="1" dirty="0" smtClean="0">
                <a:solidFill>
                  <a:srgbClr val="10253F"/>
                </a:solidFill>
              </a:rPr>
              <a:t/>
            </a:r>
            <a:br>
              <a:rPr lang="ru-RU" altLang="ru-RU" sz="1600" b="1" dirty="0" smtClean="0">
                <a:solidFill>
                  <a:srgbClr val="10253F"/>
                </a:solidFill>
              </a:rPr>
            </a:br>
            <a:r>
              <a:rPr lang="ru-RU" altLang="ru-RU" sz="1600" b="1" dirty="0" smtClean="0">
                <a:solidFill>
                  <a:srgbClr val="10253F"/>
                </a:solidFill>
              </a:rPr>
              <a:t>Цель урока:</a:t>
            </a:r>
            <a:br>
              <a:rPr lang="ru-RU" altLang="ru-RU" sz="1600" b="1" dirty="0" smtClean="0">
                <a:solidFill>
                  <a:srgbClr val="10253F"/>
                </a:solidFill>
              </a:rPr>
            </a:br>
            <a:r>
              <a:rPr lang="ru-RU" altLang="ru-RU" sz="1600" b="1" dirty="0" smtClean="0">
                <a:solidFill>
                  <a:srgbClr val="10253F"/>
                </a:solidFill>
              </a:rPr>
              <a:t>Задачи: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839798"/>
              </p:ext>
            </p:extLst>
          </p:nvPr>
        </p:nvGraphicFramePr>
        <p:xfrm>
          <a:off x="229559" y="2672615"/>
          <a:ext cx="11618384" cy="3887788"/>
        </p:xfrm>
        <a:graphic>
          <a:graphicData uri="http://schemas.openxmlformats.org/drawingml/2006/table">
            <a:tbl>
              <a:tblPr/>
              <a:tblGrid>
                <a:gridCol w="484716"/>
                <a:gridCol w="1507067"/>
                <a:gridCol w="1147500"/>
                <a:gridCol w="1807367"/>
                <a:gridCol w="2129366"/>
                <a:gridCol w="2097618"/>
                <a:gridCol w="823383"/>
                <a:gridCol w="1621367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Ход урока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обучающихся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оценки и контроля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 базового уровня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 повы-шенного уровня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Осуществляемые действия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Формируемые способы деятельности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2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57" y="77003"/>
            <a:ext cx="11174930" cy="904775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Урок 8 класс «Признаки химических реакций»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/>
              <a:t> </a:t>
            </a:r>
            <a:r>
              <a:rPr lang="ru-RU" sz="2000" b="1" dirty="0" smtClean="0">
                <a:solidFill>
                  <a:schemeClr val="accent1"/>
                </a:solidFill>
              </a:rPr>
              <a:t>Ис</a:t>
            </a:r>
            <a:r>
              <a:rPr lang="ru-RU" sz="1800" b="1" dirty="0" smtClean="0">
                <a:solidFill>
                  <a:schemeClr val="accent1"/>
                </a:solidFill>
              </a:rPr>
              <a:t>пользуемая </a:t>
            </a:r>
            <a:r>
              <a:rPr lang="ru-RU" sz="1800" b="1" dirty="0">
                <a:solidFill>
                  <a:schemeClr val="accent1"/>
                </a:solidFill>
              </a:rPr>
              <a:t>электронная форма учебника: Химия 8 класс О.С. Габриелян (на платформе </a:t>
            </a:r>
            <a:r>
              <a:rPr lang="ru-RU" sz="1800" b="1" dirty="0" err="1">
                <a:solidFill>
                  <a:schemeClr val="accent1"/>
                </a:solidFill>
              </a:rPr>
              <a:t>Lecta</a:t>
            </a:r>
            <a:r>
              <a:rPr lang="ru-RU" sz="1800" b="1" dirty="0">
                <a:solidFill>
                  <a:schemeClr val="accent1"/>
                </a:solidFill>
              </a:rPr>
              <a:t>)</a:t>
            </a:r>
            <a:br>
              <a:rPr lang="ru-RU" sz="1800" b="1" dirty="0">
                <a:solidFill>
                  <a:schemeClr val="accent1"/>
                </a:solidFill>
              </a:rPr>
            </a:br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03158"/>
            <a:ext cx="11858323" cy="565484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Основные понятия, изучаемые на уроке: </a:t>
            </a:r>
            <a:r>
              <a:rPr lang="ru-RU" dirty="0"/>
              <a:t>Химические реакции. Признаки химических реакций</a:t>
            </a:r>
          </a:p>
          <a:p>
            <a:pPr marL="0" indent="0">
              <a:buNone/>
            </a:pPr>
            <a:r>
              <a:rPr lang="ru-RU" b="1" dirty="0" smtClean="0"/>
              <a:t>Планируемые </a:t>
            </a:r>
            <a:r>
              <a:rPr lang="ru-RU" b="1" dirty="0"/>
              <a:t>образовательные результаты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b="1" dirty="0"/>
              <a:t>Предметные</a:t>
            </a:r>
            <a:r>
              <a:rPr lang="ru-RU" dirty="0" smtClean="0"/>
              <a:t>:                       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не правильно!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dirty="0"/>
              <a:t>Научиться давать определения понятиям: химическая реакция, экзотермические и эндотермические реакции; наблюдать и описывать признаки и условия течения химических реакций.</a:t>
            </a:r>
          </a:p>
          <a:p>
            <a:pPr marL="0" indent="0">
              <a:buNone/>
            </a:pPr>
            <a:r>
              <a:rPr lang="ru-RU" b="1" dirty="0" err="1"/>
              <a:t>Метапредметные</a:t>
            </a:r>
            <a:r>
              <a:rPr lang="ru-RU" dirty="0"/>
              <a:t>:</a:t>
            </a:r>
          </a:p>
          <a:p>
            <a:pPr lvl="0"/>
            <a:r>
              <a:rPr lang="ru-RU" i="1" dirty="0"/>
              <a:t>Познавательные</a:t>
            </a:r>
            <a:r>
              <a:rPr lang="ru-RU" dirty="0"/>
              <a:t>: создавать обобщения, устанавливать аналогии, причинно-следственные связи, осуществлять классификацию, делать выводы, проводить наблюдение.</a:t>
            </a:r>
          </a:p>
          <a:p>
            <a:pPr lvl="0"/>
            <a:r>
              <a:rPr lang="ru-RU" i="1" dirty="0"/>
              <a:t>Регулятивные</a:t>
            </a:r>
            <a:r>
              <a:rPr lang="ru-RU" dirty="0"/>
              <a:t>: формулировать цель урока и ставить задачи, необходимые для её достижения, планировать свою деятельность и прогнозировать её результаты, работать по плану.</a:t>
            </a:r>
          </a:p>
          <a:p>
            <a:pPr lvl="0"/>
            <a:r>
              <a:rPr lang="ru-RU" i="1" dirty="0"/>
              <a:t>Коммуникативные</a:t>
            </a:r>
            <a:r>
              <a:rPr lang="ru-RU" dirty="0"/>
              <a:t>: строить речевые высказывания в устной и письменной форме.</a:t>
            </a:r>
          </a:p>
          <a:p>
            <a:pPr marL="0" indent="0">
              <a:buNone/>
            </a:pPr>
            <a:r>
              <a:rPr lang="ru-RU" b="1" dirty="0"/>
              <a:t>Личностные:</a:t>
            </a:r>
            <a:endParaRPr lang="ru-RU" dirty="0"/>
          </a:p>
          <a:p>
            <a:pPr lvl="0"/>
            <a:r>
              <a:rPr lang="ru-RU" dirty="0"/>
              <a:t>Формирование познавательного интереса к изучению химии; формирование умения грамотного обращения с веществами в химической лаборатории и в </a:t>
            </a:r>
            <a:r>
              <a:rPr lang="ru-RU" dirty="0" smtClean="0"/>
              <a:t>быту</a:t>
            </a:r>
          </a:p>
          <a:p>
            <a:pPr marL="0" indent="0">
              <a:buNone/>
            </a:pPr>
            <a:r>
              <a:rPr lang="ru-RU" b="1" dirty="0"/>
              <a:t>ТСО (оборудование) к уроку:</a:t>
            </a:r>
            <a:r>
              <a:rPr lang="ru-RU" dirty="0"/>
              <a:t> Компьютер, интерактивная доска, планшеты на каждого ребёнка, документ-камера, проектор.</a:t>
            </a:r>
          </a:p>
          <a:p>
            <a:r>
              <a:rPr lang="ru-RU" dirty="0" smtClean="0"/>
              <a:t>Используемая </a:t>
            </a:r>
            <a:r>
              <a:rPr lang="ru-RU" dirty="0"/>
              <a:t>электронная форма учебника: Химия 8 класс О.С. Габриелян (на платформе </a:t>
            </a:r>
            <a:r>
              <a:rPr lang="ru-RU" dirty="0" err="1"/>
              <a:t>Lecta</a:t>
            </a:r>
            <a:r>
              <a:rPr lang="ru-RU" dirty="0"/>
              <a:t>) </a:t>
            </a:r>
            <a:r>
              <a:rPr lang="ru-RU" dirty="0" smtClean="0"/>
              <a:t>Использование </a:t>
            </a:r>
            <a:r>
              <a:rPr lang="ru-RU" dirty="0"/>
              <a:t>электронной формы учебника на различных этапах урока позволяет ученикам работать и под руководством учителя, в парах, в группах, и самостоятельно на занятиях во внеурочное время, при выполнении домашнего задания.</a:t>
            </a:r>
          </a:p>
          <a:p>
            <a:pPr lvl="0"/>
            <a:r>
              <a:rPr lang="ru-RU" dirty="0" smtClean="0"/>
              <a:t>Модель </a:t>
            </a:r>
            <a:r>
              <a:rPr lang="ru-RU" dirty="0"/>
              <a:t>применения ЭФУ на уроке (фронтальная работа, 1:1)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65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11295888" y="6364548"/>
            <a:ext cx="569805" cy="33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55"/>
              </a:lnSpc>
            </a:pPr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417" y="99137"/>
            <a:ext cx="11136207" cy="90345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041400" marR="108585" indent="-929005">
              <a:lnSpc>
                <a:spcPct val="100000"/>
              </a:lnSpc>
              <a:spcBef>
                <a:spcPts val="325"/>
              </a:spcBef>
            </a:pPr>
            <a:r>
              <a:rPr lang="ru-RU" sz="2800" b="1" spc="-10" dirty="0" smtClean="0">
                <a:solidFill>
                  <a:srgbClr val="C00000"/>
                </a:solidFill>
                <a:latin typeface="+mn-lt"/>
                <a:cs typeface="Microsoft Sans Serif"/>
              </a:rPr>
              <a:t>                                </a:t>
            </a:r>
            <a:r>
              <a:rPr sz="2800" b="1" spc="-10" dirty="0" err="1" smtClean="0">
                <a:solidFill>
                  <a:srgbClr val="C00000"/>
                </a:solidFill>
                <a:latin typeface="+mn-lt"/>
                <a:cs typeface="Microsoft Sans Serif"/>
              </a:rPr>
              <a:t>Сравнительная</a:t>
            </a:r>
            <a:r>
              <a:rPr sz="2800" b="1" spc="-85" dirty="0" smtClean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30" dirty="0" err="1">
                <a:solidFill>
                  <a:srgbClr val="C00000"/>
                </a:solidFill>
                <a:latin typeface="+mn-lt"/>
                <a:cs typeface="Microsoft Sans Serif"/>
              </a:rPr>
              <a:t>характеристика</a:t>
            </a:r>
            <a:r>
              <a:rPr sz="2800" b="1" spc="-10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lang="ru-RU" sz="2800" b="1" spc="-100" dirty="0" smtClean="0">
                <a:solidFill>
                  <a:srgbClr val="C00000"/>
                </a:solidFill>
                <a:latin typeface="+mn-lt"/>
                <a:cs typeface="Microsoft Sans Serif"/>
              </a:rPr>
              <a:t/>
            </a:r>
            <a:br>
              <a:rPr lang="ru-RU" sz="2800" b="1" spc="-100" dirty="0" smtClean="0">
                <a:solidFill>
                  <a:srgbClr val="C00000"/>
                </a:solidFill>
                <a:latin typeface="+mn-lt"/>
                <a:cs typeface="Microsoft Sans Serif"/>
              </a:rPr>
            </a:br>
            <a:r>
              <a:rPr sz="2800" b="1" spc="-10" dirty="0" err="1" smtClean="0">
                <a:solidFill>
                  <a:srgbClr val="C00000"/>
                </a:solidFill>
                <a:latin typeface="+mn-lt"/>
                <a:cs typeface="Microsoft Sans Serif"/>
              </a:rPr>
              <a:t>традиционного</a:t>
            </a:r>
            <a:r>
              <a:rPr sz="2800" b="1" spc="-95" dirty="0" smtClean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50" dirty="0">
                <a:solidFill>
                  <a:srgbClr val="C00000"/>
                </a:solidFill>
                <a:latin typeface="+mn-lt"/>
                <a:cs typeface="Microsoft Sans Serif"/>
              </a:rPr>
              <a:t>и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инновационного</a:t>
            </a:r>
            <a:r>
              <a:rPr sz="2800" b="1" spc="-7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+mn-lt"/>
                <a:cs typeface="Microsoft Sans Serif"/>
              </a:rPr>
              <a:t>подходов</a:t>
            </a:r>
            <a:r>
              <a:rPr sz="2800" b="1" spc="-9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dirty="0">
                <a:solidFill>
                  <a:srgbClr val="C00000"/>
                </a:solidFill>
                <a:latin typeface="+mn-lt"/>
                <a:cs typeface="Microsoft Sans Serif"/>
              </a:rPr>
              <a:t>в</a:t>
            </a:r>
            <a:r>
              <a:rPr sz="2800" b="1" spc="-11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обучении</a:t>
            </a:r>
            <a:endParaRPr sz="28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019023"/>
              </p:ext>
            </p:extLst>
          </p:nvPr>
        </p:nvGraphicFramePr>
        <p:xfrm>
          <a:off x="999067" y="1190626"/>
          <a:ext cx="10369972" cy="5274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5833"/>
                <a:gridCol w="5184139"/>
              </a:tblGrid>
              <a:tr h="398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10" dirty="0">
                          <a:latin typeface="+mn-lt"/>
                          <a:cs typeface="Times New Roman"/>
                        </a:rPr>
                        <a:t>Традиционное</a:t>
                      </a:r>
                      <a:r>
                        <a:rPr sz="2000" b="1" spc="-3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+mn-lt"/>
                          <a:cs typeface="Times New Roman"/>
                        </a:rPr>
                        <a:t>обучение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+mn-lt"/>
                          <a:cs typeface="Times New Roman"/>
                        </a:rPr>
                        <a:t>Инновационное</a:t>
                      </a:r>
                      <a:r>
                        <a:rPr sz="2000" b="1" spc="-10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+mn-lt"/>
                          <a:cs typeface="Times New Roman"/>
                        </a:rPr>
                        <a:t>обучение</a:t>
                      </a:r>
                      <a:endParaRPr sz="2000">
                        <a:latin typeface="+mn-lt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277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2000" dirty="0">
                          <a:latin typeface="+mn-lt"/>
                          <a:cs typeface="Times New Roman"/>
                        </a:rPr>
                        <a:t>базируется</a:t>
                      </a:r>
                      <a:r>
                        <a:rPr sz="2000" spc="-4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на</a:t>
                      </a:r>
                      <a:r>
                        <a:rPr sz="2000" spc="-5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принципе</a:t>
                      </a:r>
                      <a:r>
                        <a:rPr sz="2000" spc="-1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доступности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2000" dirty="0">
                          <a:latin typeface="+mn-lt"/>
                          <a:cs typeface="Times New Roman"/>
                        </a:rPr>
                        <a:t>опирается</a:t>
                      </a:r>
                      <a:r>
                        <a:rPr sz="2000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на</a:t>
                      </a:r>
                      <a:r>
                        <a:rPr sz="2000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зону</a:t>
                      </a:r>
                      <a:r>
                        <a:rPr sz="2000" spc="-4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ближайшего</a:t>
                      </a:r>
                      <a:r>
                        <a:rPr sz="2000" spc="-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развития</a:t>
                      </a:r>
                      <a:endParaRPr sz="2000">
                        <a:latin typeface="+mn-lt"/>
                        <a:cs typeface="Times New Roman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138555" algn="l"/>
                          <a:tab pos="2223770" algn="l"/>
                          <a:tab pos="2516505" algn="l"/>
                          <a:tab pos="3124200" algn="l"/>
                        </a:tabLst>
                      </a:pPr>
                      <a:r>
                        <a:rPr sz="2000" spc="-10" dirty="0">
                          <a:latin typeface="+mn-lt"/>
                          <a:cs typeface="Times New Roman"/>
                        </a:rPr>
                        <a:t>учащийся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выступает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50" dirty="0">
                          <a:latin typeface="+mn-lt"/>
                          <a:cs typeface="Times New Roman"/>
                        </a:rPr>
                        <a:t>в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20" dirty="0">
                          <a:latin typeface="+mn-lt"/>
                          <a:cs typeface="Times New Roman"/>
                        </a:rPr>
                        <a:t>роли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объекта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262380" algn="l"/>
                          <a:tab pos="2432050" algn="l"/>
                          <a:tab pos="3087370" algn="l"/>
                        </a:tabLst>
                      </a:pPr>
                      <a:r>
                        <a:rPr sz="2000" spc="-10" dirty="0">
                          <a:latin typeface="+mn-lt"/>
                          <a:cs typeface="Times New Roman"/>
                        </a:rPr>
                        <a:t>учащийся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действует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b="1" spc="-25" dirty="0">
                          <a:latin typeface="+mn-lt"/>
                          <a:cs typeface="Times New Roman"/>
                        </a:rPr>
                        <a:t>как</a:t>
                      </a:r>
                      <a:r>
                        <a:rPr sz="2000" b="1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b="1" spc="-10" dirty="0">
                          <a:latin typeface="+mn-lt"/>
                          <a:cs typeface="Times New Roman"/>
                        </a:rPr>
                        <a:t>субъект</a:t>
                      </a:r>
                      <a:endParaRPr sz="2000">
                        <a:latin typeface="+mn-lt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89535">
                        <a:lnSpc>
                          <a:spcPts val="1820"/>
                        </a:lnSpc>
                      </a:pPr>
                      <a:r>
                        <a:rPr sz="2000" spc="-10" dirty="0">
                          <a:latin typeface="+mn-lt"/>
                          <a:cs typeface="Times New Roman"/>
                        </a:rPr>
                        <a:t>педагогической</a:t>
                      </a:r>
                      <a:r>
                        <a:rPr sz="2000" spc="-5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деятельности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820"/>
                        </a:lnSpc>
                      </a:pPr>
                      <a:r>
                        <a:rPr sz="2000" b="1" dirty="0">
                          <a:latin typeface="+mn-lt"/>
                          <a:cs typeface="Times New Roman"/>
                        </a:rPr>
                        <a:t>собственной</a:t>
                      </a:r>
                      <a:r>
                        <a:rPr sz="2000" b="1" spc="-6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+mn-lt"/>
                          <a:cs typeface="Times New Roman"/>
                        </a:rPr>
                        <a:t>учебной</a:t>
                      </a:r>
                      <a:r>
                        <a:rPr sz="2000" b="1" spc="-8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+mn-lt"/>
                          <a:cs typeface="Times New Roman"/>
                        </a:rPr>
                        <a:t>деятельности</a:t>
                      </a:r>
                      <a:endParaRPr sz="2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dirty="0">
                          <a:latin typeface="+mn-lt"/>
                          <a:cs typeface="Times New Roman"/>
                        </a:rPr>
                        <a:t>нацелено</a:t>
                      </a:r>
                      <a:r>
                        <a:rPr sz="2000" spc="19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на</a:t>
                      </a:r>
                      <a:r>
                        <a:rPr sz="2000" spc="18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усвоение</a:t>
                      </a:r>
                      <a:r>
                        <a:rPr sz="2000" spc="19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способов</a:t>
                      </a:r>
                      <a:r>
                        <a:rPr sz="2000" spc="19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познания</a:t>
                      </a:r>
                      <a:endParaRPr sz="2000">
                        <a:latin typeface="+mn-lt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89535">
                        <a:lnSpc>
                          <a:spcPts val="1820"/>
                        </a:lnSpc>
                      </a:pPr>
                      <a:r>
                        <a:rPr sz="2000" dirty="0">
                          <a:latin typeface="+mn-lt"/>
                          <a:cs typeface="Times New Roman"/>
                        </a:rPr>
                        <a:t>ориентировано</a:t>
                      </a:r>
                      <a:r>
                        <a:rPr sz="2000" spc="6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на</a:t>
                      </a:r>
                      <a:r>
                        <a:rPr sz="2000" spc="4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усвоение</a:t>
                      </a:r>
                      <a:r>
                        <a:rPr sz="2000" spc="5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определенной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820"/>
                        </a:lnSpc>
                        <a:tabLst>
                          <a:tab pos="907415" algn="l"/>
                          <a:tab pos="2247265" algn="l"/>
                          <a:tab pos="3190875" algn="l"/>
                        </a:tabLst>
                      </a:pPr>
                      <a:r>
                        <a:rPr sz="2000" spc="-25" dirty="0">
                          <a:latin typeface="+mn-lt"/>
                          <a:cs typeface="Times New Roman"/>
                        </a:rPr>
                        <a:t>как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конечной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20" dirty="0">
                          <a:latin typeface="+mn-lt"/>
                          <a:cs typeface="Times New Roman"/>
                        </a:rPr>
                        <a:t>цели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учения</a:t>
                      </a:r>
                      <a:endParaRPr sz="2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89535">
                        <a:lnSpc>
                          <a:spcPts val="1820"/>
                        </a:lnSpc>
                      </a:pPr>
                      <a:r>
                        <a:rPr sz="2000" dirty="0">
                          <a:latin typeface="+mn-lt"/>
                          <a:cs typeface="Times New Roman"/>
                        </a:rPr>
                        <a:t>суммы</a:t>
                      </a:r>
                      <a:r>
                        <a:rPr sz="2000" spc="-6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знаний</a:t>
                      </a:r>
                      <a:r>
                        <a:rPr sz="2000" spc="-3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(ЗУНовый</a:t>
                      </a:r>
                      <a:r>
                        <a:rPr sz="2000" spc="-7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подход)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820"/>
                        </a:lnSpc>
                        <a:tabLst>
                          <a:tab pos="2306320" algn="l"/>
                          <a:tab pos="2919730" algn="l"/>
                        </a:tabLst>
                      </a:pPr>
                      <a:r>
                        <a:rPr sz="2000" spc="-10" dirty="0">
                          <a:latin typeface="+mn-lt"/>
                          <a:cs typeface="Times New Roman"/>
                        </a:rPr>
                        <a:t>(компетентностный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50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системно-</a:t>
                      </a:r>
                      <a:endParaRPr sz="2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820"/>
                        </a:lnSpc>
                      </a:pPr>
                      <a:r>
                        <a:rPr sz="2000" dirty="0">
                          <a:latin typeface="+mn-lt"/>
                          <a:cs typeface="Times New Roman"/>
                        </a:rPr>
                        <a:t>деятельностный</a:t>
                      </a:r>
                      <a:r>
                        <a:rPr sz="2000" spc="-3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подходы)</a:t>
                      </a:r>
                      <a:endParaRPr sz="2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234440" algn="l"/>
                          <a:tab pos="2712720" algn="l"/>
                        </a:tabLst>
                      </a:pPr>
                      <a:r>
                        <a:rPr sz="2000" spc="-10" dirty="0">
                          <a:latin typeface="+mn-lt"/>
                          <a:cs typeface="Times New Roman"/>
                        </a:rPr>
                        <a:t>развивает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стереотипное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(обыденное)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224280" algn="l"/>
                          <a:tab pos="2470150" algn="l"/>
                          <a:tab pos="3689350" algn="l"/>
                        </a:tabLst>
                      </a:pPr>
                      <a:r>
                        <a:rPr sz="2000" spc="-10" dirty="0">
                          <a:latin typeface="+mn-lt"/>
                          <a:cs typeface="Times New Roman"/>
                        </a:rPr>
                        <a:t>развивает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творческое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мышление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50" dirty="0">
                          <a:latin typeface="+mn-lt"/>
                          <a:cs typeface="Times New Roman"/>
                        </a:rPr>
                        <a:t>и</a:t>
                      </a:r>
                      <a:endParaRPr sz="2000">
                        <a:latin typeface="+mn-lt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89535">
                        <a:lnSpc>
                          <a:spcPts val="1820"/>
                        </a:lnSpc>
                        <a:tabLst>
                          <a:tab pos="1449705" algn="l"/>
                          <a:tab pos="3195955" algn="l"/>
                        </a:tabLst>
                      </a:pPr>
                      <a:r>
                        <a:rPr sz="2000" spc="-10" dirty="0">
                          <a:latin typeface="+mn-lt"/>
                          <a:cs typeface="Times New Roman"/>
                        </a:rPr>
                        <a:t>мышление,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эмпириический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способ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820"/>
                        </a:lnSpc>
                        <a:tabLst>
                          <a:tab pos="1878330" algn="l"/>
                          <a:tab pos="2994025" algn="l"/>
                        </a:tabLst>
                      </a:pPr>
                      <a:r>
                        <a:rPr sz="2000" spc="-10" dirty="0">
                          <a:latin typeface="+mn-lt"/>
                          <a:cs typeface="Times New Roman"/>
                        </a:rPr>
                        <a:t>теоретический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способ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познания</a:t>
                      </a:r>
                      <a:endParaRPr sz="2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89535">
                        <a:lnSpc>
                          <a:spcPts val="1820"/>
                        </a:lnSpc>
                      </a:pPr>
                      <a:r>
                        <a:rPr sz="2000" dirty="0">
                          <a:latin typeface="+mn-lt"/>
                          <a:cs typeface="Times New Roman"/>
                        </a:rPr>
                        <a:t>познания</a:t>
                      </a:r>
                      <a:r>
                        <a:rPr sz="2000" spc="-5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окружающего</a:t>
                      </a:r>
                      <a:r>
                        <a:rPr sz="2000" spc="-5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+mn-lt"/>
                          <a:cs typeface="Times New Roman"/>
                        </a:rPr>
                        <a:t>мира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820"/>
                        </a:lnSpc>
                      </a:pPr>
                      <a:r>
                        <a:rPr sz="2000" spc="-10" dirty="0">
                          <a:latin typeface="+mn-lt"/>
                          <a:cs typeface="Times New Roman"/>
                        </a:rPr>
                        <a:t>окружающего</a:t>
                      </a:r>
                      <a:r>
                        <a:rPr sz="2000" spc="-7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+mn-lt"/>
                          <a:cs typeface="Times New Roman"/>
                        </a:rPr>
                        <a:t>мира</a:t>
                      </a:r>
                      <a:endParaRPr sz="2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12570">
                <a:tc>
                  <a:txBody>
                    <a:bodyPr/>
                    <a:lstStyle/>
                    <a:p>
                      <a:pPr marL="89535" marR="84455">
                        <a:lnSpc>
                          <a:spcPct val="100000"/>
                        </a:lnSpc>
                        <a:tabLst>
                          <a:tab pos="830580" algn="l"/>
                          <a:tab pos="3179445" algn="l"/>
                        </a:tabLst>
                      </a:pPr>
                      <a:r>
                        <a:rPr sz="2000" spc="-10" dirty="0" err="1" smtClean="0">
                          <a:latin typeface="+mn-lt"/>
                          <a:cs typeface="Times New Roman"/>
                        </a:rPr>
                        <a:t>решая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20" dirty="0">
                          <a:latin typeface="+mn-lt"/>
                          <a:cs typeface="Times New Roman"/>
                        </a:rPr>
                        <a:t>конкретно-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практические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25" dirty="0">
                          <a:latin typeface="+mn-lt"/>
                          <a:cs typeface="Times New Roman"/>
                        </a:rPr>
                        <a:t>задачи,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учащиеся</a:t>
                      </a:r>
                      <a:r>
                        <a:rPr sz="2000" spc="6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усваивают</a:t>
                      </a:r>
                      <a:r>
                        <a:rPr sz="2000" spc="7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частные</a:t>
                      </a:r>
                      <a:r>
                        <a:rPr sz="2000" spc="7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способы,</a:t>
                      </a:r>
                      <a:r>
                        <a:rPr sz="2000" spc="70" dirty="0">
                          <a:latin typeface="+mn-lt"/>
                          <a:cs typeface="Times New Roman"/>
                        </a:rPr>
                        <a:t> </a:t>
                      </a:r>
                      <a:endParaRPr lang="ru-RU" sz="2000" spc="70" dirty="0" smtClean="0">
                        <a:latin typeface="+mn-lt"/>
                        <a:cs typeface="Times New Roman"/>
                      </a:endParaRPr>
                    </a:p>
                    <a:p>
                      <a:pPr marL="89535" marR="84455">
                        <a:lnSpc>
                          <a:spcPct val="100000"/>
                        </a:lnSpc>
                        <a:tabLst>
                          <a:tab pos="830580" algn="l"/>
                          <a:tab pos="3179445" algn="l"/>
                        </a:tabLst>
                      </a:pPr>
                      <a:r>
                        <a:rPr lang="ru-RU" sz="2000" spc="-25" dirty="0" smtClean="0">
                          <a:latin typeface="+mn-lt"/>
                          <a:cs typeface="Times New Roman"/>
                        </a:rPr>
                        <a:t>н</a:t>
                      </a:r>
                      <a:r>
                        <a:rPr sz="2000" spc="-25" dirty="0" smtClean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lang="ru-RU" sz="2000" spc="-25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 smtClean="0">
                          <a:latin typeface="+mn-lt"/>
                          <a:cs typeface="Microsoft Sans Serif"/>
                        </a:rPr>
                        <a:t>«</a:t>
                      </a:r>
                      <a:r>
                        <a:rPr sz="2000" spc="-10" dirty="0" err="1" smtClean="0">
                          <a:latin typeface="+mn-lt"/>
                          <a:cs typeface="Times New Roman"/>
                        </a:rPr>
                        <a:t>переходят</a:t>
                      </a:r>
                      <a:r>
                        <a:rPr lang="ru-RU" sz="2000" spc="0" baseline="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25" dirty="0" err="1" smtClean="0">
                          <a:latin typeface="+mn-lt"/>
                          <a:cs typeface="Times New Roman"/>
                        </a:rPr>
                        <a:t>на</a:t>
                      </a:r>
                      <a:r>
                        <a:rPr lang="ru-RU" sz="2000" spc="0" baseline="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 err="1" smtClean="0">
                          <a:latin typeface="+mn-lt"/>
                          <a:cs typeface="Times New Roman"/>
                        </a:rPr>
                        <a:t>более</a:t>
                      </a:r>
                      <a:r>
                        <a:rPr lang="ru-RU" sz="2000" spc="0" baseline="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 err="1" smtClean="0">
                          <a:latin typeface="+mn-lt"/>
                          <a:cs typeface="Times New Roman"/>
                        </a:rPr>
                        <a:t>высокий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уровень мышления</a:t>
                      </a:r>
                      <a:r>
                        <a:rPr sz="2000" spc="-10" dirty="0">
                          <a:latin typeface="+mn-lt"/>
                          <a:cs typeface="Microsoft Sans Serif"/>
                        </a:rPr>
                        <a:t>»</a:t>
                      </a:r>
                      <a:endParaRPr sz="2000" dirty="0">
                        <a:latin typeface="+mn-lt"/>
                        <a:cs typeface="Microsoft Sans Serif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915" algn="just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2000" dirty="0">
                          <a:latin typeface="+mn-lt"/>
                          <a:cs typeface="Times New Roman"/>
                        </a:rPr>
                        <a:t>на</a:t>
                      </a:r>
                      <a:r>
                        <a:rPr sz="2000" spc="340" dirty="0">
                          <a:latin typeface="+mn-lt"/>
                          <a:cs typeface="Times New Roman"/>
                        </a:rPr>
                        <a:t> 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первый</a:t>
                      </a:r>
                      <a:r>
                        <a:rPr sz="2000" spc="340" dirty="0">
                          <a:latin typeface="+mn-lt"/>
                          <a:cs typeface="Times New Roman"/>
                        </a:rPr>
                        <a:t> 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план</a:t>
                      </a:r>
                      <a:r>
                        <a:rPr sz="2000" spc="335" dirty="0">
                          <a:latin typeface="+mn-lt"/>
                          <a:cs typeface="Times New Roman"/>
                        </a:rPr>
                        <a:t> 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выступают</a:t>
                      </a:r>
                      <a:r>
                        <a:rPr sz="2000" spc="335" dirty="0">
                          <a:latin typeface="+mn-lt"/>
                          <a:cs typeface="Times New Roman"/>
                        </a:rPr>
                        <a:t> 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учебные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задачи,</a:t>
                      </a:r>
                      <a:r>
                        <a:rPr sz="2000" spc="114" dirty="0">
                          <a:latin typeface="+mn-lt"/>
                          <a:cs typeface="Times New Roman"/>
                        </a:rPr>
                        <a:t> 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решая</a:t>
                      </a:r>
                      <a:r>
                        <a:rPr sz="2000" spc="114" dirty="0">
                          <a:latin typeface="+mn-lt"/>
                          <a:cs typeface="Times New Roman"/>
                        </a:rPr>
                        <a:t> 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их</a:t>
                      </a:r>
                      <a:r>
                        <a:rPr sz="2000" spc="110" dirty="0">
                          <a:latin typeface="+mn-lt"/>
                          <a:cs typeface="Times New Roman"/>
                        </a:rPr>
                        <a:t> 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учащиеся,</a:t>
                      </a:r>
                      <a:r>
                        <a:rPr sz="2000" spc="120" dirty="0">
                          <a:latin typeface="+mn-lt"/>
                          <a:cs typeface="Times New Roman"/>
                        </a:rPr>
                        <a:t> 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усваивают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общие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способы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умственной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 деятельности,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знакомятся</a:t>
                      </a:r>
                      <a:r>
                        <a:rPr sz="2000" spc="459" dirty="0">
                          <a:latin typeface="+mn-lt"/>
                          <a:cs typeface="Times New Roman"/>
                        </a:rPr>
                        <a:t>  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с</a:t>
                      </a:r>
                      <a:r>
                        <a:rPr sz="2000" spc="465" dirty="0">
                          <a:latin typeface="+mn-lt"/>
                          <a:cs typeface="Times New Roman"/>
                        </a:rPr>
                        <a:t>   </a:t>
                      </a:r>
                      <a:r>
                        <a:rPr sz="2000" spc="-10" dirty="0">
                          <a:latin typeface="+mn-lt"/>
                          <a:cs typeface="Microsoft Sans Serif"/>
                        </a:rPr>
                        <a:t>«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метапредметностью</a:t>
                      </a:r>
                      <a:r>
                        <a:rPr sz="2000" spc="-10" dirty="0">
                          <a:latin typeface="+mn-lt"/>
                          <a:cs typeface="Microsoft Sans Serif"/>
                        </a:rPr>
                        <a:t>»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знания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857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57" y="77003"/>
            <a:ext cx="11174930" cy="904775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Урок 8 класс «Признаки химических реакций»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/>
              <a:t> </a:t>
            </a:r>
            <a:r>
              <a:rPr lang="ru-RU" sz="2000" b="1" dirty="0" smtClean="0">
                <a:solidFill>
                  <a:schemeClr val="accent1"/>
                </a:solidFill>
              </a:rPr>
              <a:t>Ис</a:t>
            </a:r>
            <a:r>
              <a:rPr lang="ru-RU" sz="1800" b="1" dirty="0" smtClean="0">
                <a:solidFill>
                  <a:schemeClr val="accent1"/>
                </a:solidFill>
              </a:rPr>
              <a:t>пользуемая </a:t>
            </a:r>
            <a:r>
              <a:rPr lang="ru-RU" sz="1800" b="1" dirty="0">
                <a:solidFill>
                  <a:schemeClr val="accent1"/>
                </a:solidFill>
              </a:rPr>
              <a:t>электронная форма учебника: Химия 8 класс О.С. Габриелян (на платформе </a:t>
            </a:r>
            <a:r>
              <a:rPr lang="ru-RU" sz="1800" b="1" dirty="0" err="1">
                <a:solidFill>
                  <a:schemeClr val="accent1"/>
                </a:solidFill>
              </a:rPr>
              <a:t>Lecta</a:t>
            </a:r>
            <a:r>
              <a:rPr lang="ru-RU" sz="1800" b="1" dirty="0">
                <a:solidFill>
                  <a:schemeClr val="accent1"/>
                </a:solidFill>
              </a:rPr>
              <a:t>)</a:t>
            </a:r>
            <a:br>
              <a:rPr lang="ru-RU" sz="1800" b="1" dirty="0">
                <a:solidFill>
                  <a:schemeClr val="accent1"/>
                </a:solidFill>
              </a:rPr>
            </a:br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03158"/>
            <a:ext cx="11858323" cy="565484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Планируемые </a:t>
            </a:r>
            <a:r>
              <a:rPr lang="ru-RU" b="1" dirty="0"/>
              <a:t>образовательные результаты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b="1" dirty="0"/>
              <a:t>Предметные</a:t>
            </a:r>
            <a:r>
              <a:rPr lang="ru-RU" dirty="0" smtClean="0"/>
              <a:t>:                       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dirty="0" smtClean="0"/>
              <a:t>дают </a:t>
            </a:r>
            <a:r>
              <a:rPr lang="ru-RU" dirty="0"/>
              <a:t>определения понятиям: химическая реакция, экзотермические и эндотермические реакции; </a:t>
            </a:r>
            <a:r>
              <a:rPr lang="ru-RU" dirty="0" smtClean="0"/>
              <a:t>наблюдают </a:t>
            </a:r>
            <a:r>
              <a:rPr lang="ru-RU" dirty="0"/>
              <a:t>и </a:t>
            </a:r>
            <a:r>
              <a:rPr lang="ru-RU" dirty="0" smtClean="0"/>
              <a:t>описывают </a:t>
            </a:r>
            <a:r>
              <a:rPr lang="ru-RU" dirty="0"/>
              <a:t>признаки и условия течения химических реакций.</a:t>
            </a:r>
          </a:p>
          <a:p>
            <a:pPr marL="0" indent="0">
              <a:buNone/>
            </a:pPr>
            <a:r>
              <a:rPr lang="ru-RU" b="1" dirty="0" err="1"/>
              <a:t>Метапредметные</a:t>
            </a:r>
            <a:r>
              <a:rPr lang="ru-RU" dirty="0"/>
              <a:t>:</a:t>
            </a:r>
          </a:p>
          <a:p>
            <a:pPr lvl="0"/>
            <a:r>
              <a:rPr lang="ru-RU" i="1" dirty="0"/>
              <a:t>Познавательные</a:t>
            </a:r>
            <a:r>
              <a:rPr lang="ru-RU" dirty="0"/>
              <a:t>: </a:t>
            </a:r>
            <a:r>
              <a:rPr lang="ru-RU" dirty="0" smtClean="0"/>
              <a:t>создают </a:t>
            </a:r>
            <a:r>
              <a:rPr lang="ru-RU" dirty="0"/>
              <a:t>обобщения, </a:t>
            </a:r>
            <a:r>
              <a:rPr lang="ru-RU" dirty="0" smtClean="0"/>
              <a:t>устанавливают </a:t>
            </a:r>
            <a:r>
              <a:rPr lang="ru-RU" dirty="0"/>
              <a:t>аналогии, причинно-следственные связи, </a:t>
            </a:r>
            <a:r>
              <a:rPr lang="ru-RU" dirty="0" smtClean="0"/>
              <a:t>осуществляют классификацию явлений, делают выводы на основе наблюдений.</a:t>
            </a:r>
            <a:endParaRPr lang="ru-RU" dirty="0"/>
          </a:p>
          <a:p>
            <a:pPr lvl="0"/>
            <a:r>
              <a:rPr lang="ru-RU" i="1" dirty="0"/>
              <a:t>Регулятивные</a:t>
            </a:r>
            <a:r>
              <a:rPr lang="ru-RU" dirty="0"/>
              <a:t>: </a:t>
            </a:r>
            <a:r>
              <a:rPr lang="ru-RU" dirty="0" smtClean="0"/>
              <a:t>формулируют </a:t>
            </a:r>
            <a:r>
              <a:rPr lang="ru-RU" dirty="0"/>
              <a:t>цель урока и </a:t>
            </a:r>
            <a:r>
              <a:rPr lang="ru-RU" dirty="0" smtClean="0"/>
              <a:t>ставят задачи</a:t>
            </a:r>
            <a:r>
              <a:rPr lang="ru-RU" dirty="0"/>
              <a:t>, необходимые для её достижения, </a:t>
            </a:r>
            <a:r>
              <a:rPr lang="ru-RU" dirty="0" smtClean="0"/>
              <a:t>планируют </a:t>
            </a:r>
            <a:r>
              <a:rPr lang="ru-RU" dirty="0"/>
              <a:t>свою деятельность и </a:t>
            </a:r>
            <a:r>
              <a:rPr lang="ru-RU" dirty="0" smtClean="0"/>
              <a:t>прогнозируют </a:t>
            </a:r>
            <a:r>
              <a:rPr lang="ru-RU" dirty="0"/>
              <a:t>её результаты, </a:t>
            </a:r>
            <a:r>
              <a:rPr lang="ru-RU" dirty="0" smtClean="0"/>
              <a:t>работают </a:t>
            </a:r>
            <a:r>
              <a:rPr lang="ru-RU" dirty="0"/>
              <a:t>по плану.</a:t>
            </a:r>
          </a:p>
          <a:p>
            <a:pPr lvl="0"/>
            <a:r>
              <a:rPr lang="ru-RU" i="1" dirty="0"/>
              <a:t>Коммуникативные</a:t>
            </a:r>
            <a:r>
              <a:rPr lang="ru-RU" dirty="0"/>
              <a:t>: </a:t>
            </a:r>
            <a:r>
              <a:rPr lang="ru-RU" dirty="0" smtClean="0"/>
              <a:t>строят </a:t>
            </a:r>
            <a:r>
              <a:rPr lang="ru-RU" dirty="0"/>
              <a:t>речевые высказывания в устной и письменной форме.</a:t>
            </a:r>
          </a:p>
          <a:p>
            <a:pPr marL="0" indent="0">
              <a:buNone/>
            </a:pPr>
            <a:r>
              <a:rPr lang="ru-RU" b="1" dirty="0"/>
              <a:t>Личностные:</a:t>
            </a:r>
            <a:endParaRPr lang="ru-RU" dirty="0"/>
          </a:p>
          <a:p>
            <a:pPr lvl="0"/>
            <a:r>
              <a:rPr lang="ru-RU" dirty="0" smtClean="0"/>
              <a:t>Демонстрируют познавательный интерес </a:t>
            </a:r>
            <a:r>
              <a:rPr lang="ru-RU" dirty="0"/>
              <a:t>к изучению химии; </a:t>
            </a:r>
            <a:r>
              <a:rPr lang="ru-RU" dirty="0" smtClean="0"/>
              <a:t>умение грамотного </a:t>
            </a:r>
            <a:r>
              <a:rPr lang="ru-RU" dirty="0"/>
              <a:t>обращения с веществами в химической лаборатории и в </a:t>
            </a:r>
            <a:r>
              <a:rPr lang="ru-RU" dirty="0" smtClean="0"/>
              <a:t>быту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3588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313088"/>
              </p:ext>
            </p:extLst>
          </p:nvPr>
        </p:nvGraphicFramePr>
        <p:xfrm>
          <a:off x="96254" y="0"/>
          <a:ext cx="12095746" cy="6925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615"/>
                <a:gridCol w="2043545"/>
                <a:gridCol w="2497717"/>
                <a:gridCol w="2730228"/>
                <a:gridCol w="2219683"/>
                <a:gridCol w="837958"/>
              </a:tblGrid>
              <a:tr h="32979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Организационная структура урока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8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Этап урока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Задача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Используемые ресурсы, в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</a:rPr>
                        <a:t>т.ч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. ЭФУ (для ЭФУ укажите названия конкретных объектов и страницу)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Деятельность учителя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Деятельность обучающихся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Длит. этапа (мин)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 vert="vert270"/>
                </a:tc>
              </a:tr>
              <a:tr h="1219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1.Организационный этап.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Проверить готовность учащихся, их настрой на работу; организовать  внимание учащихся.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Приветствует учащихся, фиксирует отсутствующих, определяет готовность к уроку.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Приветствуют учителя, проверяют свои рабочие места., взаимопроверка готовности к уроку своих соседей по парте.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мин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</a:tr>
              <a:tr h="4173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2.Постановка цели и задач урока. Мотивация учебной деятельности учащихся.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Обеспечить мотивацию к учебной деятельности  учащихся, принятие ими целей урока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75715" algn="l"/>
                        </a:tabLst>
                      </a:pPr>
                      <a:r>
                        <a:rPr lang="ru-RU" sz="1400" dirty="0">
                          <a:effectLst/>
                        </a:rPr>
                        <a:t>Раздаточный материал (приложение 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75715" algn="l"/>
                        </a:tabLs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Облако слов-</a:t>
                      </a:r>
                      <a:r>
                        <a:rPr lang="ru-RU" sz="1400" u="sng" dirty="0">
                          <a:effectLst/>
                          <a:hlinkClick r:id="rId2"/>
                        </a:rPr>
                        <a:t>https://78f9b7e9-a-62cb3a1a-s-sites.googlegroups.com/site/sajtucitelahimii123123123/metodiceskie-materialy/%D0%9E%D0%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Опорными являются знания учащихся о химических явлениях,  приобретенные в повседневной жизни.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Раздача </a:t>
                      </a:r>
                      <a:r>
                        <a:rPr lang="ru-RU" sz="1400" dirty="0">
                          <a:effectLst/>
                        </a:rPr>
                        <a:t>Облака слов каждому.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Рассмотрите </a:t>
                      </a:r>
                      <a:r>
                        <a:rPr lang="ru-RU" sz="1400" dirty="0">
                          <a:effectLst/>
                        </a:rPr>
                        <a:t>внимательно слова в облаке и подумайте: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</a:rPr>
                        <a:t>О </a:t>
                      </a:r>
                      <a:r>
                        <a:rPr lang="ru-RU" sz="1400" dirty="0">
                          <a:effectLst/>
                        </a:rPr>
                        <a:t>чём мы будем говорить на уроке? Почему?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</a:rPr>
                        <a:t>Как </a:t>
                      </a:r>
                      <a:r>
                        <a:rPr lang="ru-RU" sz="1400" dirty="0">
                          <a:effectLst/>
                        </a:rPr>
                        <a:t>будет звучать тема сегодняшнего урока?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Сформулируйте цель урока?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Получают </a:t>
                      </a:r>
                      <a:r>
                        <a:rPr lang="ru-RU" sz="1400" dirty="0">
                          <a:effectLst/>
                        </a:rPr>
                        <a:t>облака слов к теме “Химические реакции”, рассуждают, отвечают, поправляют тех, кто отвечает неверно.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Формулируют  цель:  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изучить </a:t>
                      </a:r>
                      <a:r>
                        <a:rPr lang="ru-RU" sz="1400" dirty="0">
                          <a:effectLst/>
                        </a:rPr>
                        <a:t>понятие химические реакции (Что такое химические реакции?)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Записывают тему  урока в рабочих тетрадях 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 мин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</a:tr>
            </a:tbl>
          </a:graphicData>
        </a:graphic>
      </p:graphicFrame>
      <p:pic>
        <p:nvPicPr>
          <p:cNvPr id="5" name="Рисунок 4" descr="Без названия (2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0480" y="4706754"/>
            <a:ext cx="2454442" cy="215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24357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978000"/>
              </p:ext>
            </p:extLst>
          </p:nvPr>
        </p:nvGraphicFramePr>
        <p:xfrm>
          <a:off x="346509" y="2054994"/>
          <a:ext cx="11502190" cy="4803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3892"/>
                <a:gridCol w="2093567"/>
                <a:gridCol w="2053352"/>
                <a:gridCol w="2723782"/>
                <a:gridCol w="2339706"/>
                <a:gridCol w="567891"/>
              </a:tblGrid>
              <a:tr h="4803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3.Актуализация знаний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Актуализировать субъектный опыт учащихся.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75715" algn="l"/>
                        </a:tabLst>
                      </a:pPr>
                      <a:r>
                        <a:rPr lang="ru-RU" sz="1800" dirty="0">
                          <a:effectLst/>
                        </a:rPr>
                        <a:t>Раздаточный материал (приложение 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Облако слов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Опора на материал прошлого урока: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Почему данные явления не являются физическими? 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Почему </a:t>
                      </a:r>
                      <a:r>
                        <a:rPr lang="ru-RU" sz="1600" dirty="0">
                          <a:effectLst/>
                        </a:rPr>
                        <a:t>вы отнесли их к химическим процессам?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Подводит итог: 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Итак</a:t>
                      </a:r>
                      <a:r>
                        <a:rPr lang="ru-RU" sz="1600" dirty="0">
                          <a:effectLst/>
                        </a:rPr>
                        <a:t>, ключевой вопрос нашего урока: “Как химические реакции распознать среди других процессов и явлений”.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Обсуждают, отвечают.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Повторяют определение </a:t>
                      </a:r>
                      <a:r>
                        <a:rPr lang="ru-RU" sz="1800" dirty="0" smtClean="0">
                          <a:effectLst/>
                        </a:rPr>
                        <a:t>«физические явления».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 мин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 descr="Без названия (2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0360" y="3243715"/>
            <a:ext cx="2079057" cy="207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449729"/>
              </p:ext>
            </p:extLst>
          </p:nvPr>
        </p:nvGraphicFramePr>
        <p:xfrm>
          <a:off x="298383" y="635268"/>
          <a:ext cx="11521440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922"/>
                <a:gridCol w="2117558"/>
                <a:gridCol w="2030931"/>
                <a:gridCol w="2762450"/>
                <a:gridCol w="2338939"/>
                <a:gridCol w="548640"/>
              </a:tblGrid>
              <a:tr h="1135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Этап урока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Задача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Используемые ресурсы, в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. ЭФУ (для ЭФУ укажите названия конкретных объектов и страницу)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Деятельность учителя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Деятельность обучающихся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Длит. этапа (мин)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 vert="vert2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8499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372826"/>
              </p:ext>
            </p:extLst>
          </p:nvPr>
        </p:nvGraphicFramePr>
        <p:xfrm>
          <a:off x="847024" y="1771048"/>
          <a:ext cx="10164277" cy="2887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4935"/>
                <a:gridCol w="2081283"/>
                <a:gridCol w="1864407"/>
                <a:gridCol w="2294261"/>
                <a:gridCol w="2110409"/>
                <a:gridCol w="458982"/>
              </a:tblGrid>
              <a:tr h="2887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4.Первичное усвоение новых знаний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Обеспечить восприятие, осмысление и первичное запоминание учащимися изучаемого материала и создать содержательные и организационные условия усвоения учащимися методики воспроизведения изучаемого материала.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ЭФУ,  параграф 27, стр. 156, текст учебника, анимация и видеофрагмент, стр.157, видеофрагмент и текст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Инструкционная карта (приложение 2)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Раздаёт инструкционные карты (приложение 2), помогает учащимся, у которых возникают трудности во время работы руководит процессом.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Работают в соответствии с инструкционной картой. (приложение 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Смотрят </a:t>
                      </a:r>
                      <a:r>
                        <a:rPr lang="ru-RU" sz="1400" dirty="0">
                          <a:effectLst/>
                        </a:rPr>
                        <a:t>анимацию, делают записи в тетрадях, выполняют опыт, обсуждают результаты.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15 мин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2505" y="4745255"/>
            <a:ext cx="120700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Инструкционная карта “Хочу всё знать!”</a:t>
            </a:r>
            <a:endParaRPr lang="ru-RU" sz="14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откройте </a:t>
            </a:r>
            <a:r>
              <a:rPr lang="ru-RU" sz="1400" dirty="0"/>
              <a:t>ЭФУ на стр. 156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прочитайте </a:t>
            </a:r>
            <a:r>
              <a:rPr lang="ru-RU" sz="1400" dirty="0"/>
              <a:t>первый абзац, сформулируйте и запишите в тетрадь определение понятия химические реакции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посмотрите </a:t>
            </a:r>
            <a:r>
              <a:rPr lang="ru-RU" sz="1400" dirty="0"/>
              <a:t>анимацию на стр.156 и запишите в тетрадь основные признаки химических реакций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/>
              <a:t>сравните </a:t>
            </a:r>
            <a:r>
              <a:rPr lang="ru-RU" sz="1400" b="1" dirty="0"/>
              <a:t>свои записи с конспектом соседа </a:t>
            </a:r>
            <a:r>
              <a:rPr lang="ru-RU" sz="1400" dirty="0"/>
              <a:t>по парте, дополните ответы друг друга, если необходимо.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/>
              <a:t>выполните</a:t>
            </a:r>
            <a:r>
              <a:rPr lang="ru-RU" sz="1400" dirty="0" smtClean="0"/>
              <a:t> </a:t>
            </a:r>
            <a:r>
              <a:rPr lang="ru-RU" sz="1400" dirty="0"/>
              <a:t>соблюдая правила ТБ и, следуя инструкции на стр.156 , </a:t>
            </a:r>
            <a:r>
              <a:rPr lang="ru-RU" sz="1400" b="1" dirty="0"/>
              <a:t>опыт</a:t>
            </a:r>
            <a:r>
              <a:rPr lang="ru-RU" sz="1400" dirty="0"/>
              <a:t> “Взаимодействие хлорида железа (</a:t>
            </a:r>
            <a:r>
              <a:rPr lang="en-US" sz="1400" dirty="0" err="1"/>
              <a:t>lll</a:t>
            </a:r>
            <a:r>
              <a:rPr lang="ru-RU" sz="1400" dirty="0"/>
              <a:t> ) с роданидом калия” и отметьте, какие признаки доказывают осуществление химической </a:t>
            </a:r>
            <a:r>
              <a:rPr lang="ru-RU" sz="1400" dirty="0" smtClean="0"/>
              <a:t>реакции.</a:t>
            </a:r>
            <a:endParaRPr lang="ru-RU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посмотрите </a:t>
            </a:r>
            <a:r>
              <a:rPr lang="ru-RU" sz="1400" dirty="0">
                <a:solidFill>
                  <a:srgbClr val="C00000"/>
                </a:solidFill>
              </a:rPr>
              <a:t>анимацию </a:t>
            </a:r>
            <a:r>
              <a:rPr lang="ru-RU" sz="1400" dirty="0"/>
              <a:t>на стр.157 и запишите в тетрадь определения понятий экзо- и эндотермических реакций.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155057"/>
              </p:ext>
            </p:extLst>
          </p:nvPr>
        </p:nvGraphicFramePr>
        <p:xfrm>
          <a:off x="828574" y="603217"/>
          <a:ext cx="10240479" cy="1037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4112"/>
                <a:gridCol w="2050181"/>
                <a:gridCol w="1915428"/>
                <a:gridCol w="2271562"/>
                <a:gridCol w="2059806"/>
                <a:gridCol w="529390"/>
              </a:tblGrid>
              <a:tr h="1037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Этап урока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Задача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Используемые ресурсы, в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ЭФУ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Деятельность учителя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Деятельность обучающихся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Длит.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а этап (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мин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 vert="vert2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639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437450"/>
              </p:ext>
            </p:extLst>
          </p:nvPr>
        </p:nvGraphicFramePr>
        <p:xfrm>
          <a:off x="211755" y="1029903"/>
          <a:ext cx="11492560" cy="5693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752"/>
                <a:gridCol w="2112065"/>
                <a:gridCol w="2016556"/>
                <a:gridCol w="2629662"/>
                <a:gridCol w="1863377"/>
                <a:gridCol w="1453148"/>
              </a:tblGrid>
              <a:tr h="3359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5.Первичная проверка понимания изученного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Установить правильность и осознанность изученного материала, выявить пробелы первичного осмысления изученного материала, неверные представления учащихся и провести коррекцию выявленных пробелов в осмыслении учащимися изученного материала.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ЭФУ, параграф 27, стр. 160, вопросы 3.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Просит учащихся: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-итак, дайте определение химической реакции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-перечислите признаки химических реакций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-назовите признаки химической реакции в опыте “Взаимодействие хлорида железа (</a:t>
                      </a:r>
                      <a:r>
                        <a:rPr lang="en-US" sz="1400" dirty="0" err="1">
                          <a:effectLst/>
                        </a:rPr>
                        <a:t>lll</a:t>
                      </a:r>
                      <a:r>
                        <a:rPr lang="ru-RU" sz="1400" dirty="0">
                          <a:effectLst/>
                        </a:rPr>
                        <a:t> ) с роданидом калия”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 -откройте ЭФУ на стр. 160, ответьте на вопрос 3.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Учащиеся отвечают на поставленные вопросы.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 мин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/>
                </a:tc>
              </a:tr>
              <a:tr h="2240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6.Физкультминутка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Уменьшить утомление и снизить отрицательное влияние однообразной рабочей позы, активизировать внимание учащихся и повысить способность к восприятию учебного материала.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hlinkClick r:id="rId2"/>
                        </a:rPr>
                        <a:t>https://www.youtube.com/watch?time_continue=44&amp;v=OmAb8xZUJMg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Просит ребят встать около парты и повторять движения за персонажем (на интерактивной доске показывает анимацию </a:t>
                      </a:r>
                      <a:r>
                        <a:rPr lang="en-US" sz="1400" dirty="0">
                          <a:effectLst/>
                        </a:rPr>
                        <a:t>“</a:t>
                      </a:r>
                      <a:r>
                        <a:rPr lang="ru-RU" sz="1400" dirty="0">
                          <a:effectLst/>
                        </a:rPr>
                        <a:t>Физкультминутка</a:t>
                      </a:r>
                      <a:r>
                        <a:rPr lang="en-US" sz="1400" dirty="0">
                          <a:effectLst/>
                        </a:rPr>
                        <a:t>”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Учащиеся поднимаются со своих мест и выполняют упражнения физкультминутки.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 мин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4504"/>
              </p:ext>
            </p:extLst>
          </p:nvPr>
        </p:nvGraphicFramePr>
        <p:xfrm>
          <a:off x="221380" y="125128"/>
          <a:ext cx="11464491" cy="875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3984"/>
                <a:gridCol w="2144699"/>
                <a:gridCol w="1918093"/>
                <a:gridCol w="2722428"/>
                <a:gridCol w="1839947"/>
                <a:gridCol w="1425340"/>
              </a:tblGrid>
              <a:tr h="87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Этап урока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Задача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Используемые ресурсы, в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ЭФУ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Деятельность учителя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Деятельность обучающихся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Длит. этапа (мин)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 vert="vert2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7803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590262"/>
              </p:ext>
            </p:extLst>
          </p:nvPr>
        </p:nvGraphicFramePr>
        <p:xfrm>
          <a:off x="115505" y="1636295"/>
          <a:ext cx="11896823" cy="4026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5889"/>
                <a:gridCol w="2362543"/>
                <a:gridCol w="2255707"/>
                <a:gridCol w="2685328"/>
                <a:gridCol w="2470139"/>
                <a:gridCol w="537217"/>
              </a:tblGrid>
              <a:tr h="3614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7.Первичное закрепление новых знаний и способов действий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Обеспечить закрепление в памяти учащихся знаний и способов действий, которые им необходимы для самостоятельной работы по новому материалу, обеспечить в ходе закрепления повышение уровня осмысления изученного материала, глубины его понимания.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ЭФУ, параграф 27, стр. 156, видеофрагмент, стр. 157,рис.92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Просит </a:t>
                      </a:r>
                      <a:r>
                        <a:rPr lang="ru-RU" sz="1600" dirty="0" smtClean="0">
                          <a:effectLst/>
                        </a:rPr>
                        <a:t>учащихся</a:t>
                      </a:r>
                      <a:endParaRPr lang="ru-RU" sz="1600" dirty="0"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открыть </a:t>
                      </a:r>
                      <a:r>
                        <a:rPr lang="ru-RU" sz="1600" dirty="0">
                          <a:effectLst/>
                        </a:rPr>
                        <a:t>ЭФУ на стр. </a:t>
                      </a:r>
                      <a:r>
                        <a:rPr lang="ru-RU" sz="1600" dirty="0" smtClean="0">
                          <a:effectLst/>
                        </a:rPr>
                        <a:t>156, </a:t>
                      </a:r>
                      <a:endParaRPr lang="ru-RU" sz="1600" dirty="0"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посмотреть </a:t>
                      </a:r>
                      <a:r>
                        <a:rPr lang="ru-RU" sz="1600" dirty="0">
                          <a:effectLst/>
                        </a:rPr>
                        <a:t>видеофрагмент и </a:t>
                      </a:r>
                      <a:r>
                        <a:rPr lang="ru-RU" sz="1600" dirty="0" smtClean="0">
                          <a:effectLst/>
                        </a:rPr>
                        <a:t>ответить </a:t>
                      </a:r>
                      <a:r>
                        <a:rPr lang="ru-RU" sz="1600" dirty="0">
                          <a:effectLst/>
                        </a:rPr>
                        <a:t>на вопросы, используя рис. 92, стр. 157: 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</a:rPr>
                        <a:t>назовите </a:t>
                      </a:r>
                      <a:r>
                        <a:rPr lang="ru-RU" sz="1600" dirty="0">
                          <a:effectLst/>
                        </a:rPr>
                        <a:t>условия для  взаимодействия железа и серы? 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</a:rPr>
                        <a:t>назовите </a:t>
                      </a:r>
                      <a:r>
                        <a:rPr lang="ru-RU" sz="1600" dirty="0">
                          <a:effectLst/>
                        </a:rPr>
                        <a:t>изменения, происходящие с веществами, признаки химической реакции в данном случае?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Работают </a:t>
                      </a:r>
                      <a:r>
                        <a:rPr lang="ru-RU" sz="1600" dirty="0">
                          <a:effectLst/>
                        </a:rPr>
                        <a:t>с ЭФУ, отвечают на вопросы.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Отмечают изменения свойств веществ при химической реакции.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3 мин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256218"/>
              </p:ext>
            </p:extLst>
          </p:nvPr>
        </p:nvGraphicFramePr>
        <p:xfrm>
          <a:off x="193307" y="660967"/>
          <a:ext cx="11790146" cy="875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866"/>
                <a:gridCol w="2377440"/>
                <a:gridCol w="2204185"/>
                <a:gridCol w="2675823"/>
                <a:gridCol w="2512194"/>
                <a:gridCol w="471638"/>
              </a:tblGrid>
              <a:tr h="87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Этап урока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Задача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Используемые ресурсы, в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ЭФУ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Деятельность учителя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Деятельность обучающихся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Длит. этапа (мин)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 vert="vert2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2280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413840"/>
              </p:ext>
            </p:extLst>
          </p:nvPr>
        </p:nvGraphicFramePr>
        <p:xfrm>
          <a:off x="519765" y="1684422"/>
          <a:ext cx="11146053" cy="3491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793"/>
                <a:gridCol w="2011680"/>
                <a:gridCol w="2117558"/>
                <a:gridCol w="2464067"/>
                <a:gridCol w="2252312"/>
                <a:gridCol w="702643"/>
              </a:tblGrid>
              <a:tr h="2957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8.Обобщение и систематизация знаний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Обеспечить формирование целостной системы ведущих знаний учащихся и обобщённых понятий.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Предлагает учащимся создать кластер по теме урока (приложение 3), руководит процессом создания схемы.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По окончании времени несколько работ из класса с помощью документ- камеры показываются остальным ребятам для оценивания и взаимоконтроля.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Работают </a:t>
                      </a:r>
                      <a:r>
                        <a:rPr lang="ru-RU" sz="1600" dirty="0">
                          <a:effectLst/>
                        </a:rPr>
                        <a:t>в тетрадях самостоятельно, один человек у доски составляет кластер Химические реакции (Приложение 3).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Проверка работы у доски.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5 мин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205982"/>
              </p:ext>
            </p:extLst>
          </p:nvPr>
        </p:nvGraphicFramePr>
        <p:xfrm>
          <a:off x="462815" y="786096"/>
          <a:ext cx="11222254" cy="875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3619"/>
                <a:gridCol w="1973178"/>
                <a:gridCol w="2117558"/>
                <a:gridCol w="2502569"/>
                <a:gridCol w="2261937"/>
                <a:gridCol w="683393"/>
              </a:tblGrid>
              <a:tr h="87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Этап урока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Задача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Используемые ресурсы, в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ЭФУ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Деятельность учителя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Деятельность обучающихся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Длит. этапа (мин)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 vert="vert2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6055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80"/>
          <p:cNvSpPr>
            <a:spLocks noChangeArrowheads="1"/>
          </p:cNvSpPr>
          <p:nvPr/>
        </p:nvSpPr>
        <p:spPr bwMode="auto">
          <a:xfrm>
            <a:off x="10626" y="5327057"/>
            <a:ext cx="1579563" cy="277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Выделение теплоты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79"/>
          <p:cNvSpPr>
            <a:spLocks noChangeArrowheads="1"/>
          </p:cNvSpPr>
          <p:nvPr/>
        </p:nvSpPr>
        <p:spPr bwMode="auto">
          <a:xfrm>
            <a:off x="4149725" y="2362200"/>
            <a:ext cx="1804988" cy="484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Условия  протекания химических реакций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78"/>
          <p:cNvSpPr>
            <a:spLocks noChangeArrowheads="1"/>
          </p:cNvSpPr>
          <p:nvPr/>
        </p:nvSpPr>
        <p:spPr bwMode="auto">
          <a:xfrm>
            <a:off x="5892800" y="3586163"/>
            <a:ext cx="1511300" cy="463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Экзотермические реакции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77"/>
          <p:cNvSpPr>
            <a:spLocks noChangeArrowheads="1"/>
          </p:cNvSpPr>
          <p:nvPr/>
        </p:nvSpPr>
        <p:spPr bwMode="auto">
          <a:xfrm>
            <a:off x="33337" y="5767388"/>
            <a:ext cx="1501775" cy="260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Поглощение теплоты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76"/>
          <p:cNvSpPr>
            <a:spLocks noChangeArrowheads="1"/>
          </p:cNvSpPr>
          <p:nvPr/>
        </p:nvSpPr>
        <p:spPr bwMode="auto">
          <a:xfrm>
            <a:off x="0" y="4927057"/>
            <a:ext cx="1177926" cy="260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Выделение газа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75"/>
          <p:cNvSpPr>
            <a:spLocks noChangeArrowheads="1"/>
          </p:cNvSpPr>
          <p:nvPr/>
        </p:nvSpPr>
        <p:spPr bwMode="auto">
          <a:xfrm>
            <a:off x="31891" y="4425950"/>
            <a:ext cx="1425575" cy="307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Растворение осадка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74"/>
          <p:cNvSpPr>
            <a:spLocks noChangeArrowheads="1"/>
          </p:cNvSpPr>
          <p:nvPr/>
        </p:nvSpPr>
        <p:spPr bwMode="auto">
          <a:xfrm>
            <a:off x="33337" y="3041650"/>
            <a:ext cx="1401763" cy="327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Изменение окраски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73"/>
          <p:cNvSpPr>
            <a:spLocks noChangeArrowheads="1"/>
          </p:cNvSpPr>
          <p:nvPr/>
        </p:nvSpPr>
        <p:spPr bwMode="auto">
          <a:xfrm>
            <a:off x="0" y="3673475"/>
            <a:ext cx="1085850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Выпадение осадка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72"/>
          <p:cNvSpPr>
            <a:spLocks noChangeArrowheads="1"/>
          </p:cNvSpPr>
          <p:nvPr/>
        </p:nvSpPr>
        <p:spPr bwMode="auto">
          <a:xfrm>
            <a:off x="6896100" y="2954338"/>
            <a:ext cx="1022350" cy="231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температура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71"/>
          <p:cNvSpPr>
            <a:spLocks noChangeArrowheads="1"/>
          </p:cNvSpPr>
          <p:nvPr/>
        </p:nvSpPr>
        <p:spPr bwMode="auto">
          <a:xfrm>
            <a:off x="6634163" y="1343025"/>
            <a:ext cx="1554162" cy="487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Соприкосновение реагирующих частиц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70"/>
          <p:cNvSpPr>
            <a:spLocks noChangeArrowheads="1"/>
          </p:cNvSpPr>
          <p:nvPr/>
        </p:nvSpPr>
        <p:spPr bwMode="auto">
          <a:xfrm>
            <a:off x="6634163" y="2292350"/>
            <a:ext cx="1435100" cy="273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Электрический ток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69"/>
          <p:cNvSpPr>
            <a:spLocks noChangeArrowheads="1"/>
          </p:cNvSpPr>
          <p:nvPr/>
        </p:nvSpPr>
        <p:spPr bwMode="auto">
          <a:xfrm>
            <a:off x="7794625" y="3586163"/>
            <a:ext cx="1295400" cy="511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Эндотермические реакции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68"/>
          <p:cNvSpPr>
            <a:spLocks noChangeArrowheads="1"/>
          </p:cNvSpPr>
          <p:nvPr/>
        </p:nvSpPr>
        <p:spPr bwMode="auto">
          <a:xfrm>
            <a:off x="2143125" y="3673475"/>
            <a:ext cx="1517650" cy="463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Признаки химических реакций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67"/>
          <p:cNvSpPr>
            <a:spLocks noChangeArrowheads="1"/>
          </p:cNvSpPr>
          <p:nvPr/>
        </p:nvSpPr>
        <p:spPr bwMode="auto">
          <a:xfrm>
            <a:off x="33337" y="1497013"/>
            <a:ext cx="2109788" cy="261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Физические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66"/>
          <p:cNvSpPr>
            <a:spLocks noChangeArrowheads="1"/>
          </p:cNvSpPr>
          <p:nvPr/>
        </p:nvSpPr>
        <p:spPr bwMode="auto">
          <a:xfrm>
            <a:off x="2571750" y="1497013"/>
            <a:ext cx="1962150" cy="333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Химические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AutoShape 65"/>
          <p:cNvSpPr>
            <a:spLocks noChangeShapeType="1"/>
          </p:cNvSpPr>
          <p:nvPr/>
        </p:nvSpPr>
        <p:spPr bwMode="auto">
          <a:xfrm flipV="1">
            <a:off x="5954713" y="1577975"/>
            <a:ext cx="679450" cy="914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AutoShape 64"/>
          <p:cNvSpPr>
            <a:spLocks noChangeShapeType="1"/>
          </p:cNvSpPr>
          <p:nvPr/>
        </p:nvSpPr>
        <p:spPr bwMode="auto">
          <a:xfrm>
            <a:off x="3670300" y="1830388"/>
            <a:ext cx="730250" cy="533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AutoShape 63"/>
          <p:cNvSpPr>
            <a:spLocks noChangeShapeType="1"/>
          </p:cNvSpPr>
          <p:nvPr/>
        </p:nvSpPr>
        <p:spPr bwMode="auto">
          <a:xfrm flipH="1">
            <a:off x="938213" y="962025"/>
            <a:ext cx="1003300" cy="536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AutoShape 62"/>
          <p:cNvSpPr>
            <a:spLocks noChangeShapeType="1"/>
          </p:cNvSpPr>
          <p:nvPr/>
        </p:nvSpPr>
        <p:spPr bwMode="auto">
          <a:xfrm>
            <a:off x="2838450" y="962025"/>
            <a:ext cx="717550" cy="536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AutoShape 61"/>
          <p:cNvSpPr>
            <a:spLocks noChangeShapeType="1"/>
          </p:cNvSpPr>
          <p:nvPr/>
        </p:nvSpPr>
        <p:spPr bwMode="auto">
          <a:xfrm flipH="1">
            <a:off x="2951163" y="1830388"/>
            <a:ext cx="711200" cy="1844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AutoShape 60"/>
          <p:cNvSpPr>
            <a:spLocks noChangeShapeType="1"/>
          </p:cNvSpPr>
          <p:nvPr/>
        </p:nvSpPr>
        <p:spPr bwMode="auto">
          <a:xfrm>
            <a:off x="5956300" y="2565400"/>
            <a:ext cx="939800" cy="4778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AutoShape 59"/>
          <p:cNvSpPr>
            <a:spLocks noChangeShapeType="1"/>
          </p:cNvSpPr>
          <p:nvPr/>
        </p:nvSpPr>
        <p:spPr bwMode="auto">
          <a:xfrm flipH="1">
            <a:off x="1085850" y="3863975"/>
            <a:ext cx="1057275" cy="636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AutoShape 58"/>
          <p:cNvSpPr>
            <a:spLocks noChangeShapeType="1"/>
          </p:cNvSpPr>
          <p:nvPr/>
        </p:nvSpPr>
        <p:spPr bwMode="auto">
          <a:xfrm flipH="1">
            <a:off x="1085850" y="3863975"/>
            <a:ext cx="10382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AutoShape 57"/>
          <p:cNvSpPr>
            <a:spLocks noChangeShapeType="1"/>
          </p:cNvSpPr>
          <p:nvPr/>
        </p:nvSpPr>
        <p:spPr bwMode="auto">
          <a:xfrm flipH="1" flipV="1">
            <a:off x="1085850" y="3198813"/>
            <a:ext cx="1057275" cy="5921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AutoShape 56"/>
          <p:cNvSpPr>
            <a:spLocks noChangeShapeType="1"/>
          </p:cNvSpPr>
          <p:nvPr/>
        </p:nvSpPr>
        <p:spPr bwMode="auto">
          <a:xfrm flipH="1">
            <a:off x="1001712" y="3884613"/>
            <a:ext cx="1206500" cy="1082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AutoShape 55"/>
          <p:cNvSpPr>
            <a:spLocks noChangeShapeType="1"/>
          </p:cNvSpPr>
          <p:nvPr/>
        </p:nvSpPr>
        <p:spPr bwMode="auto">
          <a:xfrm>
            <a:off x="7404100" y="3186113"/>
            <a:ext cx="784225" cy="400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AutoShape 54"/>
          <p:cNvSpPr>
            <a:spLocks noChangeShapeType="1"/>
          </p:cNvSpPr>
          <p:nvPr/>
        </p:nvSpPr>
        <p:spPr bwMode="auto">
          <a:xfrm flipH="1">
            <a:off x="6634163" y="3198813"/>
            <a:ext cx="769937" cy="387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AutoShape 53"/>
          <p:cNvSpPr>
            <a:spLocks noChangeShapeType="1"/>
          </p:cNvSpPr>
          <p:nvPr/>
        </p:nvSpPr>
        <p:spPr bwMode="auto">
          <a:xfrm flipH="1">
            <a:off x="1311275" y="3917950"/>
            <a:ext cx="831850" cy="1444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AutoShape 52"/>
          <p:cNvSpPr>
            <a:spLocks noChangeShapeType="1"/>
          </p:cNvSpPr>
          <p:nvPr/>
        </p:nvSpPr>
        <p:spPr bwMode="auto">
          <a:xfrm flipV="1">
            <a:off x="5954713" y="2384425"/>
            <a:ext cx="679450" cy="1095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AutoShape 51"/>
          <p:cNvSpPr>
            <a:spLocks noChangeShapeType="1"/>
          </p:cNvSpPr>
          <p:nvPr/>
        </p:nvSpPr>
        <p:spPr bwMode="auto">
          <a:xfrm flipH="1">
            <a:off x="1419225" y="4048125"/>
            <a:ext cx="723900" cy="18494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Rectangle 50"/>
          <p:cNvSpPr>
            <a:spLocks noChangeArrowheads="1"/>
          </p:cNvSpPr>
          <p:nvPr/>
        </p:nvSpPr>
        <p:spPr bwMode="auto">
          <a:xfrm>
            <a:off x="1419225" y="631825"/>
            <a:ext cx="1962150" cy="333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Явления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81"/>
          <p:cNvSpPr>
            <a:spLocks noChangeArrowheads="1"/>
          </p:cNvSpPr>
          <p:nvPr/>
        </p:nvSpPr>
        <p:spPr bwMode="auto">
          <a:xfrm>
            <a:off x="33337" y="240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" name="Rectangle 98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0550" y="457200"/>
            <a:ext cx="4803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КЛАСТЕР по теме «Химические реакции»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689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00483"/>
              </p:ext>
            </p:extLst>
          </p:nvPr>
        </p:nvGraphicFramePr>
        <p:xfrm>
          <a:off x="673767" y="1732548"/>
          <a:ext cx="10407300" cy="1934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1917"/>
                <a:gridCol w="2050181"/>
                <a:gridCol w="1885262"/>
                <a:gridCol w="2349116"/>
                <a:gridCol w="2160868"/>
                <a:gridCol w="469956"/>
              </a:tblGrid>
              <a:tr h="1934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9.Контроль и самоконтроль знаний и способов действий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Выявить  качества и уровень усвоения учащимися знаний и способов действий, выявить недостатки в знаниях и способах действий учащихся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Раздаёт тестовое </a:t>
                      </a:r>
                      <a:r>
                        <a:rPr lang="ru-RU" sz="1400" dirty="0" smtClean="0">
                          <a:effectLst/>
                        </a:rPr>
                        <a:t>задание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Выполняют тестовое задание </a:t>
                      </a:r>
                      <a:r>
                        <a:rPr lang="ru-RU" sz="1400" dirty="0" smtClean="0">
                          <a:effectLst/>
                        </a:rPr>
                        <a:t>, </a:t>
                      </a:r>
                      <a:r>
                        <a:rPr lang="ru-RU" sz="1400" dirty="0">
                          <a:effectLst/>
                        </a:rPr>
                        <a:t>осуществляют взаимопроверку.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 мин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4379" y="3744227"/>
            <a:ext cx="56019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Тест </a:t>
            </a:r>
            <a:r>
              <a:rPr lang="en-US" b="1" dirty="0"/>
              <a:t>“</a:t>
            </a:r>
            <a:r>
              <a:rPr lang="ru-RU" b="1" dirty="0"/>
              <a:t>Химические реакции</a:t>
            </a:r>
            <a:r>
              <a:rPr lang="en-US" b="1" dirty="0"/>
              <a:t>”</a:t>
            </a:r>
            <a:endParaRPr lang="ru-RU" dirty="0"/>
          </a:p>
          <a:p>
            <a:pPr lvl="0"/>
            <a:r>
              <a:rPr lang="ru-RU" b="1" i="1" dirty="0" smtClean="0"/>
              <a:t>1. Явления</a:t>
            </a:r>
            <a:r>
              <a:rPr lang="ru-RU" b="1" i="1" dirty="0"/>
              <a:t>, в результате которых происходит изменение  веществ, называются:</a:t>
            </a:r>
          </a:p>
          <a:p>
            <a:r>
              <a:rPr lang="ru-RU" dirty="0"/>
              <a:t>А) химическими;</a:t>
            </a:r>
          </a:p>
          <a:p>
            <a:r>
              <a:rPr lang="ru-RU" dirty="0"/>
              <a:t>Б) физическими;</a:t>
            </a:r>
          </a:p>
          <a:p>
            <a:r>
              <a:rPr lang="ru-RU" dirty="0"/>
              <a:t>В) историческими.</a:t>
            </a:r>
          </a:p>
          <a:p>
            <a:r>
              <a:rPr lang="ru-RU" b="1" i="1" dirty="0"/>
              <a:t>2. Смеси отличаются от химических веществ:</a:t>
            </a:r>
          </a:p>
          <a:p>
            <a:r>
              <a:rPr lang="ru-RU" dirty="0"/>
              <a:t> </a:t>
            </a:r>
            <a:r>
              <a:rPr lang="ru-RU" dirty="0" smtClean="0"/>
              <a:t>А</a:t>
            </a:r>
            <a:r>
              <a:rPr lang="ru-RU" dirty="0"/>
              <a:t>) составом:</a:t>
            </a:r>
          </a:p>
          <a:p>
            <a:r>
              <a:rPr lang="ru-RU" dirty="0"/>
              <a:t> </a:t>
            </a:r>
            <a:r>
              <a:rPr lang="ru-RU" dirty="0" smtClean="0"/>
              <a:t>Б</a:t>
            </a:r>
            <a:r>
              <a:rPr lang="ru-RU" dirty="0"/>
              <a:t>) агрегатным состоянием;</a:t>
            </a:r>
          </a:p>
          <a:p>
            <a:r>
              <a:rPr lang="ru-RU" dirty="0" smtClean="0"/>
              <a:t>В</a:t>
            </a:r>
            <a:r>
              <a:rPr lang="ru-RU" dirty="0"/>
              <a:t>) цветом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898316"/>
              </p:ext>
            </p:extLst>
          </p:nvPr>
        </p:nvGraphicFramePr>
        <p:xfrm>
          <a:off x="683394" y="635267"/>
          <a:ext cx="9904395" cy="1029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040"/>
                <a:gridCol w="2079057"/>
                <a:gridCol w="1876926"/>
                <a:gridCol w="2367815"/>
                <a:gridCol w="2117557"/>
              </a:tblGrid>
              <a:tr h="1029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Этап урока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Задача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Используемые ресурсы, в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ЭФУ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Деятельность учителя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Деятельность обучающихся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237170" y="3984859"/>
            <a:ext cx="55922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3. Из </a:t>
            </a:r>
            <a:r>
              <a:rPr lang="ru-RU" b="1" i="1" dirty="0"/>
              <a:t>приведённых явлений выберите </a:t>
            </a:r>
            <a:r>
              <a:rPr lang="ru-RU" b="1" i="1" dirty="0" smtClean="0"/>
              <a:t> физические: </a:t>
            </a:r>
            <a:r>
              <a:rPr lang="ru-RU" dirty="0" smtClean="0"/>
              <a:t>      </a:t>
            </a:r>
            <a:r>
              <a:rPr lang="ru-RU" dirty="0"/>
              <a:t>А) горение новогодней гирлянды;</a:t>
            </a:r>
          </a:p>
          <a:p>
            <a:r>
              <a:rPr lang="ru-RU" dirty="0"/>
              <a:t>      Б) брожение варенья;</a:t>
            </a:r>
          </a:p>
          <a:p>
            <a:r>
              <a:rPr lang="ru-RU" dirty="0"/>
              <a:t>      В) образование инея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</a:t>
            </a:r>
            <a:r>
              <a:rPr lang="ru-RU" b="1" i="1" dirty="0"/>
              <a:t>Из приведённых явлений выберите </a:t>
            </a:r>
            <a:r>
              <a:rPr lang="ru-RU" b="1" i="1" dirty="0" smtClean="0"/>
              <a:t>химические</a:t>
            </a:r>
            <a:r>
              <a:rPr lang="ru-RU" b="1" i="1" dirty="0"/>
              <a:t>:</a:t>
            </a:r>
          </a:p>
          <a:p>
            <a:r>
              <a:rPr lang="ru-RU" dirty="0" smtClean="0"/>
              <a:t>       А</a:t>
            </a:r>
            <a:r>
              <a:rPr lang="ru-RU" dirty="0"/>
              <a:t>) идёт тепло от батареи отопления;</a:t>
            </a:r>
          </a:p>
          <a:p>
            <a:r>
              <a:rPr lang="ru-RU" dirty="0"/>
              <a:t>       </a:t>
            </a:r>
            <a:r>
              <a:rPr lang="ru-RU" dirty="0" smtClean="0"/>
              <a:t>Б</a:t>
            </a:r>
            <a:r>
              <a:rPr lang="ru-RU" dirty="0"/>
              <a:t>) зажглась неоновая реклама;</a:t>
            </a:r>
          </a:p>
          <a:p>
            <a:r>
              <a:rPr lang="ru-RU" dirty="0"/>
              <a:t>       </a:t>
            </a:r>
            <a:r>
              <a:rPr lang="ru-RU" dirty="0" smtClean="0"/>
              <a:t>В</a:t>
            </a:r>
            <a:r>
              <a:rPr lang="ru-RU" dirty="0"/>
              <a:t>) горят в торте именные свечи;</a:t>
            </a:r>
          </a:p>
          <a:p>
            <a:r>
              <a:rPr lang="ru-RU" dirty="0"/>
              <a:t>       </a:t>
            </a:r>
            <a:r>
              <a:rPr lang="ru-RU" dirty="0" smtClean="0"/>
              <a:t>Г</a:t>
            </a:r>
            <a:r>
              <a:rPr lang="ru-RU" dirty="0"/>
              <a:t>) мама “гасит“ соду уксусом; </a:t>
            </a:r>
          </a:p>
          <a:p>
            <a:r>
              <a:rPr lang="ru-RU" dirty="0"/>
              <a:t>       </a:t>
            </a:r>
            <a:r>
              <a:rPr lang="ru-RU" dirty="0" smtClean="0"/>
              <a:t>Д</a:t>
            </a:r>
            <a:r>
              <a:rPr lang="ru-RU" dirty="0"/>
              <a:t>) на замке появляется ржавчина.” </a:t>
            </a:r>
          </a:p>
        </p:txBody>
      </p:sp>
    </p:spTree>
    <p:extLst>
      <p:ext uri="{BB962C8B-B14F-4D97-AF65-F5344CB8AC3E}">
        <p14:creationId xmlns:p14="http://schemas.microsoft.com/office/powerpoint/2010/main" val="9071709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228993"/>
              </p:ext>
            </p:extLst>
          </p:nvPr>
        </p:nvGraphicFramePr>
        <p:xfrm>
          <a:off x="702643" y="1780674"/>
          <a:ext cx="10455426" cy="2839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3746"/>
                <a:gridCol w="2076302"/>
                <a:gridCol w="1982409"/>
                <a:gridCol w="2359979"/>
                <a:gridCol w="2170861"/>
                <a:gridCol w="472129"/>
              </a:tblGrid>
              <a:tr h="2839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10.Коррекция знаний и способов действий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Откорректировать выявленные пробелы в знаниях и способах действий учащихся в рамках изученной темы.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Разбирает  основные ошибки, допущенные при выполнении теста </a:t>
                      </a:r>
                      <a:r>
                        <a:rPr lang="ru-RU" sz="1600" dirty="0" smtClean="0">
                          <a:effectLst/>
                        </a:rPr>
                        <a:t>«Химические реакции»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Учащиеся, используя опорный конспект в тетрадях, разбираются в ошибках, дополняют и уточняют ответы одноклассников.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 мин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009840"/>
              </p:ext>
            </p:extLst>
          </p:nvPr>
        </p:nvGraphicFramePr>
        <p:xfrm>
          <a:off x="673770" y="635268"/>
          <a:ext cx="10462659" cy="1065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910"/>
                <a:gridCol w="2088682"/>
                <a:gridCol w="1944303"/>
                <a:gridCol w="2396691"/>
                <a:gridCol w="2146433"/>
                <a:gridCol w="548640"/>
              </a:tblGrid>
              <a:tr h="1065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Этап урока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Задача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Используемые ресурсы, в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ЭФУ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Деятельность учителя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Деятельность обучающихся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Длит. этапа (мин)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 vert="vert2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85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46689" y="6377248"/>
            <a:ext cx="45127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spc="-30" dirty="0">
                <a:latin typeface="Microsoft Sans Serif"/>
                <a:cs typeface="Microsoft Sans Serif"/>
              </a:rPr>
              <a:t>20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434" y="348069"/>
            <a:ext cx="11618807" cy="900888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96595" marR="690245" indent="661035" algn="ctr">
              <a:lnSpc>
                <a:spcPct val="100000"/>
              </a:lnSpc>
              <a:spcBef>
                <a:spcPts val="305"/>
              </a:spcBef>
            </a:pPr>
            <a:r>
              <a:rPr sz="2800" b="1" dirty="0">
                <a:solidFill>
                  <a:srgbClr val="C00000"/>
                </a:solidFill>
                <a:latin typeface="+mn-lt"/>
                <a:cs typeface="Microsoft Sans Serif"/>
              </a:rPr>
              <a:t>Сравнительная</a:t>
            </a:r>
            <a:r>
              <a:rPr sz="2800" b="1" spc="-7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10" dirty="0" err="1">
                <a:solidFill>
                  <a:srgbClr val="C00000"/>
                </a:solidFill>
                <a:latin typeface="+mn-lt"/>
                <a:cs typeface="Microsoft Sans Serif"/>
              </a:rPr>
              <a:t>характеристика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lang="ru-RU" sz="2800" b="1" spc="-10" dirty="0" smtClean="0">
                <a:solidFill>
                  <a:srgbClr val="C00000"/>
                </a:solidFill>
                <a:latin typeface="+mn-lt"/>
                <a:cs typeface="Microsoft Sans Serif"/>
              </a:rPr>
              <a:t/>
            </a:r>
            <a:br>
              <a:rPr lang="ru-RU" sz="2800" b="1" spc="-10" dirty="0" smtClean="0">
                <a:solidFill>
                  <a:srgbClr val="C00000"/>
                </a:solidFill>
                <a:latin typeface="+mn-lt"/>
                <a:cs typeface="Microsoft Sans Serif"/>
              </a:rPr>
            </a:br>
            <a:r>
              <a:rPr sz="2800" b="1" dirty="0" err="1" smtClean="0">
                <a:solidFill>
                  <a:srgbClr val="C00000"/>
                </a:solidFill>
                <a:latin typeface="+mn-lt"/>
                <a:cs typeface="Microsoft Sans Serif"/>
              </a:rPr>
              <a:t>традиционного</a:t>
            </a:r>
            <a:r>
              <a:rPr sz="2800" b="1" spc="-105" dirty="0" smtClean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dirty="0">
                <a:solidFill>
                  <a:srgbClr val="C00000"/>
                </a:solidFill>
                <a:latin typeface="+mn-lt"/>
                <a:cs typeface="Microsoft Sans Serif"/>
              </a:rPr>
              <a:t>и</a:t>
            </a:r>
            <a:r>
              <a:rPr sz="2800" b="1" spc="-7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современного</a:t>
            </a:r>
            <a:r>
              <a:rPr sz="2800" b="1" spc="-114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уроков</a:t>
            </a:r>
            <a:endParaRPr sz="28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59901" y="5289550"/>
            <a:ext cx="2688167" cy="1568450"/>
          </a:xfrm>
          <a:custGeom>
            <a:avLst/>
            <a:gdLst/>
            <a:ahLst/>
            <a:cxnLst/>
            <a:rect l="l" t="t" r="r" b="b"/>
            <a:pathLst>
              <a:path w="2016125" h="1568450">
                <a:moveTo>
                  <a:pt x="2016125" y="0"/>
                </a:moveTo>
                <a:lnTo>
                  <a:pt x="0" y="0"/>
                </a:lnTo>
                <a:lnTo>
                  <a:pt x="0" y="1568449"/>
                </a:lnTo>
                <a:lnTo>
                  <a:pt x="2016125" y="1568449"/>
                </a:lnTo>
                <a:lnTo>
                  <a:pt x="2016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894370"/>
              </p:ext>
            </p:extLst>
          </p:nvPr>
        </p:nvGraphicFramePr>
        <p:xfrm>
          <a:off x="163629" y="1479614"/>
          <a:ext cx="11881049" cy="5084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2690"/>
                <a:gridCol w="3018367"/>
                <a:gridCol w="4031825"/>
                <a:gridCol w="2688167"/>
              </a:tblGrid>
              <a:tr h="960119">
                <a:tc>
                  <a:txBody>
                    <a:bodyPr/>
                    <a:lstStyle/>
                    <a:p>
                      <a:pPr marL="563245" marR="154940" indent="-402590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000" b="1" spc="-20" dirty="0">
                          <a:latin typeface="+mn-lt"/>
                          <a:cs typeface="Times New Roman"/>
                        </a:rPr>
                        <a:t>Требования</a:t>
                      </a:r>
                      <a:r>
                        <a:rPr sz="2000" b="1" spc="-1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b="1" spc="-50" dirty="0">
                          <a:latin typeface="+mn-lt"/>
                          <a:cs typeface="Times New Roman"/>
                        </a:rPr>
                        <a:t>к </a:t>
                      </a:r>
                      <a:r>
                        <a:rPr sz="2000" b="1" spc="-20" dirty="0">
                          <a:latin typeface="+mn-lt"/>
                          <a:cs typeface="Times New Roman"/>
                        </a:rPr>
                        <a:t>уроку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1987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7730" marR="334010" indent="-546100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000" b="1" spc="-20" dirty="0">
                          <a:latin typeface="+mn-lt"/>
                          <a:cs typeface="Times New Roman"/>
                        </a:rPr>
                        <a:t>Традиционный урок</a:t>
                      </a:r>
                      <a:endParaRPr sz="2000">
                        <a:latin typeface="+mn-lt"/>
                        <a:cs typeface="Times New Roman"/>
                      </a:endParaRPr>
                    </a:p>
                  </a:txBody>
                  <a:tcPr marL="0" marR="0" marT="198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0755" marR="503555" indent="-449580">
                        <a:lnSpc>
                          <a:spcPct val="102200"/>
                        </a:lnSpc>
                        <a:spcBef>
                          <a:spcPts val="390"/>
                        </a:spcBef>
                      </a:pPr>
                      <a:r>
                        <a:rPr sz="2000" b="1" spc="-10" dirty="0">
                          <a:latin typeface="+mn-lt"/>
                          <a:cs typeface="Times New Roman"/>
                        </a:rPr>
                        <a:t>Современный</a:t>
                      </a:r>
                      <a:r>
                        <a:rPr sz="2000" b="1" spc="-8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b="1" spc="-20" dirty="0">
                          <a:latin typeface="+mn-lt"/>
                          <a:cs typeface="Times New Roman"/>
                        </a:rPr>
                        <a:t>урок </a:t>
                      </a:r>
                      <a:r>
                        <a:rPr sz="2000" b="1" spc="-10" dirty="0">
                          <a:latin typeface="+mn-lt"/>
                          <a:cs typeface="Times New Roman"/>
                        </a:rPr>
                        <a:t>(системно-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  <a:p>
                      <a:pPr marL="622300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+mn-lt"/>
                          <a:cs typeface="Times New Roman"/>
                        </a:rPr>
                        <a:t>деятельностный)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2000">
                        <a:latin typeface="+mn-lt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b="1" spc="-25" dirty="0">
                          <a:latin typeface="+mn-lt"/>
                          <a:cs typeface="Times New Roman"/>
                        </a:rPr>
                        <a:t>УУД</a:t>
                      </a:r>
                      <a:endParaRPr sz="2000">
                        <a:latin typeface="+mn-lt"/>
                        <a:cs typeface="Times New Roman"/>
                      </a:endParaRPr>
                    </a:p>
                  </a:txBody>
                  <a:tcPr marL="0" marR="0" marT="666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70858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spc="-10" dirty="0">
                          <a:latin typeface="+mn-lt"/>
                          <a:cs typeface="Times New Roman"/>
                        </a:rPr>
                        <a:t>Объявление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+mn-lt"/>
                          <a:cs typeface="Times New Roman"/>
                        </a:rPr>
                        <a:t>темы</a:t>
                      </a:r>
                      <a:r>
                        <a:rPr sz="2000" b="1" spc="-20" dirty="0">
                          <a:latin typeface="+mn-lt"/>
                          <a:cs typeface="Times New Roman"/>
                        </a:rPr>
                        <a:t> урока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1246505" algn="l"/>
                        </a:tabLst>
                      </a:pPr>
                      <a:r>
                        <a:rPr sz="2000" spc="-10" dirty="0">
                          <a:latin typeface="+mn-lt"/>
                          <a:cs typeface="Times New Roman"/>
                        </a:rPr>
                        <a:t>Учитель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сообщает</a:t>
                      </a:r>
                      <a:endParaRPr sz="2000">
                        <a:latin typeface="+mn-lt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+mn-lt"/>
                          <a:cs typeface="Times New Roman"/>
                        </a:rPr>
                        <a:t>учащимся</a:t>
                      </a:r>
                      <a:endParaRPr sz="2000">
                        <a:latin typeface="+mn-lt"/>
                        <a:cs typeface="Times New Roman"/>
                      </a:endParaRPr>
                    </a:p>
                  </a:txBody>
                  <a:tcPr marL="0" marR="0" marT="393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just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2461895" algn="l"/>
                        </a:tabLst>
                      </a:pPr>
                      <a:r>
                        <a:rPr sz="2000" spc="-10" dirty="0">
                          <a:latin typeface="+mn-lt"/>
                          <a:cs typeface="Times New Roman"/>
                        </a:rPr>
                        <a:t>Формулируют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20" dirty="0">
                          <a:latin typeface="+mn-lt"/>
                          <a:cs typeface="Times New Roman"/>
                        </a:rPr>
                        <a:t>сами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учащиеся</a:t>
                      </a:r>
                      <a:r>
                        <a:rPr sz="2000" spc="13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(учитель</a:t>
                      </a:r>
                      <a:r>
                        <a:rPr sz="2000" spc="1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подводит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учащихся</a:t>
                      </a:r>
                      <a:r>
                        <a:rPr sz="2000" spc="480" dirty="0">
                          <a:latin typeface="+mn-lt"/>
                          <a:cs typeface="Times New Roman"/>
                        </a:rPr>
                        <a:t>  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к</a:t>
                      </a:r>
                      <a:r>
                        <a:rPr sz="2000" spc="484" dirty="0">
                          <a:latin typeface="+mn-lt"/>
                          <a:cs typeface="Times New Roman"/>
                        </a:rPr>
                        <a:t>  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осознанию темы)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393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spc="-10" dirty="0">
                          <a:latin typeface="+mn-lt"/>
                          <a:cs typeface="Times New Roman"/>
                        </a:rPr>
                        <a:t>Познавательные</a:t>
                      </a:r>
                      <a:endParaRPr sz="2000">
                        <a:latin typeface="+mn-lt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+mn-lt"/>
                          <a:cs typeface="Times New Roman"/>
                        </a:rPr>
                        <a:t>общеучебные,</a:t>
                      </a:r>
                      <a:endParaRPr sz="2000">
                        <a:latin typeface="+mn-lt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+mn-lt"/>
                          <a:cs typeface="Times New Roman"/>
                        </a:rPr>
                        <a:t>коммуникативные</a:t>
                      </a:r>
                      <a:endParaRPr sz="2000">
                        <a:latin typeface="+mn-lt"/>
                        <a:cs typeface="Times New Roman"/>
                      </a:endParaRPr>
                    </a:p>
                  </a:txBody>
                  <a:tcPr marL="0" marR="0" marT="393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71625">
                <a:tc>
                  <a:txBody>
                    <a:bodyPr/>
                    <a:lstStyle/>
                    <a:p>
                      <a:pPr marL="86995" marR="23685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10" dirty="0">
                          <a:latin typeface="+mn-lt"/>
                          <a:cs typeface="Times New Roman"/>
                        </a:rPr>
                        <a:t>Сообщение </a:t>
                      </a:r>
                      <a:r>
                        <a:rPr sz="2000" b="1" dirty="0">
                          <a:latin typeface="+mn-lt"/>
                          <a:cs typeface="Times New Roman"/>
                        </a:rPr>
                        <a:t>целей</a:t>
                      </a:r>
                      <a:r>
                        <a:rPr sz="2000" b="1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2000" b="1" spc="-4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b="1" spc="-20" dirty="0">
                          <a:latin typeface="+mn-lt"/>
                          <a:cs typeface="Times New Roman"/>
                        </a:rPr>
                        <a:t>задач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398905" algn="l"/>
                          <a:tab pos="2051685" algn="l"/>
                        </a:tabLst>
                      </a:pPr>
                      <a:r>
                        <a:rPr sz="2000" spc="-10" dirty="0" err="1" smtClean="0">
                          <a:latin typeface="+mn-lt"/>
                          <a:cs typeface="Times New Roman"/>
                        </a:rPr>
                        <a:t>Учитель</a:t>
                      </a:r>
                      <a:r>
                        <a:rPr lang="ru-RU" sz="2000" spc="-10" baseline="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 err="1" smtClean="0">
                          <a:latin typeface="+mn-lt"/>
                          <a:cs typeface="Times New Roman"/>
                        </a:rPr>
                        <a:t>формулирует</a:t>
                      </a:r>
                      <a:r>
                        <a:rPr lang="ru-RU" sz="2000" spc="-10" dirty="0" smtClean="0">
                          <a:latin typeface="+mn-lt"/>
                          <a:cs typeface="Times New Roman"/>
                        </a:rPr>
                        <a:t>  </a:t>
                      </a:r>
                      <a:r>
                        <a:rPr sz="2000" spc="-50" dirty="0" smtClean="0">
                          <a:latin typeface="+mn-lt"/>
                          <a:cs typeface="Times New Roman"/>
                        </a:rPr>
                        <a:t>и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сообщает</a:t>
                      </a:r>
                      <a:r>
                        <a:rPr sz="2000" spc="47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учащимся, </a:t>
                      </a:r>
                      <a:r>
                        <a:rPr sz="2000" spc="-20" dirty="0" err="1" smtClean="0">
                          <a:latin typeface="+mn-lt"/>
                          <a:cs typeface="Times New Roman"/>
                        </a:rPr>
                        <a:t>чему</a:t>
                      </a:r>
                      <a:r>
                        <a:rPr lang="ru-RU" sz="2000" spc="0" baseline="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 err="1" smtClean="0">
                          <a:latin typeface="+mn-lt"/>
                          <a:cs typeface="Times New Roman"/>
                        </a:rPr>
                        <a:t>должны</a:t>
                      </a:r>
                      <a:r>
                        <a:rPr sz="2000" spc="-1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научиться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just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924050" algn="l"/>
                          <a:tab pos="2461895" algn="l"/>
                        </a:tabLst>
                      </a:pPr>
                      <a:r>
                        <a:rPr sz="2000" spc="-10" dirty="0" err="1" smtClean="0">
                          <a:latin typeface="+mn-lt"/>
                          <a:cs typeface="Times New Roman"/>
                        </a:rPr>
                        <a:t>Формулируют</a:t>
                      </a:r>
                      <a:r>
                        <a:rPr lang="ru-RU" sz="2000" spc="-1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20" dirty="0" err="1" smtClean="0">
                          <a:latin typeface="+mn-lt"/>
                          <a:cs typeface="Times New Roman"/>
                        </a:rPr>
                        <a:t>сами</a:t>
                      </a:r>
                      <a:r>
                        <a:rPr sz="2000" spc="-2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 err="1" smtClean="0">
                          <a:latin typeface="+mn-lt"/>
                          <a:cs typeface="Times New Roman"/>
                        </a:rPr>
                        <a:t>учащиеся</a:t>
                      </a:r>
                      <a:r>
                        <a:rPr sz="2000" spc="-10" dirty="0" smtClean="0">
                          <a:latin typeface="+mn-lt"/>
                          <a:cs typeface="Times New Roman"/>
                        </a:rPr>
                        <a:t>,</a:t>
                      </a:r>
                      <a:r>
                        <a:rPr lang="ru-RU" sz="2000" spc="0" baseline="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 err="1" smtClean="0">
                          <a:latin typeface="+mn-lt"/>
                          <a:cs typeface="Times New Roman"/>
                        </a:rPr>
                        <a:t>определив</a:t>
                      </a:r>
                      <a:r>
                        <a:rPr sz="2000" spc="-1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2000" spc="-10" dirty="0" err="1" smtClean="0">
                          <a:latin typeface="+mn-lt"/>
                          <a:cs typeface="Times New Roman"/>
                        </a:rPr>
                        <a:t>гр</a:t>
                      </a:r>
                      <a:r>
                        <a:rPr sz="2000" dirty="0" err="1" smtClean="0">
                          <a:latin typeface="+mn-lt"/>
                          <a:cs typeface="Times New Roman"/>
                        </a:rPr>
                        <a:t>аницы</a:t>
                      </a:r>
                      <a:r>
                        <a:rPr sz="2000" spc="405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знания</a:t>
                      </a:r>
                      <a:r>
                        <a:rPr sz="2000" spc="40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2000" spc="40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 err="1" smtClean="0">
                          <a:latin typeface="+mn-lt"/>
                          <a:cs typeface="Times New Roman"/>
                        </a:rPr>
                        <a:t>незнания</a:t>
                      </a:r>
                      <a:r>
                        <a:rPr lang="ru-RU" sz="2000" spc="-10" baseline="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 smtClean="0">
                          <a:latin typeface="+mn-lt"/>
                          <a:cs typeface="Times New Roman"/>
                        </a:rPr>
                        <a:t>(</a:t>
                      </a:r>
                      <a:r>
                        <a:rPr sz="2000" dirty="0" err="1" smtClean="0">
                          <a:latin typeface="+mn-lt"/>
                          <a:cs typeface="Times New Roman"/>
                        </a:rPr>
                        <a:t>учитель</a:t>
                      </a:r>
                      <a:r>
                        <a:rPr sz="2000" spc="45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подводит</a:t>
                      </a:r>
                      <a:r>
                        <a:rPr sz="2000" spc="4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учащихся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к</a:t>
                      </a:r>
                      <a:r>
                        <a:rPr sz="2000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осознанию</a:t>
                      </a:r>
                      <a:r>
                        <a:rPr sz="2000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целей</a:t>
                      </a:r>
                      <a:r>
                        <a:rPr sz="2000" spc="-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2000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задач)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42608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spc="-10" dirty="0">
                          <a:latin typeface="+mn-lt"/>
                          <a:cs typeface="Times New Roman"/>
                        </a:rPr>
                        <a:t>Регулятивные целеполагания,</a:t>
                      </a:r>
                      <a:endParaRPr sz="2000">
                        <a:latin typeface="+mn-lt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+mn-lt"/>
                          <a:cs typeface="Times New Roman"/>
                        </a:rPr>
                        <a:t>коммуникативные</a:t>
                      </a:r>
                      <a:endParaRPr sz="2000">
                        <a:latin typeface="+mn-lt"/>
                        <a:cs typeface="Times New Roman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591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spc="-10" dirty="0">
                          <a:latin typeface="+mn-lt"/>
                          <a:cs typeface="Times New Roman"/>
                        </a:rPr>
                        <a:t>Планирование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8064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dirty="0">
                          <a:latin typeface="+mn-lt"/>
                          <a:cs typeface="Times New Roman"/>
                        </a:rPr>
                        <a:t>Учитель</a:t>
                      </a:r>
                      <a:r>
                        <a:rPr sz="2000" spc="415" dirty="0">
                          <a:latin typeface="+mn-lt"/>
                          <a:cs typeface="Times New Roman"/>
                        </a:rPr>
                        <a:t>  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сообщает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учащимся,</a:t>
                      </a:r>
                      <a:r>
                        <a:rPr sz="2000" spc="409" dirty="0">
                          <a:latin typeface="+mn-lt"/>
                          <a:cs typeface="Times New Roman"/>
                        </a:rPr>
                        <a:t>    </a:t>
                      </a:r>
                      <a:r>
                        <a:rPr sz="2000" spc="-20" dirty="0">
                          <a:latin typeface="+mn-lt"/>
                          <a:cs typeface="Times New Roman"/>
                        </a:rPr>
                        <a:t>какую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работу</a:t>
                      </a:r>
                      <a:r>
                        <a:rPr sz="2000" spc="114" dirty="0">
                          <a:latin typeface="+mn-lt"/>
                          <a:cs typeface="Times New Roman"/>
                        </a:rPr>
                        <a:t> 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они</a:t>
                      </a:r>
                      <a:r>
                        <a:rPr sz="2000" spc="110" dirty="0">
                          <a:latin typeface="+mn-lt"/>
                          <a:cs typeface="Times New Roman"/>
                        </a:rPr>
                        <a:t> 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должны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выполнить,</a:t>
                      </a:r>
                      <a:r>
                        <a:rPr sz="2000" spc="484" dirty="0">
                          <a:latin typeface="+mn-lt"/>
                          <a:cs typeface="Times New Roman"/>
                        </a:rPr>
                        <a:t>  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чтобы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достичь</a:t>
                      </a:r>
                      <a:r>
                        <a:rPr sz="2000" spc="1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+mn-lt"/>
                          <a:cs typeface="Times New Roman"/>
                        </a:rPr>
                        <a:t>цели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just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769745" algn="l"/>
                        </a:tabLst>
                      </a:pPr>
                      <a:r>
                        <a:rPr sz="2000" dirty="0">
                          <a:latin typeface="+mn-lt"/>
                          <a:cs typeface="Times New Roman"/>
                        </a:rPr>
                        <a:t>Планирование</a:t>
                      </a:r>
                      <a:r>
                        <a:rPr sz="2000" spc="365" dirty="0">
                          <a:latin typeface="+mn-lt"/>
                          <a:cs typeface="Times New Roman"/>
                        </a:rPr>
                        <a:t>  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учащимися способов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достижения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намеченной</a:t>
                      </a:r>
                      <a:r>
                        <a:rPr sz="2000" spc="250" dirty="0">
                          <a:latin typeface="+mn-lt"/>
                          <a:cs typeface="Times New Roman"/>
                        </a:rPr>
                        <a:t>  </a:t>
                      </a:r>
                      <a:r>
                        <a:rPr sz="2000" dirty="0">
                          <a:latin typeface="+mn-lt"/>
                          <a:cs typeface="Times New Roman"/>
                        </a:rPr>
                        <a:t>цели</a:t>
                      </a:r>
                      <a:r>
                        <a:rPr sz="2000" spc="254" dirty="0">
                          <a:latin typeface="+mn-lt"/>
                          <a:cs typeface="Times New Roman"/>
                        </a:rPr>
                        <a:t> 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(учитель </a:t>
                      </a:r>
                      <a:r>
                        <a:rPr sz="2000" spc="-20" dirty="0">
                          <a:latin typeface="+mn-lt"/>
                          <a:cs typeface="Times New Roman"/>
                        </a:rPr>
                        <a:t>помогает,</a:t>
                      </a:r>
                      <a:r>
                        <a:rPr sz="2000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+mn-lt"/>
                          <a:cs typeface="Times New Roman"/>
                        </a:rPr>
                        <a:t>советует)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549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spc="-10" dirty="0">
                          <a:latin typeface="+mn-lt"/>
                          <a:cs typeface="Times New Roman"/>
                        </a:rPr>
                        <a:t>Регулятивные планирования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5991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144920"/>
              </p:ext>
            </p:extLst>
          </p:nvPr>
        </p:nvGraphicFramePr>
        <p:xfrm>
          <a:off x="731521" y="1698210"/>
          <a:ext cx="10327906" cy="1911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6337"/>
                <a:gridCol w="2160888"/>
                <a:gridCol w="1626669"/>
                <a:gridCol w="2290812"/>
                <a:gridCol w="2040556"/>
                <a:gridCol w="70264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12.Подведение итогов занятия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Дать качественную оценку работы класса и отдельных учащихся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200">
                          <a:effectLst/>
                        </a:rPr>
                        <a:t>Сообщение учителя, выставление отметок в журнал самым активным учащимся.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200">
                          <a:effectLst/>
                        </a:rPr>
                        <a:t>Подведение итогов самими учащимися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 мин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0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Рефлексия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(подведение итогов занятия)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Инициировать рефлексию учащихся по поводу своего </a:t>
                      </a:r>
                      <a:r>
                        <a:rPr lang="ru-RU" sz="1200" dirty="0" err="1" smtClean="0">
                          <a:effectLst/>
                        </a:rPr>
                        <a:t>психо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эмоционального состояния, мотивации, своей деятельности и взаимодействия с учителем и одноклассниками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Создаёт условия для заключительной рефлексии: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-Сегодня на уроке я научилась(</a:t>
                      </a:r>
                      <a:r>
                        <a:rPr lang="ru-RU" sz="1200" dirty="0" err="1">
                          <a:effectLst/>
                        </a:rPr>
                        <a:t>ся</a:t>
                      </a:r>
                      <a:r>
                        <a:rPr lang="ru-RU" sz="1200" dirty="0">
                          <a:effectLst/>
                        </a:rPr>
                        <a:t>)…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-Сегодня на уроке я узнал(а)…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-Особенно интересным было…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Оценивают свои знания.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мин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556562"/>
              </p:ext>
            </p:extLst>
          </p:nvPr>
        </p:nvGraphicFramePr>
        <p:xfrm>
          <a:off x="789271" y="3676851"/>
          <a:ext cx="10318282" cy="3104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4165"/>
                <a:gridCol w="2175309"/>
                <a:gridCol w="1598523"/>
                <a:gridCol w="2315750"/>
                <a:gridCol w="2051931"/>
                <a:gridCol w="742604"/>
              </a:tblGrid>
              <a:tr h="310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14.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Информация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о домашнем задании, инструктаж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Обеспечить понимание учащимися цели, содержания и способов выполнения домашнего задания.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200" dirty="0">
                          <a:effectLst/>
                        </a:rPr>
                        <a:t>Планирование работы на следующий урок.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200" dirty="0">
                          <a:effectLst/>
                        </a:rPr>
                        <a:t>Предлагает домашнее задание на следующий урок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200" dirty="0">
                          <a:effectLst/>
                        </a:rPr>
                        <a:t>§ 27, с помощью камер мобильных устройств и соблюдая ТБ создать свои видеофрагменты опытов (вопросы 1,2.), обязательно с комментариями и описанием признаков химических процессов.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200" dirty="0">
                          <a:effectLst/>
                        </a:rPr>
                        <a:t>Записывают задание, задают уточняющие вопросы.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 мин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078340"/>
              </p:ext>
            </p:extLst>
          </p:nvPr>
        </p:nvGraphicFramePr>
        <p:xfrm>
          <a:off x="731520" y="433137"/>
          <a:ext cx="10347159" cy="11583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541"/>
                <a:gridCol w="2175310"/>
                <a:gridCol w="1609518"/>
                <a:gridCol w="2314625"/>
                <a:gridCol w="2049816"/>
                <a:gridCol w="696349"/>
              </a:tblGrid>
              <a:tr h="1158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Этап урока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Задача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Используемые ресурсы, в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ЭФУ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Деятельность учителя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Деятельность обучающихся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Длит. этапа (мин)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9" marR="51349" marT="0" marB="0" vert="vert2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6025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916" y="280904"/>
            <a:ext cx="10606238" cy="65515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Урок </a:t>
            </a:r>
            <a:r>
              <a:rPr lang="ru-RU" sz="3600" b="1" dirty="0"/>
              <a:t>в 8 классе              Тема: «Основания»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02" y="1145406"/>
            <a:ext cx="12114998" cy="57125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Цели </a:t>
            </a:r>
            <a:r>
              <a:rPr lang="ru-RU" b="1" dirty="0"/>
              <a:t>урока</a:t>
            </a:r>
            <a:r>
              <a:rPr lang="ru-RU" b="1" dirty="0" smtClean="0"/>
              <a:t>:         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не правильно!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/>
              <a:t>Предметные: </a:t>
            </a:r>
            <a:r>
              <a:rPr lang="ru-RU" dirty="0"/>
              <a:t>обучающиеся должны объяснять принципы деления веществ на классы: оксиды, основания. Перечислять признаки оксидов, оснований, устанавливать аналогии между веществами, создавать обобщения по классам веществ.</a:t>
            </a:r>
          </a:p>
          <a:p>
            <a:r>
              <a:rPr lang="ru-RU" b="1" dirty="0" err="1"/>
              <a:t>Метапредметные</a:t>
            </a:r>
            <a:r>
              <a:rPr lang="ru-RU" b="1" dirty="0"/>
              <a:t>: </a:t>
            </a:r>
            <a:r>
              <a:rPr lang="ru-RU" dirty="0"/>
              <a:t>развивать интеллектуальные способности обучающихся:</a:t>
            </a:r>
          </a:p>
          <a:p>
            <a:r>
              <a:rPr lang="ru-RU" dirty="0"/>
              <a:t>анализировать полученную информацию, выделять главное в каждом классе неорганических веществ, существенное,  делать выводы при выборе конкретного вещества, предложенном учителем, сотрудничать с одноклассниками, работая в группе, совершенствовать навыки само – и взаимопроверки. </a:t>
            </a:r>
          </a:p>
          <a:p>
            <a:r>
              <a:rPr lang="ru-RU" b="1" dirty="0"/>
              <a:t>Личностные: </a:t>
            </a:r>
            <a:r>
              <a:rPr lang="ru-RU" dirty="0"/>
              <a:t>учиться работать в группах, продолжить формировать коммуникационную компетентность, работать над заданием, связывая его с реальными жизненными ситуациями.</a:t>
            </a:r>
          </a:p>
          <a:p>
            <a:r>
              <a:rPr lang="ru-RU" b="1" dirty="0"/>
              <a:t>Тип урока</a:t>
            </a:r>
            <a:r>
              <a:rPr lang="ru-RU" dirty="0"/>
              <a:t>: Урок открытия новых знаний</a:t>
            </a:r>
          </a:p>
          <a:p>
            <a:r>
              <a:rPr lang="ru-RU" b="1" dirty="0" smtClean="0"/>
              <a:t>Ведущая </a:t>
            </a:r>
            <a:r>
              <a:rPr lang="ru-RU" b="1" dirty="0"/>
              <a:t>педагогическая методология: </a:t>
            </a:r>
            <a:r>
              <a:rPr lang="ru-RU" dirty="0"/>
              <a:t>реализация </a:t>
            </a:r>
            <a:r>
              <a:rPr lang="ru-RU" dirty="0" smtClean="0"/>
              <a:t>системно-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подхода в </a:t>
            </a:r>
            <a:r>
              <a:rPr lang="ru-RU" dirty="0"/>
              <a:t> преподавании  химии.</a:t>
            </a:r>
          </a:p>
          <a:p>
            <a:r>
              <a:rPr lang="ru-RU" b="1" dirty="0"/>
              <a:t>Оборудование. </a:t>
            </a:r>
            <a:r>
              <a:rPr lang="ru-RU" dirty="0"/>
              <a:t>На столе учителя: образцы оснований (</a:t>
            </a:r>
            <a:r>
              <a:rPr lang="en-US" dirty="0" err="1"/>
              <a:t>Ca</a:t>
            </a:r>
            <a:r>
              <a:rPr lang="ru-RU" dirty="0"/>
              <a:t>(</a:t>
            </a:r>
            <a:r>
              <a:rPr lang="en-US" dirty="0"/>
              <a:t>OH</a:t>
            </a:r>
            <a:r>
              <a:rPr lang="ru-RU" dirty="0"/>
              <a:t>)</a:t>
            </a:r>
            <a:r>
              <a:rPr lang="ru-RU" baseline="-25000" dirty="0"/>
              <a:t>2</a:t>
            </a:r>
            <a:r>
              <a:rPr lang="ru-RU" dirty="0"/>
              <a:t>, </a:t>
            </a:r>
            <a:r>
              <a:rPr lang="en-US" dirty="0"/>
              <a:t>Cu</a:t>
            </a:r>
            <a:r>
              <a:rPr lang="ru-RU" dirty="0"/>
              <a:t>(</a:t>
            </a:r>
            <a:r>
              <a:rPr lang="en-US" dirty="0"/>
              <a:t>OH</a:t>
            </a:r>
            <a:r>
              <a:rPr lang="ru-RU" dirty="0"/>
              <a:t>)</a:t>
            </a:r>
            <a:r>
              <a:rPr lang="ru-RU" baseline="-25000" dirty="0"/>
              <a:t>2</a:t>
            </a:r>
            <a:r>
              <a:rPr lang="ru-RU" dirty="0"/>
              <a:t>), растворы щелочей </a:t>
            </a:r>
            <a:r>
              <a:rPr lang="en-US" dirty="0" err="1"/>
              <a:t>NaOH</a:t>
            </a:r>
            <a:r>
              <a:rPr lang="ru-RU" dirty="0"/>
              <a:t>, </a:t>
            </a:r>
            <a:r>
              <a:rPr lang="en-US" dirty="0"/>
              <a:t>KOH</a:t>
            </a:r>
            <a:r>
              <a:rPr lang="ru-RU" dirty="0"/>
              <a:t>, индикаторы: фенолфталеин, лакмус, метиловый оранжевый, пробирки, раствор </a:t>
            </a:r>
            <a:r>
              <a:rPr lang="en-US" dirty="0" err="1"/>
              <a:t>Ca</a:t>
            </a:r>
            <a:r>
              <a:rPr lang="ru-RU" dirty="0"/>
              <a:t>(</a:t>
            </a:r>
            <a:r>
              <a:rPr lang="en-US" dirty="0"/>
              <a:t>OH</a:t>
            </a:r>
            <a:r>
              <a:rPr lang="ru-RU" dirty="0"/>
              <a:t>)</a:t>
            </a:r>
            <a:r>
              <a:rPr lang="ru-RU" baseline="-25000" dirty="0"/>
              <a:t>2</a:t>
            </a:r>
            <a:r>
              <a:rPr lang="ru-RU" dirty="0"/>
              <a:t>.</a:t>
            </a:r>
          </a:p>
          <a:p>
            <a:r>
              <a:rPr lang="ru-RU" dirty="0"/>
              <a:t>На  столах учащихся: стеклянные палочки, вода в стакане, реактивы: гидроксид натрия (кристаллы), свежеполученный гидроксид меди(II), фенолфталеин </a:t>
            </a:r>
            <a:r>
              <a:rPr lang="ru-RU" b="1" dirty="0"/>
              <a:t>	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582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06238" cy="65515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</a:rPr>
              <a:t>Урок в 8 классе              Тема: </a:t>
            </a:r>
            <a:r>
              <a:rPr lang="ru-RU" sz="3200" b="1" dirty="0">
                <a:latin typeface="+mn-lt"/>
              </a:rPr>
              <a:t>«Основания»</a:t>
            </a:r>
            <a:br>
              <a:rPr lang="ru-RU" sz="3200" b="1" dirty="0">
                <a:latin typeface="+mn-lt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02" y="1145406"/>
            <a:ext cx="12114998" cy="571259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Цели </a:t>
            </a:r>
            <a:r>
              <a:rPr lang="ru-RU" b="1" dirty="0"/>
              <a:t>урока</a:t>
            </a:r>
            <a:r>
              <a:rPr lang="ru-RU" b="1" dirty="0" smtClean="0"/>
              <a:t>:         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 smtClean="0"/>
              <a:t>Создать условия для освоения понятия «Основания» через количественный и качественный анализ состава этого класса веществ, классификацию оснований по различным основаниям.</a:t>
            </a:r>
          </a:p>
          <a:p>
            <a:pPr marL="0" indent="0">
              <a:buNone/>
            </a:pPr>
            <a:r>
              <a:rPr lang="ru-RU" b="1" dirty="0" smtClean="0"/>
              <a:t>Планируемые результаты:</a:t>
            </a:r>
          </a:p>
          <a:p>
            <a:r>
              <a:rPr lang="ru-RU" b="1" dirty="0" smtClean="0"/>
              <a:t>Предметные</a:t>
            </a:r>
            <a:r>
              <a:rPr lang="ru-RU" b="1" dirty="0"/>
              <a:t>: </a:t>
            </a:r>
            <a:r>
              <a:rPr lang="ru-RU" dirty="0" smtClean="0"/>
              <a:t>объясняют </a:t>
            </a:r>
            <a:r>
              <a:rPr lang="ru-RU" dirty="0"/>
              <a:t>принципы деления веществ на классы: оксиды, </a:t>
            </a:r>
            <a:r>
              <a:rPr lang="ru-RU" dirty="0" smtClean="0"/>
              <a:t>основания, кислоты, соли. Называют основания по систематической номенклатуре, классифицируют основания.</a:t>
            </a:r>
            <a:endParaRPr lang="ru-RU" dirty="0"/>
          </a:p>
          <a:p>
            <a:r>
              <a:rPr lang="ru-RU" b="1" dirty="0" err="1"/>
              <a:t>Метапредметные</a:t>
            </a:r>
            <a:r>
              <a:rPr lang="ru-RU" b="1" dirty="0"/>
              <a:t>: </a:t>
            </a:r>
            <a:endParaRPr lang="ru-RU" b="1" dirty="0" smtClean="0"/>
          </a:p>
          <a:p>
            <a:r>
              <a:rPr lang="ru-RU" b="1" dirty="0" smtClean="0"/>
              <a:t>Познавательные: </a:t>
            </a:r>
            <a:r>
              <a:rPr lang="ru-RU" dirty="0" smtClean="0"/>
              <a:t>анализируют качественный и количественный состав оснований, распределяют вещества по классам на основе характерных признаков, наблюдают,  проводят учебное исследование</a:t>
            </a:r>
            <a:r>
              <a:rPr lang="ru-RU" dirty="0"/>
              <a:t>, </a:t>
            </a:r>
            <a:r>
              <a:rPr lang="ru-RU" dirty="0" smtClean="0"/>
              <a:t>выявляют причинно-следственные связи</a:t>
            </a:r>
          </a:p>
          <a:p>
            <a:r>
              <a:rPr lang="ru-RU" b="1" dirty="0" smtClean="0"/>
              <a:t>Коммуникативные:</a:t>
            </a:r>
            <a:r>
              <a:rPr lang="ru-RU" dirty="0" smtClean="0"/>
              <a:t> сотрудничают </a:t>
            </a:r>
            <a:r>
              <a:rPr lang="ru-RU" dirty="0"/>
              <a:t>с одноклассниками, работая в </a:t>
            </a:r>
            <a:r>
              <a:rPr lang="ru-RU" dirty="0" smtClean="0"/>
              <a:t>группе.</a:t>
            </a:r>
          </a:p>
          <a:p>
            <a:r>
              <a:rPr lang="ru-RU" b="1" dirty="0" smtClean="0"/>
              <a:t>Регулятивные:</a:t>
            </a:r>
            <a:r>
              <a:rPr lang="ru-RU" dirty="0" smtClean="0"/>
              <a:t> совершенствуют навык </a:t>
            </a:r>
            <a:r>
              <a:rPr lang="ru-RU" dirty="0"/>
              <a:t>само – и взаимопроверки. </a:t>
            </a:r>
          </a:p>
          <a:p>
            <a:r>
              <a:rPr lang="ru-RU" b="1" dirty="0" smtClean="0"/>
              <a:t>Тип </a:t>
            </a:r>
            <a:r>
              <a:rPr lang="ru-RU" b="1" dirty="0"/>
              <a:t>урока</a:t>
            </a:r>
            <a:r>
              <a:rPr lang="ru-RU" dirty="0"/>
              <a:t>: Урок открытия новых знаний</a:t>
            </a:r>
          </a:p>
          <a:p>
            <a:r>
              <a:rPr lang="ru-RU" b="1" dirty="0" smtClean="0"/>
              <a:t>Ведущая </a:t>
            </a:r>
            <a:r>
              <a:rPr lang="ru-RU" b="1" dirty="0"/>
              <a:t>педагогическая методология: </a:t>
            </a:r>
            <a:r>
              <a:rPr lang="ru-RU" dirty="0"/>
              <a:t>реализация </a:t>
            </a:r>
            <a:r>
              <a:rPr lang="ru-RU" dirty="0" smtClean="0"/>
              <a:t>системно-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подхода в </a:t>
            </a:r>
            <a:r>
              <a:rPr lang="ru-RU" dirty="0"/>
              <a:t> преподавании  химии.</a:t>
            </a:r>
          </a:p>
          <a:p>
            <a:r>
              <a:rPr lang="ru-RU" b="1" dirty="0"/>
              <a:t>Оборудование. </a:t>
            </a:r>
            <a:r>
              <a:rPr lang="ru-RU" dirty="0"/>
              <a:t>На столе учителя: образцы оснований (</a:t>
            </a:r>
            <a:r>
              <a:rPr lang="en-US" dirty="0" err="1"/>
              <a:t>Ca</a:t>
            </a:r>
            <a:r>
              <a:rPr lang="ru-RU" dirty="0"/>
              <a:t>(</a:t>
            </a:r>
            <a:r>
              <a:rPr lang="en-US" dirty="0"/>
              <a:t>OH</a:t>
            </a:r>
            <a:r>
              <a:rPr lang="ru-RU" dirty="0"/>
              <a:t>)</a:t>
            </a:r>
            <a:r>
              <a:rPr lang="ru-RU" baseline="-25000" dirty="0"/>
              <a:t>2</a:t>
            </a:r>
            <a:r>
              <a:rPr lang="ru-RU" dirty="0"/>
              <a:t>, </a:t>
            </a:r>
            <a:r>
              <a:rPr lang="en-US" dirty="0"/>
              <a:t>Cu</a:t>
            </a:r>
            <a:r>
              <a:rPr lang="ru-RU" dirty="0"/>
              <a:t>(</a:t>
            </a:r>
            <a:r>
              <a:rPr lang="en-US" dirty="0"/>
              <a:t>OH</a:t>
            </a:r>
            <a:r>
              <a:rPr lang="ru-RU" dirty="0"/>
              <a:t>)</a:t>
            </a:r>
            <a:r>
              <a:rPr lang="ru-RU" baseline="-25000" dirty="0"/>
              <a:t>2</a:t>
            </a:r>
            <a:r>
              <a:rPr lang="ru-RU" dirty="0"/>
              <a:t>), растворы щелочей </a:t>
            </a:r>
            <a:r>
              <a:rPr lang="en-US" dirty="0" err="1"/>
              <a:t>NaOH</a:t>
            </a:r>
            <a:r>
              <a:rPr lang="ru-RU" dirty="0"/>
              <a:t>, </a:t>
            </a:r>
            <a:r>
              <a:rPr lang="en-US" dirty="0"/>
              <a:t>KOH</a:t>
            </a:r>
            <a:r>
              <a:rPr lang="ru-RU" dirty="0"/>
              <a:t>, индикаторы: фенолфталеин, лакмус, метиловый оранжевый, пробирки, раствор </a:t>
            </a:r>
            <a:r>
              <a:rPr lang="en-US" dirty="0" err="1"/>
              <a:t>Ca</a:t>
            </a:r>
            <a:r>
              <a:rPr lang="ru-RU" dirty="0"/>
              <a:t>(</a:t>
            </a:r>
            <a:r>
              <a:rPr lang="en-US" dirty="0"/>
              <a:t>OH</a:t>
            </a:r>
            <a:r>
              <a:rPr lang="ru-RU" dirty="0"/>
              <a:t>)</a:t>
            </a:r>
            <a:r>
              <a:rPr lang="ru-RU" baseline="-25000" dirty="0"/>
              <a:t>2</a:t>
            </a:r>
            <a:r>
              <a:rPr lang="ru-RU" dirty="0"/>
              <a:t>.</a:t>
            </a:r>
          </a:p>
          <a:p>
            <a:r>
              <a:rPr lang="ru-RU" dirty="0"/>
              <a:t>На  столах учащихся: стеклянные палочки, вода в стакане, реактивы: гидроксид натрия (кристаллы), свежеполученный гидроксид меди(II), фенолфталеин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859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70820"/>
              </p:ext>
            </p:extLst>
          </p:nvPr>
        </p:nvGraphicFramePr>
        <p:xfrm>
          <a:off x="77002" y="0"/>
          <a:ext cx="12114997" cy="691857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94528"/>
                <a:gridCol w="6012405"/>
                <a:gridCol w="3908064"/>
              </a:tblGrid>
              <a:tr h="246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Этап урока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64" marR="57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Деятельность учителя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64" marR="57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Деятельность ученика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64" marR="57864" marT="0" marB="0"/>
                </a:tc>
              </a:tr>
              <a:tr h="66725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</a:t>
                      </a:r>
                      <a:r>
                        <a:rPr lang="ru-RU" sz="1600" dirty="0" err="1">
                          <a:effectLst/>
                        </a:rPr>
                        <a:t>Оргмомент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(Цель: создать мотивацию к учебной деятельности)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Создание проблемной ситуации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(Цель: формирование системно-информационного анализа, развитие умений определять цели и задачи деятельности, выбирать средства реализации цели)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64" marR="57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Взаимное приветствие, проверка готовности учащихся к уроку, проверка оборудования. Подготовка учащихся к восприятию нового  материала.</a:t>
                      </a:r>
                    </a:p>
                    <a:p>
                      <a:pPr indent="34226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(Слайд 2) Из следующего списка выпишите: оксиды. </a:t>
                      </a:r>
                    </a:p>
                    <a:p>
                      <a:pPr indent="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СuО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en-US" sz="1600" dirty="0">
                          <a:effectLst/>
                        </a:rPr>
                        <a:t>KOH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LiOH</a:t>
                      </a:r>
                      <a:r>
                        <a:rPr lang="ru-RU" sz="1600" dirty="0">
                          <a:effectLst/>
                        </a:rPr>
                        <a:t>, Fe</a:t>
                      </a:r>
                      <a:r>
                        <a:rPr lang="ru-RU" sz="1600" baseline="-25000" dirty="0">
                          <a:effectLst/>
                        </a:rPr>
                        <a:t>2</a:t>
                      </a:r>
                      <a:r>
                        <a:rPr lang="ru-RU" sz="1600" dirty="0">
                          <a:effectLst/>
                        </a:rPr>
                        <a:t>О</a:t>
                      </a:r>
                      <a:r>
                        <a:rPr lang="ru-RU" sz="1600" baseline="-25000" dirty="0">
                          <a:effectLst/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, Nа</a:t>
                      </a:r>
                      <a:r>
                        <a:rPr lang="ru-RU" sz="1600" baseline="-25000" dirty="0">
                          <a:effectLst/>
                        </a:rPr>
                        <a:t>2</a:t>
                      </a:r>
                      <a:r>
                        <a:rPr lang="ru-RU" sz="1600" dirty="0">
                          <a:effectLst/>
                        </a:rPr>
                        <a:t>O, </a:t>
                      </a:r>
                      <a:r>
                        <a:rPr lang="ru-RU" sz="1600" dirty="0" err="1">
                          <a:effectLst/>
                        </a:rPr>
                        <a:t>Fe</a:t>
                      </a:r>
                      <a:r>
                        <a:rPr lang="ru-RU" sz="1600" dirty="0">
                          <a:effectLst/>
                        </a:rPr>
                        <a:t>(ОН)</a:t>
                      </a:r>
                      <a:r>
                        <a:rPr lang="ru-RU" sz="1600" baseline="-25000" dirty="0">
                          <a:effectLst/>
                        </a:rPr>
                        <a:t>2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Fe</a:t>
                      </a:r>
                      <a:r>
                        <a:rPr lang="ru-RU" sz="1600" dirty="0">
                          <a:effectLst/>
                        </a:rPr>
                        <a:t>(ОН)</a:t>
                      </a:r>
                      <a:r>
                        <a:rPr lang="ru-RU" sz="1600" baseline="-25000" dirty="0">
                          <a:effectLst/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ZnО</a:t>
                      </a:r>
                      <a:r>
                        <a:rPr lang="ru-RU" sz="1600" dirty="0">
                          <a:effectLst/>
                        </a:rPr>
                        <a:t>, SO</a:t>
                      </a:r>
                      <a:r>
                        <a:rPr lang="ru-RU" sz="1600" baseline="-25000" dirty="0">
                          <a:effectLst/>
                        </a:rPr>
                        <a:t>2,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Cu</a:t>
                      </a: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OH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r>
                        <a:rPr lang="ru-RU" sz="1600" baseline="-25000" dirty="0">
                          <a:effectLst/>
                        </a:rPr>
                        <a:t>2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Учитель вносит изменения на слайде в две колонки (слайд 2).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Как вы думаете, какие вещества оказались не выписанными?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Запишите их в третий столбик.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Учитель вносит на слайде формулы оснований в третий столбик.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Проанализируем их. Какие это вещества: простые или сложные?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Что их объединяет? Что стоит на первом месте в формулах?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Что стоит на втором месте?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Эта группа атомов называется </a:t>
                      </a:r>
                      <a:r>
                        <a:rPr lang="ru-RU" sz="1600" dirty="0" err="1">
                          <a:effectLst/>
                        </a:rPr>
                        <a:t>гидроксогруппой</a:t>
                      </a:r>
                      <a:r>
                        <a:rPr lang="ru-RU" sz="1600" dirty="0">
                          <a:effectLst/>
                        </a:rPr>
                        <a:t>, а вещества – гидроксидами или основаниями.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</a:t>
                      </a:r>
                      <a:r>
                        <a:rPr lang="ru-RU" sz="1600" dirty="0" smtClean="0">
                          <a:effectLst/>
                        </a:rPr>
                        <a:t>Какой </a:t>
                      </a:r>
                      <a:r>
                        <a:rPr lang="ru-RU" sz="1600" dirty="0">
                          <a:effectLst/>
                        </a:rPr>
                        <a:t>класс веществ мы будем изучать сегодня?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64" marR="57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Ученики записывают их в тетрадях, фронтально вслух проверяют, дают названия веществам.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Новый класс веществ.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- </a:t>
                      </a:r>
                      <a:r>
                        <a:rPr lang="ru-RU" sz="1600" dirty="0">
                          <a:effectLst/>
                        </a:rPr>
                        <a:t>Эти вещества являются сложными по составу.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Атом металла.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Группа ОН.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 </a:t>
                      </a:r>
                      <a:r>
                        <a:rPr lang="ru-RU" sz="1600" dirty="0">
                          <a:effectLst/>
                        </a:rPr>
                        <a:t>Основания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64" marR="578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5227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973102"/>
              </p:ext>
            </p:extLst>
          </p:nvPr>
        </p:nvGraphicFramePr>
        <p:xfrm>
          <a:off x="567891" y="1886552"/>
          <a:ext cx="11040177" cy="36576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99834"/>
                <a:gridCol w="5478996"/>
                <a:gridCol w="3561347"/>
              </a:tblGrid>
              <a:tr h="36190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r>
                        <a:rPr lang="ru-RU" sz="1600" dirty="0">
                          <a:effectLst/>
                        </a:rPr>
                        <a:t>. 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Этап </a:t>
                      </a:r>
                      <a:r>
                        <a:rPr lang="ru-RU" sz="1600" dirty="0">
                          <a:effectLst/>
                        </a:rPr>
                        <a:t>целеполагания на уроке 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(</a:t>
                      </a:r>
                      <a:r>
                        <a:rPr lang="ru-RU" sz="1600" dirty="0">
                          <a:effectLst/>
                        </a:rPr>
                        <a:t>Цель: формирование у учащихся способности самостоятельно ставить учебные цели на урок)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</a:t>
                      </a:r>
                      <a:r>
                        <a:rPr lang="ru-RU" sz="1600" dirty="0">
                          <a:effectLst/>
                        </a:rPr>
                        <a:t>Назовите тему сегодняшнего урока?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Давайте наметим план, по которому будем изучать эту тему. Что мы хотим узнать о данном классе соединений?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Учитель вместе с учащимися составляет план (слайд 3).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 </a:t>
                      </a:r>
                      <a:r>
                        <a:rPr lang="ru-RU" sz="1600" dirty="0">
                          <a:effectLst/>
                        </a:rPr>
                        <a:t>Основания. (слайд 3)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Учащиеся записывают тему урока и план в тетради.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План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Определение.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Классификация оснований.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3538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999348"/>
              </p:ext>
            </p:extLst>
          </p:nvPr>
        </p:nvGraphicFramePr>
        <p:xfrm>
          <a:off x="779646" y="1482906"/>
          <a:ext cx="10607040" cy="459125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21374"/>
                <a:gridCol w="5264040"/>
                <a:gridCol w="3421626"/>
              </a:tblGrid>
              <a:tr h="4591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Этап </a:t>
                      </a:r>
                      <a:r>
                        <a:rPr lang="ru-RU" sz="1600" dirty="0">
                          <a:effectLst/>
                        </a:rPr>
                        <a:t>«Открытие нового знания»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Организует подводящий диалог: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Fe(O</a:t>
                      </a:r>
                      <a:r>
                        <a:rPr lang="ru-RU" sz="1600" dirty="0" smtClean="0">
                          <a:effectLst/>
                        </a:rPr>
                        <a:t>Н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r>
                        <a:rPr lang="en-US" sz="1600" baseline="-25000" dirty="0" smtClean="0">
                          <a:effectLst/>
                        </a:rPr>
                        <a:t>3</a:t>
                      </a:r>
                      <a:r>
                        <a:rPr lang="en-US" sz="1600" dirty="0" smtClean="0">
                          <a:effectLst/>
                        </a:rPr>
                        <a:t>,</a:t>
                      </a:r>
                      <a:r>
                        <a:rPr lang="ru-RU" sz="1600" dirty="0" smtClean="0">
                          <a:effectLst/>
                        </a:rPr>
                        <a:t>, КОН, </a:t>
                      </a:r>
                      <a:r>
                        <a:rPr lang="en-US" sz="1600" dirty="0" smtClean="0">
                          <a:effectLst/>
                        </a:rPr>
                        <a:t>Fe(O</a:t>
                      </a:r>
                      <a:r>
                        <a:rPr lang="ru-RU" sz="1600" dirty="0" smtClean="0">
                          <a:effectLst/>
                        </a:rPr>
                        <a:t>Н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r>
                        <a:rPr lang="ru-RU" sz="1600" baseline="-25000" dirty="0" smtClean="0">
                          <a:effectLst/>
                        </a:rPr>
                        <a:t>2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- Сколько </a:t>
                      </a:r>
                      <a:r>
                        <a:rPr lang="ru-RU" sz="1600" dirty="0" err="1">
                          <a:effectLst/>
                        </a:rPr>
                        <a:t>гидроксогрупп</a:t>
                      </a:r>
                      <a:r>
                        <a:rPr lang="ru-RU" sz="1600" dirty="0">
                          <a:effectLst/>
                        </a:rPr>
                        <a:t> содержится в каждой из этих формул?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 А атомов металла?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Следовательно, чему равен заряд  </a:t>
                      </a:r>
                      <a:r>
                        <a:rPr lang="ru-RU" sz="1600" dirty="0" err="1">
                          <a:effectLst/>
                        </a:rPr>
                        <a:t>гидроксогруппы</a:t>
                      </a:r>
                      <a:r>
                        <a:rPr lang="ru-RU" sz="1600" dirty="0">
                          <a:effectLst/>
                        </a:rPr>
                        <a:t>?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Чем будет определяться количество </a:t>
                      </a:r>
                      <a:r>
                        <a:rPr lang="ru-RU" sz="1600" dirty="0" err="1">
                          <a:effectLst/>
                        </a:rPr>
                        <a:t>гидроксогрупп</a:t>
                      </a:r>
                      <a:r>
                        <a:rPr lang="ru-RU" sz="1600" dirty="0">
                          <a:effectLst/>
                        </a:rPr>
                        <a:t>?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Сформулируйте определение оснований.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выведите общую формулу оснований по составленному определению.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Отвечают на вопросы: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 </a:t>
                      </a:r>
                      <a:r>
                        <a:rPr lang="ru-RU" sz="1600" dirty="0">
                          <a:effectLst/>
                        </a:rPr>
                        <a:t>Разное количество.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Всегда один.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- Единица.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Степенью окисления металла.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Основания</a:t>
                      </a:r>
                      <a:r>
                        <a:rPr lang="ru-RU" sz="1600" dirty="0">
                          <a:effectLst/>
                        </a:rPr>
                        <a:t> – сложные вещества, состоящие из атома металла и одной или нескольких </a:t>
                      </a:r>
                      <a:r>
                        <a:rPr lang="ru-RU" sz="1600" dirty="0" err="1" smtClean="0">
                          <a:effectLst/>
                        </a:rPr>
                        <a:t>гидроксогрупп</a:t>
                      </a:r>
                      <a:r>
                        <a:rPr lang="ru-RU" sz="1600" dirty="0" smtClean="0">
                          <a:effectLst/>
                        </a:rPr>
                        <a:t>.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Учащиеся </a:t>
                      </a:r>
                      <a:r>
                        <a:rPr lang="ru-RU" sz="1600" dirty="0">
                          <a:effectLst/>
                        </a:rPr>
                        <a:t>записывают определение и общую формулу в тетради.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6368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794734"/>
              </p:ext>
            </p:extLst>
          </p:nvPr>
        </p:nvGraphicFramePr>
        <p:xfrm>
          <a:off x="173254" y="712269"/>
          <a:ext cx="11251933" cy="54864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92238"/>
                <a:gridCol w="5611937"/>
                <a:gridCol w="3647758"/>
              </a:tblGrid>
              <a:tr h="53318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 Первичная проверка усвоения нового материала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(слайд 5) 1) Какое из двух веществ можно отнести к </a:t>
                      </a:r>
                      <a:r>
                        <a:rPr lang="ru-RU" sz="1600" dirty="0" smtClean="0">
                          <a:effectLst/>
                        </a:rPr>
                        <a:t>основаниям: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а</a:t>
                      </a:r>
                      <a:r>
                        <a:rPr lang="ru-RU" sz="1600" dirty="0">
                          <a:effectLst/>
                        </a:rPr>
                        <a:t>) </a:t>
                      </a:r>
                      <a:r>
                        <a:rPr lang="en-US" sz="1600" dirty="0" err="1">
                          <a:effectLst/>
                        </a:rPr>
                        <a:t>NaOH</a:t>
                      </a:r>
                      <a:r>
                        <a:rPr lang="ru-RU" sz="1600" dirty="0">
                          <a:effectLst/>
                        </a:rPr>
                        <a:t> или </a:t>
                      </a:r>
                      <a:r>
                        <a:rPr lang="en-US" sz="1600" dirty="0" err="1">
                          <a:effectLst/>
                        </a:rPr>
                        <a:t>NaN</a:t>
                      </a:r>
                      <a:r>
                        <a:rPr lang="ru-RU" sz="1600" dirty="0">
                          <a:effectLst/>
                        </a:rPr>
                        <a:t>О</a:t>
                      </a:r>
                      <a:r>
                        <a:rPr lang="ru-RU" sz="1600" baseline="-25000" dirty="0">
                          <a:effectLst/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  б) </a:t>
                      </a:r>
                      <a:r>
                        <a:rPr lang="en-US" sz="1600" dirty="0" err="1">
                          <a:effectLst/>
                        </a:rPr>
                        <a:t>Ca</a:t>
                      </a: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OH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r>
                        <a:rPr lang="ru-RU" sz="1600" baseline="-25000" dirty="0">
                          <a:effectLst/>
                        </a:rPr>
                        <a:t>2</a:t>
                      </a:r>
                      <a:r>
                        <a:rPr lang="ru-RU" sz="1600" dirty="0">
                          <a:effectLst/>
                        </a:rPr>
                        <a:t>  или </a:t>
                      </a:r>
                      <a:r>
                        <a:rPr lang="en-US" sz="1600" dirty="0" err="1">
                          <a:effectLst/>
                        </a:rPr>
                        <a:t>CaO</a:t>
                      </a:r>
                      <a:r>
                        <a:rPr lang="ru-RU" sz="1600" dirty="0">
                          <a:effectLst/>
                        </a:rPr>
                        <a:t>? Ответ мотивируйте.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arenR" startAt="2"/>
                      </a:pPr>
                      <a:r>
                        <a:rPr lang="ru-RU" sz="1600" dirty="0" smtClean="0">
                          <a:effectLst/>
                        </a:rPr>
                        <a:t>Поиграйте </a:t>
                      </a:r>
                      <a:r>
                        <a:rPr lang="ru-RU" sz="1600" dirty="0">
                          <a:effectLst/>
                        </a:rPr>
                        <a:t>в «крестики – нолики». Покажите выигрышный путь, который составляют формулы </a:t>
                      </a:r>
                      <a:r>
                        <a:rPr lang="ru-RU" sz="1600" dirty="0" smtClean="0">
                          <a:effectLst/>
                        </a:rPr>
                        <a:t>оснований: (слайд 6)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arenR" startAt="2"/>
                      </a:pPr>
                      <a:endParaRPr lang="ru-RU" sz="1600" dirty="0" smtClean="0">
                        <a:effectLst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arenR" startAt="2"/>
                      </a:pPr>
                      <a:endParaRPr lang="ru-RU" sz="1600" dirty="0" smtClean="0">
                        <a:effectLst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arenR" startAt="2"/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) Выпишите в столбик из перечня  химических формул веществ формулы гидроксидов: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LiOH</a:t>
                      </a:r>
                      <a:r>
                        <a:rPr lang="en-US" sz="1600" dirty="0">
                          <a:effectLst/>
                        </a:rPr>
                        <a:t>, H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O, H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CO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, Fe(O</a:t>
                      </a:r>
                      <a:r>
                        <a:rPr lang="ru-RU" sz="1600" dirty="0">
                          <a:effectLst/>
                        </a:rPr>
                        <a:t>Н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, P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O</a:t>
                      </a:r>
                      <a:r>
                        <a:rPr lang="en-US" sz="1600" baseline="-25000" dirty="0">
                          <a:effectLst/>
                        </a:rPr>
                        <a:t>5</a:t>
                      </a:r>
                      <a:r>
                        <a:rPr lang="en-US" sz="1600" dirty="0">
                          <a:effectLst/>
                        </a:rPr>
                        <a:t>, CO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, FeCl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, P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O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, Fe(O</a:t>
                      </a:r>
                      <a:r>
                        <a:rPr lang="ru-RU" sz="1600" dirty="0">
                          <a:effectLst/>
                        </a:rPr>
                        <a:t>Н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, H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SO</a:t>
                      </a:r>
                      <a:r>
                        <a:rPr lang="en-US" sz="1600" baseline="-25000" dirty="0">
                          <a:effectLst/>
                        </a:rPr>
                        <a:t>4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Учащиеся </a:t>
                      </a:r>
                      <a:r>
                        <a:rPr lang="ru-RU" sz="1600" dirty="0">
                          <a:effectLst/>
                        </a:rPr>
                        <a:t>выполняют задание в тетрадях.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007985"/>
              </p:ext>
            </p:extLst>
          </p:nvPr>
        </p:nvGraphicFramePr>
        <p:xfrm>
          <a:off x="2329314" y="2993458"/>
          <a:ext cx="5034013" cy="13379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34296"/>
                <a:gridCol w="2134296"/>
                <a:gridCol w="765421"/>
              </a:tblGrid>
              <a:tr h="445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</a:rPr>
                        <a:t>HCl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SO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</a:rPr>
                        <a:t>NaOH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5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Al</a:t>
                      </a:r>
                      <a:r>
                        <a:rPr lang="ru-RU" sz="1400">
                          <a:effectLst/>
                        </a:rPr>
                        <a:t>(</a:t>
                      </a:r>
                      <a:r>
                        <a:rPr lang="en-US" sz="1400">
                          <a:effectLst/>
                        </a:rPr>
                        <a:t>O</a:t>
                      </a:r>
                      <a:r>
                        <a:rPr lang="ru-RU" sz="1400">
                          <a:effectLst/>
                        </a:rPr>
                        <a:t>Н)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Li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5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Fe</a:t>
                      </a:r>
                      <a:r>
                        <a:rPr lang="ru-RU" sz="1400" dirty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O</a:t>
                      </a:r>
                      <a:r>
                        <a:rPr lang="ru-RU" sz="1400" dirty="0">
                          <a:effectLst/>
                        </a:rPr>
                        <a:t>Н)</a:t>
                      </a:r>
                      <a:r>
                        <a:rPr lang="ru-RU" sz="1400" baseline="-250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H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CO</a:t>
                      </a:r>
                      <a:r>
                        <a:rPr lang="en-US" sz="1400" baseline="-250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</a:rPr>
                        <a:t>NaBr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2428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172672"/>
              </p:ext>
            </p:extLst>
          </p:nvPr>
        </p:nvGraphicFramePr>
        <p:xfrm>
          <a:off x="635267" y="1751798"/>
          <a:ext cx="10828421" cy="365931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17252"/>
                <a:gridCol w="5400709"/>
                <a:gridCol w="3510460"/>
              </a:tblGrid>
              <a:tr h="3180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5. Этап «Открытие нового знания»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Работа в группах. (слайд 7)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Давайте дадим названия новым веществам</a:t>
                      </a:r>
                      <a:r>
                        <a:rPr lang="ru-RU" sz="1800" dirty="0" smtClean="0"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LiOH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Fe</a:t>
                      </a:r>
                      <a:r>
                        <a:rPr lang="ru-RU" sz="1800" dirty="0">
                          <a:effectLst/>
                        </a:rPr>
                        <a:t>(ОН)</a:t>
                      </a:r>
                      <a:r>
                        <a:rPr lang="ru-RU" sz="1800" baseline="-25000" dirty="0">
                          <a:effectLst/>
                        </a:rPr>
                        <a:t>2,  </a:t>
                      </a:r>
                      <a:r>
                        <a:rPr lang="ru-RU" sz="1800" dirty="0" err="1">
                          <a:effectLst/>
                        </a:rPr>
                        <a:t>Fe</a:t>
                      </a:r>
                      <a:r>
                        <a:rPr lang="ru-RU" sz="1800" dirty="0">
                          <a:effectLst/>
                        </a:rPr>
                        <a:t>(ОН)</a:t>
                      </a:r>
                      <a:r>
                        <a:rPr lang="ru-RU" sz="1800" baseline="-25000" dirty="0">
                          <a:effectLst/>
                        </a:rPr>
                        <a:t>3</a:t>
                      </a:r>
                      <a:r>
                        <a:rPr lang="ru-RU" sz="1800" dirty="0">
                          <a:effectLst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Для этого необходимо составить алгоритм. 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Используем </a:t>
                      </a:r>
                      <a:r>
                        <a:rPr lang="ru-RU" sz="1800" dirty="0">
                          <a:effectLst/>
                        </a:rPr>
                        <a:t>текст § 31 стр. 138.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Учащиеся составляют алгоритм: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гидроксид + название металла в родительном падеже  (степень окисления в случае ее переменности) </a:t>
                      </a:r>
                      <a:endParaRPr lang="ru-RU" sz="18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Ученики </a:t>
                      </a:r>
                      <a:r>
                        <a:rPr lang="ru-RU" sz="1800" dirty="0">
                          <a:effectLst/>
                        </a:rPr>
                        <a:t>называют устно: 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LiOH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– гидроксид лития,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Fe</a:t>
                      </a:r>
                      <a:r>
                        <a:rPr lang="ru-RU" sz="1800" dirty="0">
                          <a:effectLst/>
                        </a:rPr>
                        <a:t>(ОН)</a:t>
                      </a:r>
                      <a:r>
                        <a:rPr lang="ru-RU" sz="1800" baseline="-25000" dirty="0">
                          <a:effectLst/>
                        </a:rPr>
                        <a:t>2</a:t>
                      </a:r>
                      <a:r>
                        <a:rPr lang="ru-RU" sz="1800" dirty="0">
                          <a:effectLst/>
                        </a:rPr>
                        <a:t> - гидроксид железа(II), </a:t>
                      </a:r>
                      <a:r>
                        <a:rPr lang="ru-RU" sz="1800" dirty="0" err="1">
                          <a:effectLst/>
                        </a:rPr>
                        <a:t>Fe</a:t>
                      </a:r>
                      <a:r>
                        <a:rPr lang="ru-RU" sz="1800" dirty="0">
                          <a:effectLst/>
                        </a:rPr>
                        <a:t>(ОН)</a:t>
                      </a:r>
                      <a:r>
                        <a:rPr lang="ru-RU" sz="1800" baseline="-25000" dirty="0">
                          <a:effectLst/>
                        </a:rPr>
                        <a:t>3</a:t>
                      </a:r>
                      <a:r>
                        <a:rPr lang="ru-RU" sz="1800" dirty="0">
                          <a:effectLst/>
                        </a:rPr>
                        <a:t> - гидроксид железа(III).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2288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202795"/>
              </p:ext>
            </p:extLst>
          </p:nvPr>
        </p:nvGraphicFramePr>
        <p:xfrm>
          <a:off x="635267" y="1674797"/>
          <a:ext cx="11203807" cy="485877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83717"/>
                <a:gridCol w="5587934"/>
                <a:gridCol w="3632156"/>
              </a:tblGrid>
              <a:tr h="2606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6. Первичная проверка усвоения нового материала.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(слайд 8) Составьте формулы по названиям: гидроксид калия, гидроксид магния, гидроксид натрия, гидроксид меди(II), гидроксид алюминия, гидроксид хрома(III).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Некоторые основания имеют тривиальные названия, найдите их названия в тексте параграфа с. 138 и запишите в тетрадь: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KOH</a:t>
                      </a:r>
                      <a:r>
                        <a:rPr lang="ru-RU" sz="1800" dirty="0">
                          <a:effectLst/>
                        </a:rPr>
                        <a:t> – едкое кали; </a:t>
                      </a:r>
                      <a:r>
                        <a:rPr lang="en-US" sz="1800" dirty="0" err="1">
                          <a:effectLst/>
                        </a:rPr>
                        <a:t>NaOH</a:t>
                      </a:r>
                      <a:r>
                        <a:rPr lang="ru-RU" sz="1800" dirty="0">
                          <a:effectLst/>
                        </a:rPr>
                        <a:t> – едкий натр; 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Ba</a:t>
                      </a: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OH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  <a:r>
                        <a:rPr lang="ru-RU" sz="1800" baseline="-25000" dirty="0" smtClean="0">
                          <a:effectLst/>
                        </a:rPr>
                        <a:t>2</a:t>
                      </a:r>
                      <a:r>
                        <a:rPr lang="ru-RU" sz="1800" dirty="0" smtClean="0">
                          <a:effectLst/>
                        </a:rPr>
                        <a:t> – </a:t>
                      </a:r>
                      <a:r>
                        <a:rPr lang="ru-RU" sz="1800" dirty="0">
                          <a:effectLst/>
                        </a:rPr>
                        <a:t>едкий барит; </a:t>
                      </a:r>
                      <a:r>
                        <a:rPr lang="en-US" sz="1800" dirty="0" err="1">
                          <a:effectLst/>
                        </a:rPr>
                        <a:t>Ca</a:t>
                      </a:r>
                      <a:r>
                        <a:rPr lang="ru-RU" sz="1800" dirty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OH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r>
                        <a:rPr lang="ru-RU" sz="1800" baseline="-25000" dirty="0">
                          <a:effectLst/>
                        </a:rPr>
                        <a:t>2</a:t>
                      </a:r>
                      <a:r>
                        <a:rPr lang="ru-RU" sz="1800" dirty="0">
                          <a:effectLst/>
                        </a:rPr>
                        <a:t> – гашеная известь, в растворе – известковая вода.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Учащиеся выполняют задание в тетрадях.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ученики записывают названия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05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7. Вторичная проверка усвоения нового материала.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(слайд 9) Установите соответствие формул и названий веществ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ученики выполняют задание, зачитывают.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7410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319629"/>
              </p:ext>
            </p:extLst>
          </p:nvPr>
        </p:nvGraphicFramePr>
        <p:xfrm>
          <a:off x="86628" y="0"/>
          <a:ext cx="12105372" cy="695135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43345"/>
                <a:gridCol w="6037591"/>
                <a:gridCol w="3924436"/>
              </a:tblGrid>
              <a:tr h="201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8. Этап «Открытие нового знания»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31" marR="44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Постарайтесь разбить </a:t>
                      </a:r>
                      <a:r>
                        <a:rPr lang="ru-RU" sz="1600" dirty="0" smtClean="0">
                          <a:effectLst/>
                        </a:rPr>
                        <a:t>основания, которые вам встретились в задании на </a:t>
                      </a:r>
                      <a:r>
                        <a:rPr lang="ru-RU" sz="1600" dirty="0">
                          <a:effectLst/>
                        </a:rPr>
                        <a:t>три колонки. Что получилось? </a:t>
                      </a:r>
                      <a:r>
                        <a:rPr lang="ru-RU" sz="1600" dirty="0" smtClean="0">
                          <a:effectLst/>
                        </a:rPr>
                        <a:t>Проверим (слайд 10)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По какому признаку вы их разделили?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Ребята, а что мы с вами только что сделали?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Таким образом, мы перешли ко второму пункту плана. И провели первую классификацию – по составу. На слайде 10.     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31" marR="44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Ученики выполняют задание, зачитывают.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 сличают с образцом на слайде 10.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 По количеству </a:t>
                      </a:r>
                      <a:r>
                        <a:rPr lang="ru-RU" sz="1600" dirty="0" err="1" smtClean="0">
                          <a:effectLst/>
                        </a:rPr>
                        <a:t>гидроксогрупп</a:t>
                      </a:r>
                      <a:r>
                        <a:rPr lang="ru-RU" sz="1600" dirty="0" smtClean="0">
                          <a:effectLst/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 Провели классификацию.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endParaRPr lang="ru-RU" sz="1600" dirty="0"/>
                    </a:p>
                  </a:txBody>
                  <a:tcPr marL="59641" marR="59641" marT="29821" marB="29821"/>
                </a:tc>
              </a:tr>
              <a:tr h="18307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43489" marR="43489" marT="43489" marB="4348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Классификация по составу:</a:t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х=1 </a:t>
                      </a:r>
                      <a:r>
                        <a:rPr lang="ru-RU" sz="1600" dirty="0" err="1" smtClean="0">
                          <a:effectLst/>
                        </a:rPr>
                        <a:t>однокислотные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основания;</a:t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х=2 </a:t>
                      </a:r>
                      <a:r>
                        <a:rPr lang="ru-RU" sz="1600" dirty="0" err="1" smtClean="0">
                          <a:effectLst/>
                        </a:rPr>
                        <a:t>двухкислотные</a:t>
                      </a:r>
                      <a:r>
                        <a:rPr lang="ru-RU" sz="1600" dirty="0" smtClean="0">
                          <a:effectLst/>
                        </a:rPr>
                        <a:t> основания; </a:t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х = 3 </a:t>
                      </a:r>
                      <a:r>
                        <a:rPr lang="ru-RU" sz="1600" dirty="0" err="1" smtClean="0">
                          <a:effectLst/>
                        </a:rPr>
                        <a:t>трехкислотные</a:t>
                      </a:r>
                      <a:r>
                        <a:rPr lang="ru-RU" sz="1600" dirty="0" smtClean="0">
                          <a:effectLst/>
                        </a:rPr>
                        <a:t> основания.</a:t>
                      </a:r>
                    </a:p>
                    <a:p>
                      <a:r>
                        <a:rPr lang="ru-RU" sz="1600" dirty="0" smtClean="0">
                          <a:effectLst/>
                        </a:rPr>
                        <a:t>- Но существует еще одна классификация. Проведем эксперимент.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31" marR="44731" marT="0" marB="0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59641" marR="59641" marT="29821" marB="29821"/>
                </a:tc>
              </a:tr>
              <a:tr h="28727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9. Проверка правил техники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Безопасности (формирование умений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безопасного обращения с веществами)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31" marR="44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– В лаборатории при проведении химического эксперимента часто приходится работать с реактивами. </a:t>
                      </a:r>
                      <a:r>
                        <a:rPr lang="ru-RU" sz="1600" dirty="0" smtClean="0">
                          <a:effectLst/>
                        </a:rPr>
                        <a:t>Вспомните правила техники безопасности при выполнении работ.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Помните</a:t>
                      </a:r>
                      <a:r>
                        <a:rPr lang="ru-RU" sz="1600" dirty="0">
                          <a:effectLst/>
                        </a:rPr>
                        <a:t>, работа со щелочами требует осторожности, избегайте попадания их на кожу и </a:t>
                      </a:r>
                      <a:r>
                        <a:rPr lang="ru-RU" sz="1600" dirty="0" smtClean="0">
                          <a:effectLst/>
                        </a:rPr>
                        <a:t>одежду! </a:t>
                      </a:r>
                      <a:r>
                        <a:rPr lang="ru-RU" sz="1600" dirty="0">
                          <a:effectLst/>
                        </a:rPr>
                        <a:t>Недаром их называют едкими. 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31" marR="44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Учащиеся </a:t>
                      </a:r>
                      <a:r>
                        <a:rPr lang="ru-RU" sz="1600" dirty="0">
                          <a:effectLst/>
                        </a:rPr>
                        <a:t>называют правила работы с щелочами, стеклянной посудой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31" marR="447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67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434" y="348069"/>
            <a:ext cx="11618807" cy="900888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96595" marR="690245" indent="661035" algn="ctr">
              <a:lnSpc>
                <a:spcPct val="100000"/>
              </a:lnSpc>
              <a:spcBef>
                <a:spcPts val="305"/>
              </a:spcBef>
            </a:pPr>
            <a:r>
              <a:rPr lang="ru-RU" sz="2800" b="1" dirty="0">
                <a:solidFill>
                  <a:srgbClr val="C00000"/>
                </a:solidFill>
                <a:latin typeface="+mn-lt"/>
                <a:cs typeface="Microsoft Sans Serif"/>
              </a:rPr>
              <a:t>Сравнительная</a:t>
            </a:r>
            <a:r>
              <a:rPr lang="ru-RU" sz="2800" b="1" spc="-7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lang="ru-RU"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характеристика </a:t>
            </a:r>
            <a:br>
              <a:rPr lang="ru-RU" sz="2800" b="1" spc="-10" dirty="0">
                <a:solidFill>
                  <a:srgbClr val="C00000"/>
                </a:solidFill>
                <a:latin typeface="+mn-lt"/>
                <a:cs typeface="Microsoft Sans Serif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  <a:cs typeface="Microsoft Sans Serif"/>
              </a:rPr>
              <a:t>традиционного</a:t>
            </a:r>
            <a:r>
              <a:rPr lang="ru-RU" sz="2800" b="1" spc="-10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+mn-lt"/>
                <a:cs typeface="Microsoft Sans Serif"/>
              </a:rPr>
              <a:t>и</a:t>
            </a:r>
            <a:r>
              <a:rPr lang="ru-RU" sz="2800" b="1" spc="-7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lang="ru-RU"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современного</a:t>
            </a:r>
            <a:r>
              <a:rPr lang="ru-RU" sz="2800" b="1" spc="-114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lang="ru-RU"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уроков</a:t>
            </a:r>
            <a:endParaRPr sz="2800" b="1" dirty="0">
              <a:latin typeface="+mn-lt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5649" y="1552638"/>
            <a:ext cx="11937498" cy="5001877"/>
            <a:chOff x="0" y="1552575"/>
            <a:chExt cx="9144381" cy="5001877"/>
          </a:xfrm>
        </p:grpSpPr>
        <p:sp>
          <p:nvSpPr>
            <p:cNvPr id="4" name="object 4"/>
            <p:cNvSpPr/>
            <p:nvPr/>
          </p:nvSpPr>
          <p:spPr>
            <a:xfrm>
              <a:off x="7164451" y="4762055"/>
              <a:ext cx="1979930" cy="1739900"/>
            </a:xfrm>
            <a:custGeom>
              <a:avLst/>
              <a:gdLst/>
              <a:ahLst/>
              <a:cxnLst/>
              <a:rect l="l" t="t" r="r" b="b"/>
              <a:pathLst>
                <a:path w="1979929" h="1739900">
                  <a:moveTo>
                    <a:pt x="1979549" y="0"/>
                  </a:moveTo>
                  <a:lnTo>
                    <a:pt x="0" y="0"/>
                  </a:lnTo>
                  <a:lnTo>
                    <a:pt x="0" y="1739518"/>
                  </a:lnTo>
                  <a:lnTo>
                    <a:pt x="1979549" y="1739518"/>
                  </a:lnTo>
                  <a:lnTo>
                    <a:pt x="1979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5859" y="1600182"/>
              <a:ext cx="5329555" cy="4954270"/>
            </a:xfrm>
            <a:custGeom>
              <a:avLst/>
              <a:gdLst/>
              <a:ahLst/>
              <a:cxnLst/>
              <a:rect l="l" t="t" r="r" b="b"/>
              <a:pathLst>
                <a:path w="5329555" h="4954270">
                  <a:moveTo>
                    <a:pt x="0" y="0"/>
                  </a:moveTo>
                  <a:lnTo>
                    <a:pt x="0" y="4953762"/>
                  </a:lnTo>
                </a:path>
                <a:path w="5329555" h="4954270">
                  <a:moveTo>
                    <a:pt x="2328926" y="0"/>
                  </a:moveTo>
                  <a:lnTo>
                    <a:pt x="2328926" y="4953762"/>
                  </a:lnTo>
                </a:path>
                <a:path w="5329555" h="4954270">
                  <a:moveTo>
                    <a:pt x="5329301" y="0"/>
                  </a:moveTo>
                  <a:lnTo>
                    <a:pt x="5329301" y="49537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69197"/>
              <a:ext cx="9144000" cy="2298065"/>
            </a:xfrm>
            <a:custGeom>
              <a:avLst/>
              <a:gdLst/>
              <a:ahLst/>
              <a:cxnLst/>
              <a:rect l="l" t="t" r="r" b="b"/>
              <a:pathLst>
                <a:path w="9144000" h="2298065">
                  <a:moveTo>
                    <a:pt x="9144000" y="2288159"/>
                  </a:moveTo>
                  <a:lnTo>
                    <a:pt x="0" y="2288159"/>
                  </a:lnTo>
                  <a:lnTo>
                    <a:pt x="0" y="2297684"/>
                  </a:lnTo>
                  <a:lnTo>
                    <a:pt x="9144000" y="2297684"/>
                  </a:lnTo>
                  <a:lnTo>
                    <a:pt x="9144000" y="2288159"/>
                  </a:lnTo>
                  <a:close/>
                </a:path>
                <a:path w="9144000" h="2298065">
                  <a:moveTo>
                    <a:pt x="914400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144000" y="95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552575"/>
              <a:ext cx="9144000" cy="4954270"/>
            </a:xfrm>
            <a:custGeom>
              <a:avLst/>
              <a:gdLst/>
              <a:ahLst/>
              <a:cxnLst/>
              <a:rect l="l" t="t" r="r" b="b"/>
              <a:pathLst>
                <a:path w="9144000" h="4954270">
                  <a:moveTo>
                    <a:pt x="0" y="0"/>
                  </a:moveTo>
                  <a:lnTo>
                    <a:pt x="0" y="4953762"/>
                  </a:lnTo>
                </a:path>
                <a:path w="9144000" h="4954270">
                  <a:moveTo>
                    <a:pt x="9144000" y="0"/>
                  </a:moveTo>
                  <a:lnTo>
                    <a:pt x="9144000" y="49537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552638"/>
              <a:ext cx="9144000" cy="4954270"/>
            </a:xfrm>
            <a:custGeom>
              <a:avLst/>
              <a:gdLst/>
              <a:ahLst/>
              <a:cxnLst/>
              <a:rect l="l" t="t" r="r" b="b"/>
              <a:pathLst>
                <a:path w="9144000" h="4954270">
                  <a:moveTo>
                    <a:pt x="9144000" y="4944173"/>
                  </a:moveTo>
                  <a:lnTo>
                    <a:pt x="0" y="4944173"/>
                  </a:lnTo>
                  <a:lnTo>
                    <a:pt x="0" y="4953698"/>
                  </a:lnTo>
                  <a:lnTo>
                    <a:pt x="9144000" y="4953698"/>
                  </a:lnTo>
                  <a:lnTo>
                    <a:pt x="9144000" y="4944173"/>
                  </a:lnTo>
                  <a:close/>
                </a:path>
                <a:path w="9144000" h="4954270">
                  <a:moveTo>
                    <a:pt x="914400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144000" y="95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68359" y="1721358"/>
            <a:ext cx="190838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cs typeface="Times New Roman"/>
              </a:rPr>
              <a:t>Требования</a:t>
            </a:r>
            <a:r>
              <a:rPr sz="2000" b="1" spc="-15" dirty="0">
                <a:cs typeface="Times New Roman"/>
              </a:rPr>
              <a:t> </a:t>
            </a:r>
            <a:r>
              <a:rPr sz="2000" b="1" spc="-50" dirty="0">
                <a:cs typeface="Times New Roman"/>
              </a:rPr>
              <a:t>к</a:t>
            </a:r>
            <a:endParaRPr sz="2000" dirty="0"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cs typeface="Times New Roman"/>
              </a:rPr>
              <a:t>уроку</a:t>
            </a:r>
            <a:endParaRPr sz="2000" dirty="0"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62860" y="1858517"/>
            <a:ext cx="287358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Традиционный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урок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01325" y="1578102"/>
            <a:ext cx="2702560" cy="8547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61645" marR="5080" indent="-449580">
              <a:lnSpc>
                <a:spcPct val="102200"/>
              </a:lnSpc>
              <a:spcBef>
                <a:spcPts val="50"/>
              </a:spcBef>
            </a:pPr>
            <a:r>
              <a:rPr sz="1800" b="1" spc="-10" dirty="0">
                <a:latin typeface="Times New Roman"/>
                <a:cs typeface="Times New Roman"/>
              </a:rPr>
              <a:t>Современный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урок </a:t>
            </a:r>
            <a:r>
              <a:rPr sz="1800" b="1" spc="-10" dirty="0">
                <a:latin typeface="Times New Roman"/>
                <a:cs typeface="Times New Roman"/>
              </a:rPr>
              <a:t>(системно-</a:t>
            </a:r>
            <a:endParaRPr sz="1800">
              <a:latin typeface="Times New Roman"/>
              <a:cs typeface="Times New Roman"/>
            </a:endParaRPr>
          </a:p>
          <a:p>
            <a:pPr marL="12382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Times New Roman"/>
                <a:cs typeface="Times New Roman"/>
              </a:rPr>
              <a:t>деятельностный)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43708" y="1852421"/>
            <a:ext cx="661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latin typeface="Times New Roman"/>
                <a:cs typeface="Times New Roman"/>
              </a:rPr>
              <a:t>УУД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8358" y="2501010"/>
            <a:ext cx="18640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cs typeface="Times New Roman"/>
              </a:rPr>
              <a:t>Практическая деятельность учащихся</a:t>
            </a:r>
            <a:endParaRPr sz="1800" dirty="0"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50330" y="2501010"/>
            <a:ext cx="1064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 err="1" smtClean="0">
                <a:latin typeface="Times New Roman"/>
                <a:cs typeface="Times New Roman"/>
              </a:rPr>
              <a:t>Под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учителя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39819" y="2501010"/>
            <a:ext cx="1811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862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Times New Roman"/>
                <a:cs typeface="Times New Roman"/>
              </a:rPr>
              <a:t>руководством </a:t>
            </a:r>
            <a:r>
              <a:rPr sz="1800" spc="-10" dirty="0">
                <a:latin typeface="Times New Roman"/>
                <a:cs typeface="Times New Roman"/>
              </a:rPr>
              <a:t>учащиеся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50330" y="3049652"/>
            <a:ext cx="1822873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выполняют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практических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28971" y="3049652"/>
            <a:ext cx="722207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ряд </a:t>
            </a:r>
            <a:r>
              <a:rPr sz="1800" spc="-20" dirty="0">
                <a:latin typeface="Times New Roman"/>
                <a:cs typeface="Times New Roman"/>
              </a:rPr>
              <a:t>задач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50329" y="3598545"/>
            <a:ext cx="289898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9480" algn="l"/>
              </a:tabLst>
            </a:pPr>
            <a:r>
              <a:rPr sz="1800" spc="-10" dirty="0">
                <a:latin typeface="Times New Roman"/>
                <a:cs typeface="Times New Roman"/>
              </a:rPr>
              <a:t>(чаще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применяется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59884" y="3872865"/>
            <a:ext cx="792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метод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50329" y="3872865"/>
            <a:ext cx="1882987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фронтальный организации деятельности)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56072" y="2501010"/>
            <a:ext cx="3793913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78890" algn="l"/>
                <a:tab pos="1422400" algn="l"/>
              </a:tabLst>
            </a:pPr>
            <a:r>
              <a:rPr sz="1800" spc="-10" dirty="0">
                <a:latin typeface="Times New Roman"/>
                <a:cs typeface="Times New Roman"/>
              </a:rPr>
              <a:t>Учащиеся</a:t>
            </a:r>
            <a:r>
              <a:rPr sz="1800" dirty="0">
                <a:latin typeface="Times New Roman"/>
                <a:cs typeface="Times New Roman"/>
              </a:rPr>
              <a:t>		</a:t>
            </a:r>
            <a:r>
              <a:rPr sz="1800" spc="-10" dirty="0">
                <a:latin typeface="Times New Roman"/>
                <a:cs typeface="Times New Roman"/>
              </a:rPr>
              <a:t>осуществляют учебные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действия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56072" y="3049651"/>
            <a:ext cx="2249593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намеченному (применяется индивидуальный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78988" y="3324225"/>
            <a:ext cx="1472353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marR="5080" indent="-224154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групповой, </a:t>
            </a:r>
            <a:r>
              <a:rPr sz="1800" spc="-20" dirty="0">
                <a:latin typeface="Times New Roman"/>
                <a:cs typeface="Times New Roman"/>
              </a:rPr>
              <a:t>методы),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56071" y="3872865"/>
            <a:ext cx="3005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учитель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консультирует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51579" y="2501010"/>
            <a:ext cx="34010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125730" indent="415290">
              <a:lnSpc>
                <a:spcPct val="100000"/>
              </a:lnSpc>
              <a:spcBef>
                <a:spcPts val="100"/>
              </a:spcBef>
              <a:tabLst>
                <a:tab pos="766445" algn="l"/>
              </a:tabLst>
            </a:pPr>
            <a:r>
              <a:rPr sz="1800" spc="-10" dirty="0">
                <a:latin typeface="Times New Roman"/>
                <a:cs typeface="Times New Roman"/>
              </a:rPr>
              <a:t>Познавательные, </a:t>
            </a:r>
            <a:r>
              <a:rPr sz="1800" spc="-25" dirty="0">
                <a:latin typeface="Times New Roman"/>
                <a:cs typeface="Times New Roman"/>
              </a:rPr>
              <a:t>по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регулятивные,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66445" algn="l"/>
              </a:tabLst>
            </a:pPr>
            <a:r>
              <a:rPr sz="1800" spc="-10" dirty="0">
                <a:latin typeface="Times New Roman"/>
                <a:cs typeface="Times New Roman"/>
              </a:rPr>
              <a:t>плану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коммуникативные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8358" y="4789678"/>
            <a:ext cx="20266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cs typeface="Times New Roman"/>
              </a:rPr>
              <a:t>Осуществление контроля</a:t>
            </a:r>
            <a:endParaRPr sz="1800" dirty="0"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50330" y="4789679"/>
            <a:ext cx="1825413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Учитель осуществляет </a:t>
            </a:r>
            <a:r>
              <a:rPr sz="1800" spc="-10" dirty="0" err="1">
                <a:latin typeface="Times New Roman"/>
                <a:cs typeface="Times New Roman"/>
              </a:rPr>
              <a:t>контроль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lang="ru-RU" sz="1800" spc="-10" dirty="0" smtClean="0">
                <a:latin typeface="Times New Roman"/>
                <a:cs typeface="Times New Roman"/>
              </a:rPr>
              <a:t>за </a:t>
            </a:r>
            <a:r>
              <a:rPr sz="1800" spc="-10" dirty="0" err="1" smtClean="0">
                <a:latin typeface="Times New Roman"/>
                <a:cs typeface="Times New Roman"/>
              </a:rPr>
              <a:t>выполнением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учащимися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50330" y="6161633"/>
            <a:ext cx="28109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практической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49317" y="4908884"/>
            <a:ext cx="36850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-5080" algn="just">
              <a:lnSpc>
                <a:spcPct val="100000"/>
              </a:lnSpc>
              <a:spcBef>
                <a:spcPts val="100"/>
              </a:spcBef>
            </a:pPr>
            <a:r>
              <a:rPr lang="ru-RU" sz="1800" spc="-10" dirty="0" smtClean="0">
                <a:latin typeface="Times New Roman"/>
                <a:cs typeface="Times New Roman"/>
              </a:rPr>
              <a:t>Учащиеся о</a:t>
            </a:r>
            <a:r>
              <a:rPr sz="1800" spc="-10" dirty="0" err="1" smtClean="0">
                <a:latin typeface="Times New Roman"/>
                <a:cs typeface="Times New Roman"/>
              </a:rPr>
              <a:t>существляют</a:t>
            </a:r>
            <a:r>
              <a:rPr lang="ru-RU" sz="1800" spc="-10" dirty="0" smtClean="0">
                <a:latin typeface="Times New Roman"/>
                <a:cs typeface="Times New Roman"/>
              </a:rPr>
              <a:t> контроль 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</a:t>
            </a:r>
            <a:r>
              <a:rPr sz="1800" spc="-10" dirty="0" err="1">
                <a:latin typeface="Times New Roman"/>
                <a:cs typeface="Times New Roman"/>
              </a:rPr>
              <a:t>применяются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lang="ru-RU" sz="1800" spc="-10" dirty="0" smtClean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самоконтрол</a:t>
            </a:r>
            <a:r>
              <a:rPr lang="ru-RU" sz="1800" spc="-10" dirty="0" smtClean="0">
                <a:latin typeface="Times New Roman"/>
                <a:cs typeface="Times New Roman"/>
              </a:rPr>
              <a:t>ь</a:t>
            </a:r>
            <a:r>
              <a:rPr sz="1800" spc="-10" dirty="0" smtClean="0">
                <a:latin typeface="Times New Roman"/>
                <a:cs typeface="Times New Roman"/>
              </a:rPr>
              <a:t>,</a:t>
            </a:r>
            <a:r>
              <a:rPr lang="ru-RU" sz="1800" spc="-10" dirty="0" smtClean="0">
                <a:latin typeface="Times New Roman"/>
                <a:cs typeface="Times New Roman"/>
              </a:rPr>
              <a:t> 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56072" y="5612689"/>
            <a:ext cx="3793913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60575" algn="l"/>
              </a:tabLst>
            </a:pPr>
            <a:r>
              <a:rPr sz="1800" spc="-10" dirty="0" err="1" smtClean="0">
                <a:latin typeface="Times New Roman"/>
                <a:cs typeface="Times New Roman"/>
              </a:rPr>
              <a:t>взаимоконтрол</a:t>
            </a:r>
            <a:r>
              <a:rPr lang="ru-RU" sz="1800" spc="-10" dirty="0" smtClean="0">
                <a:latin typeface="Times New Roman"/>
                <a:cs typeface="Times New Roman"/>
              </a:rPr>
              <a:t>ь</a:t>
            </a:r>
            <a:r>
              <a:rPr sz="1800" spc="-10" dirty="0" smtClean="0">
                <a:latin typeface="Times New Roman"/>
                <a:cs typeface="Times New Roman"/>
              </a:rPr>
              <a:t>),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учитель консультирует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657079" y="4789679"/>
            <a:ext cx="2396067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481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Регулятивные </a:t>
            </a:r>
            <a:r>
              <a:rPr sz="1800" spc="-10" dirty="0">
                <a:latin typeface="Times New Roman"/>
                <a:cs typeface="Times New Roman"/>
              </a:rPr>
              <a:t>контроля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(самоконтроля), </a:t>
            </a:r>
            <a:r>
              <a:rPr sz="1800" spc="-20" dirty="0">
                <a:latin typeface="Times New Roman"/>
                <a:cs typeface="Times New Roman"/>
              </a:rPr>
              <a:t>коммуникативные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551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63324"/>
              </p:ext>
            </p:extLst>
          </p:nvPr>
        </p:nvGraphicFramePr>
        <p:xfrm>
          <a:off x="231005" y="113409"/>
          <a:ext cx="11733197" cy="65836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78604"/>
                <a:gridCol w="5573532"/>
                <a:gridCol w="4181061"/>
              </a:tblGrid>
              <a:tr h="3885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10. Этап «Открытие нового знания» </a:t>
                      </a:r>
                      <a:r>
                        <a:rPr lang="ru-RU" sz="1800" dirty="0">
                          <a:effectLst/>
                        </a:rPr>
                        <a:t>Лабораторный опыт (освоение универсальных естественно-научных способов деятельности: наблюдение, учебное исследование, выявление причинно-следственных связей)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На столах в двух пробирках содержатся твердые вещества. В одной – вещество белого цвета – гидроксид натрия, во второй – синего цвета – гидроксид меди (II). Добавьте в обе пробирки воды и перемешайте </a:t>
                      </a:r>
                      <a:r>
                        <a:rPr lang="ru-RU" sz="1800" dirty="0" smtClean="0">
                          <a:effectLst/>
                        </a:rPr>
                        <a:t>стеклянными палочками</a:t>
                      </a:r>
                      <a:r>
                        <a:rPr lang="ru-RU" sz="1800" dirty="0">
                          <a:effectLst/>
                        </a:rPr>
                        <a:t>. Что наблюдаете?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- </a:t>
                      </a:r>
                      <a:r>
                        <a:rPr lang="ru-RU" sz="1800" dirty="0">
                          <a:effectLst/>
                        </a:rPr>
                        <a:t>Следовательно, на какие еще группы делятся основания?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effectLst/>
                        </a:rPr>
                        <a:t>Растворимые </a:t>
                      </a:r>
                      <a:r>
                        <a:rPr lang="ru-RU" sz="1800" dirty="0">
                          <a:effectLst/>
                        </a:rPr>
                        <a:t>в воде основания называют щелочами. Их образуют активные металлы главных подгрупп I и II групп периодической системы. Определить растворимость оснований в воде можно экспериментально, но не всегда. 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effectLst/>
                        </a:rPr>
                        <a:t>Будем </a:t>
                      </a:r>
                      <a:r>
                        <a:rPr lang="ru-RU" sz="1800" dirty="0">
                          <a:effectLst/>
                        </a:rPr>
                        <a:t>пользоваться таблицей растворимости.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Учащиеся проводят </a:t>
                      </a:r>
                      <a:r>
                        <a:rPr lang="ru-RU" sz="1800" dirty="0" smtClean="0">
                          <a:effectLst/>
                        </a:rPr>
                        <a:t>лабораторный опыт 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- </a:t>
                      </a:r>
                      <a:r>
                        <a:rPr lang="ru-RU" sz="1800" dirty="0">
                          <a:effectLst/>
                        </a:rPr>
                        <a:t>(после проведения опыта.) Белое вещество растворилось, а синее – нет.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Растворимые и нерастворимые в воде (слайд 11)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Классификация по растворимости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Растворимые    </a:t>
                      </a:r>
                      <a:r>
                        <a:rPr lang="ru-RU" sz="1800" dirty="0" smtClean="0">
                          <a:effectLst/>
                        </a:rPr>
                        <a:t>      Нерастворимые     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(щелочи)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Line 2"/>
          <p:cNvSpPr>
            <a:spLocks noChangeShapeType="1"/>
          </p:cNvSpPr>
          <p:nvPr/>
        </p:nvSpPr>
        <p:spPr bwMode="auto">
          <a:xfrm flipH="1">
            <a:off x="8342897" y="3835000"/>
            <a:ext cx="8001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9896776" y="3835000"/>
            <a:ext cx="6858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0676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986484"/>
              </p:ext>
            </p:extLst>
          </p:nvPr>
        </p:nvGraphicFramePr>
        <p:xfrm>
          <a:off x="19250" y="7241"/>
          <a:ext cx="12172750" cy="707494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28545"/>
                <a:gridCol w="6731220"/>
                <a:gridCol w="3512985"/>
              </a:tblGrid>
              <a:tr h="6785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11. Первичная проверка усвоения нового материала.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Запишите в тетрадях примеры щелочей и нерастворимых оснований, пользуясь таблицей растворимости.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Ученики выполняют работу в тетрадях, затем фронтально проверяют.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90" marR="40290" marT="0" marB="0"/>
                </a:tc>
              </a:tr>
              <a:tr h="61148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12. Этап «Открытие нового знания» Лабораторный опыт (освоение универсальных естественно-научных способов деятельности: наблюдение, учебное исследование, выявление причинно-следственных связей)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Растворимые основания способны изменить цвет специальных веществ – индикаторов.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Индикаторы – вещества, изменяющие цвет в зависимости от среды.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Проверим, как изменяет цвет фенолфталеин в щелочной среде. Прилейте раствор фенолфталеина к полученному раствору в ваших пробирках. Как изменилась окраска раствора?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Проверим, как изменяет цвет лакмус и метиловый оранжевый в щелочной среде. 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Учитель проводит эксперимент.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Проверим, изменяет ли цвет индикатора нерастворимые в воде основания. Прилейте раствор фенолфталеина в пробирку с гидроксидом меди (</a:t>
                      </a:r>
                      <a:r>
                        <a:rPr lang="en-US" sz="1400" dirty="0">
                          <a:effectLst/>
                        </a:rPr>
                        <a:t>II</a:t>
                      </a:r>
                      <a:r>
                        <a:rPr lang="ru-RU" sz="1400" dirty="0">
                          <a:effectLst/>
                        </a:rPr>
                        <a:t>).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Сделайте вывод.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По таблице растворимости определите, к какому </a:t>
                      </a:r>
                      <a:r>
                        <a:rPr lang="ru-RU" sz="1400" dirty="0" smtClean="0">
                          <a:effectLst/>
                        </a:rPr>
                        <a:t>виды оснований относится </a:t>
                      </a:r>
                      <a:r>
                        <a:rPr lang="ru-RU" sz="1400" dirty="0">
                          <a:effectLst/>
                        </a:rPr>
                        <a:t>гидроксид кальция.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Давайте проверим, будет ли этот гидроксид изменять окраску индикаторов?   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Учитель приливает к </a:t>
                      </a:r>
                      <a:r>
                        <a:rPr lang="en-US" sz="1400" dirty="0" err="1">
                          <a:effectLst/>
                        </a:rPr>
                        <a:t>Ca</a:t>
                      </a:r>
                      <a:r>
                        <a:rPr lang="ru-RU" sz="1400" dirty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OH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r>
                        <a:rPr lang="ru-RU" sz="1400" baseline="-250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 воду и фенолфталеин. Цвет индикатора изменяется на малиновый.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Из курса природоведения вспомните, как можно обнаружить углекислый газ?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Реакции, которые используют для обнаружения вещества, называются качественными.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90" marR="40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Выполняют лабораторный опыт , делают вывод: 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- </a:t>
                      </a:r>
                      <a:r>
                        <a:rPr lang="ru-RU" sz="1400" dirty="0">
                          <a:effectLst/>
                        </a:rPr>
                        <a:t>Раствор стал малиновым.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- </a:t>
                      </a:r>
                      <a:r>
                        <a:rPr lang="ru-RU" sz="1400" dirty="0">
                          <a:effectLst/>
                        </a:rPr>
                        <a:t>учащиеся комментируют, записывают в тетрадь.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 </a:t>
                      </a:r>
                      <a:r>
                        <a:rPr lang="ru-RU" sz="1400" dirty="0">
                          <a:effectLst/>
                        </a:rPr>
                        <a:t>Нерастворимые основания окраску индикаторов не изменяют.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Гидроксид кальция относится к малорастворимым основаниям.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- </a:t>
                      </a:r>
                      <a:r>
                        <a:rPr lang="ru-RU" sz="1400" dirty="0">
                          <a:effectLst/>
                        </a:rPr>
                        <a:t>делают вывод. </a:t>
                      </a:r>
                      <a:r>
                        <a:rPr lang="en-US" sz="1400" dirty="0" err="1">
                          <a:effectLst/>
                        </a:rPr>
                        <a:t>Ca</a:t>
                      </a:r>
                      <a:r>
                        <a:rPr lang="ru-RU" sz="1400" dirty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OH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r>
                        <a:rPr lang="ru-RU" sz="1400" baseline="-250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 – щелочь.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Вспоминают, что известковая </a:t>
                      </a:r>
                      <a:r>
                        <a:rPr lang="ru-RU" sz="1400" dirty="0">
                          <a:effectLst/>
                        </a:rPr>
                        <a:t>вода мутнеет при пропускании углекислого газа.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Ученики проводят лабораторный опыт 9, рис 61 на стр. 117.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90" marR="402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1028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716616"/>
              </p:ext>
            </p:extLst>
          </p:nvPr>
        </p:nvGraphicFramePr>
        <p:xfrm>
          <a:off x="288758" y="1463040"/>
          <a:ext cx="11473313" cy="448665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31434"/>
                <a:gridCol w="5722351"/>
                <a:gridCol w="3719528"/>
              </a:tblGrid>
              <a:tr h="2464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13. Подведение итогов. Рефлексия. 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(</a:t>
                      </a:r>
                      <a:r>
                        <a:rPr lang="ru-RU" sz="1600" dirty="0">
                          <a:effectLst/>
                        </a:rPr>
                        <a:t>Цель: формирование у учащихся способности подводить итоги урока, обобщать, делать выводы, характеризовать свои действия)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– Что нового вы узнали сегодня о гидроксидах?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– Можно ли считать, что ваши цели на урок достигнуты?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– Оцените свою деятельность на уроке, дайте оценку полученным знаниям, их значимости в дальнейшей деятельности.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Я понял, что …</a:t>
                      </a:r>
                      <a:b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Я научился …</a:t>
                      </a:r>
                      <a:b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Мне необходимо …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Учащиеся отвечают на вопросы.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29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14. Домашние задание.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- прочитать текст § 31 (Кузнецова Н.Е. Химия: 8 класс: учебник для учащихся общеобразовательных учреждений/ Н.Е. Кузнецова.- 4-е изд., </a:t>
                      </a:r>
                      <a:r>
                        <a:rPr lang="ru-RU" sz="1600" dirty="0" err="1">
                          <a:effectLst/>
                        </a:rPr>
                        <a:t>перераб</a:t>
                      </a:r>
                      <a:r>
                        <a:rPr lang="ru-RU" sz="1600" dirty="0">
                          <a:effectLst/>
                        </a:rPr>
                        <a:t>. – М.: </a:t>
                      </a:r>
                      <a:r>
                        <a:rPr lang="ru-RU" sz="1600" dirty="0" err="1">
                          <a:effectLst/>
                        </a:rPr>
                        <a:t>Вентана</a:t>
                      </a:r>
                      <a:r>
                        <a:rPr lang="ru-RU" sz="1600" dirty="0">
                          <a:effectLst/>
                        </a:rPr>
                        <a:t>-Граф, </a:t>
                      </a:r>
                      <a:r>
                        <a:rPr lang="ru-RU" sz="1600" dirty="0" smtClean="0">
                          <a:effectLst/>
                        </a:rPr>
                        <a:t>2021. </a:t>
                      </a:r>
                      <a:r>
                        <a:rPr lang="ru-RU" sz="1600" dirty="0">
                          <a:effectLst/>
                        </a:rPr>
                        <a:t>– 256с.: ил.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- ответить на вопрос № 1 - 4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Записывают домашнее задание в дневник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479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1" y="764705"/>
            <a:ext cx="10945216" cy="23762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10 способов сделать 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любой </a:t>
            </a:r>
            <a:r>
              <a:rPr lang="ru-RU" b="1" dirty="0">
                <a:solidFill>
                  <a:schemeClr val="tx2"/>
                </a:solidFill>
              </a:rPr>
              <a:t>урок особенным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2290" name="Picture 2" descr="https://klike.net/uploads/posts/2020-08/1598430075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" y="3011046"/>
            <a:ext cx="7693909" cy="38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2965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1. Начните урок с удивления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image.mel.fm/i/A/Ag45RKrE2z/59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67" y="1556792"/>
            <a:ext cx="8928992" cy="34267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03445" y="980728"/>
            <a:ext cx="10465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i="1" dirty="0"/>
              <a:t>«Моя крыша на месте. Срывайте!» </a:t>
            </a:r>
            <a:r>
              <a:rPr lang="ru-RU" sz="2000" dirty="0"/>
              <a:t>— </a:t>
            </a:r>
            <a:r>
              <a:rPr lang="ru-RU" sz="2000" dirty="0" err="1"/>
              <a:t>Шелдон</a:t>
            </a:r>
            <a:r>
              <a:rPr lang="ru-RU" sz="2000" dirty="0"/>
              <a:t> Купер.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869161"/>
            <a:ext cx="120486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Идеи: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начните </a:t>
            </a:r>
            <a:r>
              <a:rPr lang="ru-RU" dirty="0"/>
              <a:t>урок с загадки.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приготовьте «черный ящик» и попросите детей угадать, что в нем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подготовьте </a:t>
            </a:r>
            <a:r>
              <a:rPr lang="ru-RU" dirty="0"/>
              <a:t>занимательный </a:t>
            </a:r>
            <a:r>
              <a:rPr lang="ru-RU" dirty="0" smtClean="0"/>
              <a:t>вопрос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предъявите необычный </a:t>
            </a:r>
            <a:r>
              <a:rPr lang="ru-RU" dirty="0"/>
              <a:t>факт, поразительное сравнение, необыкновенная связь </a:t>
            </a:r>
            <a:r>
              <a:rPr lang="ru-RU" dirty="0" smtClean="0"/>
              <a:t>между </a:t>
            </a:r>
            <a:r>
              <a:rPr lang="ru-RU" dirty="0"/>
              <a:t>людьми, событиями или </a:t>
            </a:r>
            <a:r>
              <a:rPr lang="ru-RU" dirty="0" smtClean="0"/>
              <a:t>вещами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опыт, эксперимент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840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11151029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 Свяжите тему урока с другими сферами и науками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71" y="5301209"/>
            <a:ext cx="11164821" cy="135761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Идеи: </a:t>
            </a:r>
          </a:p>
          <a:p>
            <a:pPr marL="285750" indent="-285750"/>
            <a:r>
              <a:rPr lang="ru-RU" dirty="0"/>
              <a:t>Покажите ученикам, что ваша узкая тема </a:t>
            </a:r>
            <a:r>
              <a:rPr lang="ru-RU" dirty="0" smtClean="0"/>
              <a:t>связана </a:t>
            </a:r>
            <a:r>
              <a:rPr lang="ru-RU" dirty="0"/>
              <a:t>не только с другими темами в вашем предмете, но и с </a:t>
            </a:r>
            <a:r>
              <a:rPr lang="ru-RU" dirty="0" smtClean="0"/>
              <a:t>биологией, математикой, физикой, </a:t>
            </a:r>
            <a:r>
              <a:rPr lang="ru-RU" dirty="0"/>
              <a:t>философией, современным кино, политикой, да с чем угодно!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9403" y="1340768"/>
            <a:ext cx="11137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cs typeface="Times New Roman" panose="02020603050405020304" pitchFamily="18" charset="0"/>
              </a:rPr>
              <a:t>«Все элементы Вселенной имеют взаимосвязи, все существа в этом мире связаны между собой» </a:t>
            </a:r>
            <a:r>
              <a:rPr lang="ru-RU" sz="2000" dirty="0" smtClean="0">
                <a:cs typeface="Times New Roman" panose="02020603050405020304" pitchFamily="18" charset="0"/>
              </a:rPr>
              <a:t>— Парацельс, швейцарский философ, врач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klike.net/uploads/posts/2020-08/1597907900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085859"/>
            <a:ext cx="7008779" cy="340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492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833" y="365126"/>
            <a:ext cx="10739967" cy="93428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3. Создайте </a:t>
            </a:r>
            <a:r>
              <a:rPr lang="ru-RU" b="1" dirty="0" smtClean="0"/>
              <a:t>проблемную ситуацию  </a:t>
            </a:r>
            <a:r>
              <a:rPr lang="ru-RU" b="1" dirty="0"/>
              <a:t>и позитивную </a:t>
            </a:r>
            <a:r>
              <a:rPr lang="ru-RU" b="1" dirty="0" smtClean="0"/>
              <a:t>атмосферу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381" y="4797152"/>
            <a:ext cx="11055019" cy="19442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Идеи:</a:t>
            </a:r>
          </a:p>
          <a:p>
            <a:r>
              <a:rPr lang="ru-RU" dirty="0" smtClean="0"/>
              <a:t>Предложите ученикам разные </a:t>
            </a:r>
            <a:r>
              <a:rPr lang="ru-RU" dirty="0"/>
              <a:t>мнения, противоречивые факты, неоднозначный вопрос, который и вдохновит, и побудит искать варианты ответа. </a:t>
            </a:r>
            <a:endParaRPr lang="ru-RU" dirty="0" smtClean="0"/>
          </a:p>
          <a:p>
            <a:r>
              <a:rPr lang="ru-RU" dirty="0" smtClean="0"/>
              <a:t>Сохраняйте положительный настрой, будьте </a:t>
            </a:r>
            <a:r>
              <a:rPr lang="ru-RU" dirty="0"/>
              <a:t>доброжелательны, открыты, не бойтесь пошутить и улыбнуться.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9404" y="1556792"/>
            <a:ext cx="11137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«Станьте солнцем, вас все и увидят» — </a:t>
            </a:r>
            <a:r>
              <a:rPr lang="ru-RU" sz="2000" dirty="0" smtClean="0"/>
              <a:t>Ф. М. Достоевский.</a:t>
            </a:r>
            <a:endParaRPr lang="ru-RU" sz="2000" dirty="0"/>
          </a:p>
        </p:txBody>
      </p:sp>
      <p:sp>
        <p:nvSpPr>
          <p:cNvPr id="6" name="AutoShape 2" descr="Картинки по запросу урок картинки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урок картинки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Картинки по запросу урок картинки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Кошмар открытого урока: как ведут себя учителя, чт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2037806"/>
            <a:ext cx="7570313" cy="306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2141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4. Дайте ученикам право выбора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71" y="5013176"/>
            <a:ext cx="11151029" cy="16561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 smtClean="0"/>
              <a:t>Идеи:</a:t>
            </a:r>
          </a:p>
          <a:p>
            <a:pPr>
              <a:buFontTx/>
              <a:buChar char="-"/>
            </a:pPr>
            <a:r>
              <a:rPr lang="ru-RU" sz="7200" dirty="0" smtClean="0"/>
              <a:t>Различные виды учебных заданий на уроке</a:t>
            </a:r>
          </a:p>
          <a:p>
            <a:pPr>
              <a:buFontTx/>
              <a:buChar char="-"/>
            </a:pPr>
            <a:r>
              <a:rPr lang="ru-RU" sz="7200" dirty="0" smtClean="0"/>
              <a:t>Различные формы выполнения заданий</a:t>
            </a:r>
          </a:p>
          <a:p>
            <a:pPr>
              <a:buFontTx/>
              <a:buChar char="-"/>
            </a:pPr>
            <a:r>
              <a:rPr lang="ru-RU" sz="8000" dirty="0" smtClean="0"/>
              <a:t>Различные формы организации учебной деятельности</a:t>
            </a:r>
          </a:p>
          <a:p>
            <a:r>
              <a:rPr lang="ru-RU" sz="8000" dirty="0" smtClean="0"/>
              <a:t>Вариативное домашнее задание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Идеи: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6146" name="Picture 2" descr="https://klike.net/uploads/posts/2020-08/1597907904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63" y="1124744"/>
            <a:ext cx="7200800" cy="358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2037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43229" cy="764890"/>
          </a:xfrm>
        </p:spPr>
        <p:txBody>
          <a:bodyPr>
            <a:normAutofit/>
          </a:bodyPr>
          <a:lstStyle/>
          <a:p>
            <a:r>
              <a:rPr lang="ru-RU" b="1" dirty="0" smtClean="0"/>
              <a:t>5. Учите детей работать над ошибками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4725144"/>
            <a:ext cx="11247040" cy="201622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b="1" dirty="0" smtClean="0"/>
              <a:t>Идея: </a:t>
            </a:r>
          </a:p>
          <a:p>
            <a:pPr lvl="0"/>
            <a:r>
              <a:rPr lang="ru-RU" dirty="0" smtClean="0"/>
              <a:t>вести обучение в</a:t>
            </a:r>
            <a:r>
              <a:rPr lang="ru-RU" dirty="0"/>
              <a:t> </a:t>
            </a:r>
            <a:r>
              <a:rPr lang="ru-RU" dirty="0" smtClean="0"/>
              <a:t>зоне </a:t>
            </a:r>
            <a:r>
              <a:rPr lang="ru-RU" dirty="0"/>
              <a:t>ближайшего развития по Выготскому. Это означает, что вопросы должны быть посильными, но непростыми.</a:t>
            </a:r>
          </a:p>
          <a:p>
            <a:r>
              <a:rPr lang="ru-RU" dirty="0" smtClean="0"/>
              <a:t>подобрать </a:t>
            </a:r>
            <a:r>
              <a:rPr lang="ru-RU" dirty="0"/>
              <a:t>задания, чтобы у учеников была и ситуация успеха, и преодоление трудностей. </a:t>
            </a:r>
            <a:endParaRPr lang="ru-RU" dirty="0" smtClean="0"/>
          </a:p>
          <a:p>
            <a:r>
              <a:rPr lang="ru-RU" dirty="0" smtClean="0"/>
              <a:t>постройте </a:t>
            </a:r>
            <a:r>
              <a:rPr lang="ru-RU" dirty="0"/>
              <a:t>вокруг </a:t>
            </a:r>
            <a:r>
              <a:rPr lang="ru-RU" dirty="0" smtClean="0"/>
              <a:t>проблемного вопроса </a:t>
            </a:r>
            <a:r>
              <a:rPr lang="ru-RU" dirty="0"/>
              <a:t>урок. </a:t>
            </a:r>
            <a:endParaRPr lang="ru-RU" dirty="0" smtClean="0"/>
          </a:p>
          <a:p>
            <a:r>
              <a:rPr lang="ru-RU" dirty="0" smtClean="0"/>
              <a:t>приучите </a:t>
            </a:r>
            <a:r>
              <a:rPr lang="ru-RU" dirty="0"/>
              <a:t>детей радоваться ошибкам и исправлять </a:t>
            </a:r>
            <a:r>
              <a:rPr lang="ru-RU" dirty="0" smtClean="0"/>
              <a:t>их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71531" y="955032"/>
            <a:ext cx="7584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«Каждый имеет право на ошибку»</a:t>
            </a:r>
            <a:endParaRPr lang="ru-RU" sz="2000" dirty="0"/>
          </a:p>
        </p:txBody>
      </p:sp>
      <p:pic>
        <p:nvPicPr>
          <p:cNvPr id="2052" name="Picture 4" descr="https://klike.net/uploads/posts/2020-08/1597907964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31" y="1434164"/>
            <a:ext cx="7149261" cy="357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058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145" y="1"/>
            <a:ext cx="10612655" cy="1690688"/>
          </a:xfrm>
        </p:spPr>
        <p:txBody>
          <a:bodyPr>
            <a:normAutofit/>
          </a:bodyPr>
          <a:lstStyle/>
          <a:p>
            <a:r>
              <a:rPr lang="ru-RU" b="1" dirty="0" smtClean="0"/>
              <a:t>6. Боритесь с однообразием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image.mel.fm/i/t/t1cGs4NoOq/59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933056"/>
            <a:ext cx="5610357" cy="29249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672064" y="1412777"/>
            <a:ext cx="5376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i="1" dirty="0"/>
              <a:t>Помилуйте, не вам, чему же удивляться?</a:t>
            </a:r>
          </a:p>
          <a:p>
            <a:pPr fontAlgn="base"/>
            <a:r>
              <a:rPr lang="ru-RU" i="1" dirty="0"/>
              <a:t>Что нового покажет мне Москва?</a:t>
            </a:r>
          </a:p>
          <a:p>
            <a:pPr fontAlgn="base"/>
            <a:r>
              <a:rPr lang="ru-RU" i="1" dirty="0"/>
              <a:t>Вчера был бал, а завтра будет два.</a:t>
            </a:r>
          </a:p>
          <a:p>
            <a:pPr fontAlgn="base"/>
            <a:r>
              <a:rPr lang="ru-RU" i="1" dirty="0"/>
              <a:t>Тот сватался — успел, а тот дал промах.</a:t>
            </a:r>
          </a:p>
          <a:p>
            <a:pPr fontAlgn="base"/>
            <a:r>
              <a:rPr lang="ru-RU" i="1" dirty="0"/>
              <a:t>Всё тот же толк, и те ж стихи в альбомах».</a:t>
            </a:r>
          </a:p>
          <a:p>
            <a:pPr algn="r" fontAlgn="base"/>
            <a:r>
              <a:rPr lang="ru-RU" b="1" dirty="0"/>
              <a:t>А.С. Грибоедов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03445" y="908720"/>
            <a:ext cx="9889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«Все жанры хороши, кроме скучного» — Вольтер.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3339" y="4797153"/>
            <a:ext cx="6319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Идеи: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смена видов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переход </a:t>
            </a:r>
            <a:r>
              <a:rPr lang="ru-RU" dirty="0"/>
              <a:t>от одного вида заданий к </a:t>
            </a:r>
            <a:r>
              <a:rPr lang="ru-RU" dirty="0" smtClean="0"/>
              <a:t>другому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высокий темп урока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применение ЭОР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демонстрационные опыты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ученический эксперимент  </a:t>
            </a:r>
            <a:endParaRPr lang="ru-RU" dirty="0"/>
          </a:p>
        </p:txBody>
      </p:sp>
      <p:pic>
        <p:nvPicPr>
          <p:cNvPr id="1028" name="Picture 4" descr="https://klike.net/uploads/posts/2020-08/1597907905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308830"/>
            <a:ext cx="6223869" cy="326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710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434" y="286514"/>
            <a:ext cx="11618807" cy="1023998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96595" marR="690245" indent="661035" algn="ctr">
              <a:lnSpc>
                <a:spcPct val="100000"/>
              </a:lnSpc>
              <a:spcBef>
                <a:spcPts val="305"/>
              </a:spcBef>
            </a:pPr>
            <a:r>
              <a:rPr lang="ru-RU" sz="3200" b="1" dirty="0">
                <a:solidFill>
                  <a:srgbClr val="C00000"/>
                </a:solidFill>
                <a:latin typeface="+mn-lt"/>
                <a:cs typeface="Microsoft Sans Serif"/>
              </a:rPr>
              <a:t>Сравнительная</a:t>
            </a:r>
            <a:r>
              <a:rPr lang="ru-RU" sz="3200" b="1" spc="-7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lang="ru-RU" sz="32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характеристика </a:t>
            </a:r>
            <a:br>
              <a:rPr lang="ru-RU" sz="3200" b="1" spc="-10" dirty="0">
                <a:solidFill>
                  <a:srgbClr val="C00000"/>
                </a:solidFill>
                <a:latin typeface="+mn-lt"/>
                <a:cs typeface="Microsoft Sans Serif"/>
              </a:rPr>
            </a:br>
            <a:r>
              <a:rPr lang="ru-RU" sz="3200" b="1" dirty="0">
                <a:solidFill>
                  <a:srgbClr val="C00000"/>
                </a:solidFill>
                <a:latin typeface="+mn-lt"/>
                <a:cs typeface="Microsoft Sans Serif"/>
              </a:rPr>
              <a:t>традиционного</a:t>
            </a:r>
            <a:r>
              <a:rPr lang="ru-RU" sz="3200" b="1" spc="-10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Microsoft Sans Serif"/>
              </a:rPr>
              <a:t>и</a:t>
            </a:r>
            <a:r>
              <a:rPr lang="ru-RU" sz="3200" b="1" spc="-7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lang="ru-RU" sz="32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современного</a:t>
            </a:r>
            <a:r>
              <a:rPr lang="ru-RU" sz="3200" b="1" spc="-114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lang="ru-RU" sz="3200" b="1" spc="-10" dirty="0" smtClean="0">
                <a:solidFill>
                  <a:srgbClr val="C00000"/>
                </a:solidFill>
                <a:latin typeface="+mn-lt"/>
                <a:cs typeface="Microsoft Sans Serif"/>
              </a:rPr>
              <a:t>уроков</a:t>
            </a:r>
            <a:endParaRPr sz="3200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995879"/>
              </p:ext>
            </p:extLst>
          </p:nvPr>
        </p:nvGraphicFramePr>
        <p:xfrm>
          <a:off x="163629" y="1552638"/>
          <a:ext cx="11981805" cy="4669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3239"/>
                <a:gridCol w="2950633"/>
                <a:gridCol w="3962400"/>
                <a:gridCol w="2785533"/>
              </a:tblGrid>
              <a:tr h="916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Требования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уроку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6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Традиционный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урок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6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5355" marR="476884" indent="-450215">
                        <a:lnSpc>
                          <a:spcPct val="102200"/>
                        </a:lnSpc>
                        <a:spcBef>
                          <a:spcPts val="21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Современный</a:t>
                      </a:r>
                      <a:r>
                        <a:rPr sz="18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урок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(системно-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9563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деятельностный)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УУД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3585">
                <a:tc>
                  <a:txBody>
                    <a:bodyPr/>
                    <a:lstStyle/>
                    <a:p>
                      <a:pPr marL="89535" marR="1187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Осуществление коррекции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915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1247140" algn="l"/>
                          <a:tab pos="1518285" algn="l"/>
                          <a:tab pos="1691639" algn="l"/>
                          <a:tab pos="1885314" algn="l"/>
                        </a:tabLst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Учитель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ходе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выполнения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итогам</a:t>
                      </a:r>
                      <a:r>
                        <a:rPr sz="18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выполненной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170" marR="8191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019810" algn="l"/>
                        </a:tabLst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работы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учащимися осуществляет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коррекцию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915" algn="just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2759075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Учащиеся</a:t>
                      </a:r>
                      <a:r>
                        <a:rPr sz="1800" spc="43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формулируют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затруднения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170" marR="81915" algn="just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осуществляют</a:t>
                      </a:r>
                      <a:r>
                        <a:rPr sz="1800" spc="33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коррекцию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самостоятельно,</a:t>
                      </a:r>
                      <a:r>
                        <a:rPr sz="1800" spc="36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учитель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консультирует,</a:t>
                      </a:r>
                      <a:r>
                        <a:rPr sz="1800" spc="355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советует,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помогает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2318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Коммуникативные,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регулятивные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коррекции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9264">
                <a:tc>
                  <a:txBody>
                    <a:bodyPr/>
                    <a:lstStyle/>
                    <a:p>
                      <a:pPr marL="89535" marR="4603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Оценивание учащихся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8255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424940" algn="l"/>
                        </a:tabLst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Учитель осуществляет оценивание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работы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учащихся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уроке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80645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Учащиеся</a:t>
                      </a:r>
                      <a:r>
                        <a:rPr sz="1800" spc="36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дают</a:t>
                      </a:r>
                      <a:r>
                        <a:rPr sz="1800" spc="37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оценку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sz="1800" spc="365" dirty="0">
                          <a:latin typeface="Times New Roman"/>
                          <a:cs typeface="Times New Roman"/>
                        </a:rPr>
                        <a:t>   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800" spc="370" dirty="0">
                          <a:latin typeface="Times New Roman"/>
                          <a:cs typeface="Times New Roman"/>
                        </a:rPr>
                        <a:t>    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её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результатам</a:t>
                      </a:r>
                      <a:r>
                        <a:rPr sz="1800" spc="39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(самооценка,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оценивание</a:t>
                      </a:r>
                      <a:r>
                        <a:rPr sz="1800" spc="350" dirty="0">
                          <a:latin typeface="Times New Roman"/>
                          <a:cs typeface="Times New Roman"/>
                        </a:rPr>
                        <a:t>    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результатов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sz="1800" spc="31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товарищей),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учитель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консультирует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6394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Регулятивные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оценивания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0805" marR="17716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(самооценивания), коммуникативные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4038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16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7. </a:t>
            </a:r>
            <a:r>
              <a:rPr lang="ru-RU" b="1" dirty="0"/>
              <a:t>Не </a:t>
            </a:r>
            <a:r>
              <a:rPr lang="ru-RU" b="1" dirty="0" smtClean="0"/>
              <a:t>берите все на себя!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image.mel.fm/i/3/3eO1Tiuofk/59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38" y="2060848"/>
            <a:ext cx="7680294" cy="34929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31371" y="1196753"/>
            <a:ext cx="11521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ru-RU" sz="2000" i="1" dirty="0"/>
              <a:t>«У вас такой же недостаток, как у меня. Нет, не нос — скромность» </a:t>
            </a:r>
            <a:r>
              <a:rPr lang="ru-RU" sz="2000" dirty="0" smtClean="0"/>
              <a:t> </a:t>
            </a:r>
          </a:p>
          <a:p>
            <a:pPr algn="r" fontAlgn="base"/>
            <a:r>
              <a:rPr lang="ru-RU" sz="2000" dirty="0" smtClean="0"/>
              <a:t>Ф</a:t>
            </a:r>
            <a:r>
              <a:rPr lang="ru-RU" sz="2000" dirty="0"/>
              <a:t>. Г. Раневская.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877" y="5784783"/>
            <a:ext cx="6299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Идея: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Организуйте учебную деятельность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Дайте детям возможность </a:t>
            </a:r>
            <a:r>
              <a:rPr lang="ru-RU" dirty="0"/>
              <a:t>проявить себя. </a:t>
            </a:r>
          </a:p>
        </p:txBody>
      </p:sp>
    </p:spTree>
    <p:extLst>
      <p:ext uri="{BB962C8B-B14F-4D97-AF65-F5344CB8AC3E}">
        <p14:creationId xmlns:p14="http://schemas.microsoft.com/office/powerpoint/2010/main" val="32869453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>
            <a:normAutofit/>
          </a:bodyPr>
          <a:lstStyle/>
          <a:p>
            <a:r>
              <a:rPr lang="ru-RU" b="1" dirty="0" smtClean="0"/>
              <a:t>8. Адаптируйтесь к ситуации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5333628"/>
            <a:ext cx="11809312" cy="15243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Идея: </a:t>
            </a:r>
          </a:p>
          <a:p>
            <a:r>
              <a:rPr lang="ru-RU" sz="2000" dirty="0" smtClean="0"/>
              <a:t>разработайте план «Б» </a:t>
            </a:r>
          </a:p>
          <a:p>
            <a:r>
              <a:rPr lang="ru-RU" sz="2000" dirty="0" smtClean="0"/>
              <a:t>будьте </a:t>
            </a:r>
            <a:r>
              <a:rPr lang="ru-RU" sz="2000" dirty="0"/>
              <a:t>готовы к неожиданным ситуациям на </a:t>
            </a:r>
            <a:r>
              <a:rPr lang="ru-RU" sz="2000" dirty="0" smtClean="0"/>
              <a:t>уроке</a:t>
            </a:r>
          </a:p>
          <a:p>
            <a:r>
              <a:rPr lang="ru-RU" sz="2000" dirty="0" smtClean="0"/>
              <a:t>никогда не </a:t>
            </a:r>
            <a:r>
              <a:rPr lang="ru-RU" sz="2000" dirty="0"/>
              <a:t>теряйте </a:t>
            </a:r>
            <a:r>
              <a:rPr lang="ru-RU" sz="2000" dirty="0" smtClean="0"/>
              <a:t>самообладание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35360" y="1340770"/>
            <a:ext cx="11713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«Новогоднее настроение — это когда рад видеть даже тех, кто ошибся дверью</a:t>
            </a:r>
            <a:r>
              <a:rPr lang="ru-RU" sz="2000" dirty="0" smtClean="0"/>
              <a:t>» </a:t>
            </a:r>
          </a:p>
          <a:p>
            <a:pPr algn="r"/>
            <a:r>
              <a:rPr lang="ru-RU" sz="2000" dirty="0" smtClean="0"/>
              <a:t>М. М. </a:t>
            </a:r>
            <a:r>
              <a:rPr lang="ru-RU" sz="2000" dirty="0" err="1" smtClean="0"/>
              <a:t>Мамчич</a:t>
            </a:r>
            <a:endParaRPr lang="ru-RU" sz="2000" dirty="0"/>
          </a:p>
        </p:txBody>
      </p:sp>
      <p:pic>
        <p:nvPicPr>
          <p:cNvPr id="3076" name="Picture 4" descr="https://klike.net/uploads/posts/2020-08/1597907932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49" y="1988840"/>
            <a:ext cx="7468447" cy="373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554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>
            <a:normAutofit/>
          </a:bodyPr>
          <a:lstStyle/>
          <a:p>
            <a:r>
              <a:rPr lang="ru-RU" b="1" dirty="0" smtClean="0"/>
              <a:t>9. </a:t>
            </a:r>
            <a:r>
              <a:rPr lang="ru-RU" b="1" dirty="0"/>
              <a:t>Красиво завершите </a:t>
            </a:r>
            <a:r>
              <a:rPr lang="ru-RU" b="1" dirty="0" smtClean="0"/>
              <a:t>урок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403" y="5301208"/>
            <a:ext cx="10862997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Идеи: </a:t>
            </a:r>
          </a:p>
          <a:p>
            <a:r>
              <a:rPr lang="ru-RU" sz="2400" dirty="0"/>
              <a:t>зациклить </a:t>
            </a:r>
            <a:r>
              <a:rPr lang="ru-RU" sz="2400" dirty="0" smtClean="0"/>
              <a:t>урок, ответив на проблемный вопрос урока</a:t>
            </a:r>
          </a:p>
          <a:p>
            <a:r>
              <a:rPr lang="ru-RU" sz="2400" dirty="0" smtClean="0"/>
              <a:t>завершение </a:t>
            </a:r>
            <a:r>
              <a:rPr lang="ru-RU" sz="2400" dirty="0"/>
              <a:t>урока вполне может быть открытым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63552" y="1124744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«В каждом начале уже есть конец»</a:t>
            </a:r>
            <a:r>
              <a:rPr lang="ru-RU" sz="2000" dirty="0" smtClean="0"/>
              <a:t> </a:t>
            </a:r>
          </a:p>
          <a:p>
            <a:pPr algn="r"/>
            <a:r>
              <a:rPr lang="ru-RU" sz="2000" dirty="0" smtClean="0"/>
              <a:t>Д. Оруэлл.</a:t>
            </a:r>
            <a:endParaRPr lang="ru-RU" sz="2000" dirty="0"/>
          </a:p>
        </p:txBody>
      </p:sp>
      <p:pic>
        <p:nvPicPr>
          <p:cNvPr id="10242" name="Picture 2" descr="https://klike.net/uploads/posts/2020-08/1597907926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1832630"/>
            <a:ext cx="844893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3646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959008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10. </a:t>
            </a:r>
            <a:r>
              <a:rPr lang="ru-RU" b="1" dirty="0"/>
              <a:t>Получите удовольствие от урока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5445224"/>
            <a:ext cx="11233248" cy="1296144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</a:t>
            </a:r>
            <a:r>
              <a:rPr lang="ru-RU" sz="2400" dirty="0"/>
              <a:t> </a:t>
            </a:r>
            <a:r>
              <a:rPr lang="ru-RU" sz="2400" dirty="0" smtClean="0"/>
              <a:t>расстраивайтесь </a:t>
            </a:r>
          </a:p>
          <a:p>
            <a:r>
              <a:rPr lang="ru-RU" sz="2400" dirty="0" smtClean="0"/>
              <a:t>подумайте</a:t>
            </a:r>
            <a:r>
              <a:rPr lang="ru-RU" sz="2400" dirty="0"/>
              <a:t>, что можно в следующий раз сделать </a:t>
            </a:r>
            <a:r>
              <a:rPr lang="ru-RU" sz="2400" dirty="0" smtClean="0"/>
              <a:t>по-другому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75520" y="908720"/>
            <a:ext cx="787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«Преподавание - это искусство» </a:t>
            </a:r>
            <a:endParaRPr lang="ru-RU" sz="2000" i="1" dirty="0"/>
          </a:p>
        </p:txBody>
      </p:sp>
      <p:pic>
        <p:nvPicPr>
          <p:cNvPr id="11266" name="Picture 2" descr="https://klike.net/uploads/posts/2020-08/1598430071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2" y="1376413"/>
            <a:ext cx="8447025" cy="401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7300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2834" y="1408113"/>
            <a:ext cx="11726333" cy="4987925"/>
            <a:chOff x="174625" y="1408112"/>
            <a:chExt cx="8794750" cy="4987925"/>
          </a:xfrm>
        </p:grpSpPr>
        <p:sp>
          <p:nvSpPr>
            <p:cNvPr id="3" name="object 3"/>
            <p:cNvSpPr/>
            <p:nvPr/>
          </p:nvSpPr>
          <p:spPr>
            <a:xfrm>
              <a:off x="179387" y="1412875"/>
              <a:ext cx="8785225" cy="4978400"/>
            </a:xfrm>
            <a:custGeom>
              <a:avLst/>
              <a:gdLst/>
              <a:ahLst/>
              <a:cxnLst/>
              <a:rect l="l" t="t" r="r" b="b"/>
              <a:pathLst>
                <a:path w="8785225" h="4978400">
                  <a:moveTo>
                    <a:pt x="8785225" y="0"/>
                  </a:moveTo>
                  <a:lnTo>
                    <a:pt x="0" y="0"/>
                  </a:lnTo>
                  <a:lnTo>
                    <a:pt x="0" y="4978400"/>
                  </a:lnTo>
                  <a:lnTo>
                    <a:pt x="8785225" y="4978400"/>
                  </a:lnTo>
                  <a:lnTo>
                    <a:pt x="8785225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9387" y="1412875"/>
              <a:ext cx="8785225" cy="4978400"/>
            </a:xfrm>
            <a:custGeom>
              <a:avLst/>
              <a:gdLst/>
              <a:ahLst/>
              <a:cxnLst/>
              <a:rect l="l" t="t" r="r" b="b"/>
              <a:pathLst>
                <a:path w="8785225" h="4978400">
                  <a:moveTo>
                    <a:pt x="0" y="4978400"/>
                  </a:moveTo>
                  <a:lnTo>
                    <a:pt x="8785225" y="4978400"/>
                  </a:lnTo>
                  <a:lnTo>
                    <a:pt x="8785225" y="0"/>
                  </a:lnTo>
                  <a:lnTo>
                    <a:pt x="0" y="0"/>
                  </a:lnTo>
                  <a:lnTo>
                    <a:pt x="0" y="4978400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2324" y="1439672"/>
            <a:ext cx="11511280" cy="40402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24154" algn="l"/>
              </a:tabLst>
            </a:pPr>
            <a:endParaRPr lang="ru-RU" sz="2000" dirty="0" smtClean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24154" algn="l"/>
              </a:tabLst>
            </a:pPr>
            <a:endParaRPr lang="ru-RU" sz="20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24154" algn="l"/>
              </a:tabLst>
            </a:pPr>
            <a:r>
              <a:rPr sz="2000" dirty="0" err="1" smtClean="0">
                <a:latin typeface="Microsoft Sans Serif"/>
                <a:cs typeface="Microsoft Sans Serif"/>
              </a:rPr>
              <a:t>цели</a:t>
            </a:r>
            <a:r>
              <a:rPr sz="2000" spc="315" dirty="0" smtClean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урока</a:t>
            </a:r>
            <a:r>
              <a:rPr sz="2000" spc="3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задаются</a:t>
            </a:r>
            <a:r>
              <a:rPr sz="2000" spc="3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3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тенденцией</a:t>
            </a:r>
            <a:r>
              <a:rPr sz="2000" spc="3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передачи</a:t>
            </a:r>
            <a:r>
              <a:rPr sz="2000" spc="3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функции</a:t>
            </a:r>
            <a:r>
              <a:rPr sz="2000" spc="3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от</a:t>
            </a:r>
            <a:r>
              <a:rPr sz="2000" spc="305" dirty="0">
                <a:latin typeface="Microsoft Sans Serif"/>
                <a:cs typeface="Microsoft Sans Serif"/>
              </a:rPr>
              <a:t> </a:t>
            </a:r>
            <a:r>
              <a:rPr sz="2000" dirty="0" err="1">
                <a:latin typeface="Microsoft Sans Serif"/>
                <a:cs typeface="Microsoft Sans Serif"/>
              </a:rPr>
              <a:t>учителя</a:t>
            </a:r>
            <a:r>
              <a:rPr sz="2000" spc="315" dirty="0">
                <a:latin typeface="Microsoft Sans Serif"/>
                <a:cs typeface="Microsoft Sans Serif"/>
              </a:rPr>
              <a:t> </a:t>
            </a:r>
            <a:r>
              <a:rPr sz="2000" spc="-50" dirty="0" smtClean="0">
                <a:latin typeface="Microsoft Sans Serif"/>
                <a:cs typeface="Microsoft Sans Serif"/>
              </a:rPr>
              <a:t>к</a:t>
            </a:r>
            <a:r>
              <a:rPr lang="ru-RU" sz="2000" spc="-50" dirty="0" smtClean="0">
                <a:latin typeface="Microsoft Sans Serif"/>
                <a:cs typeface="Microsoft Sans Serif"/>
              </a:rPr>
              <a:t> </a:t>
            </a:r>
            <a:r>
              <a:rPr sz="2000" spc="-10" dirty="0" err="1" smtClean="0">
                <a:latin typeface="Microsoft Sans Serif"/>
                <a:cs typeface="Microsoft Sans Serif"/>
              </a:rPr>
              <a:t>ученику</a:t>
            </a:r>
            <a:r>
              <a:rPr sz="2000" spc="-10" dirty="0">
                <a:latin typeface="Microsoft Sans Serif"/>
                <a:cs typeface="Microsoft Sans Serif"/>
              </a:rPr>
              <a:t>;</a:t>
            </a:r>
            <a:endParaRPr sz="2000" dirty="0">
              <a:latin typeface="Microsoft Sans Serif"/>
              <a:cs typeface="Microsoft Sans Serif"/>
            </a:endParaRPr>
          </a:p>
          <a:p>
            <a:pPr marL="354964" marR="889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04800" algn="l"/>
              </a:tabLst>
            </a:pPr>
            <a:r>
              <a:rPr sz="2000" dirty="0">
                <a:latin typeface="Microsoft Sans Serif"/>
                <a:cs typeface="Microsoft Sans Serif"/>
              </a:rPr>
              <a:t>учитель</a:t>
            </a:r>
            <a:r>
              <a:rPr sz="2000" spc="29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систематически</a:t>
            </a:r>
            <a:r>
              <a:rPr sz="2000" spc="3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обучает</a:t>
            </a:r>
            <a:r>
              <a:rPr sz="2000" spc="29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детей</a:t>
            </a:r>
            <a:r>
              <a:rPr sz="2000" spc="3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осуществлять</a:t>
            </a:r>
            <a:r>
              <a:rPr sz="2000" spc="305" dirty="0">
                <a:latin typeface="Microsoft Sans Serif"/>
                <a:cs typeface="Microsoft Sans Serif"/>
              </a:rPr>
              <a:t> </a:t>
            </a:r>
            <a:r>
              <a:rPr sz="2000" spc="-10" dirty="0" err="1">
                <a:latin typeface="Microsoft Sans Serif"/>
                <a:cs typeface="Microsoft Sans Serif"/>
              </a:rPr>
              <a:t>рефлексивное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0" dirty="0" err="1" smtClean="0">
                <a:latin typeface="Microsoft Sans Serif"/>
                <a:cs typeface="Microsoft Sans Serif"/>
              </a:rPr>
              <a:t>действие</a:t>
            </a:r>
            <a:r>
              <a:rPr sz="2000" spc="-10" dirty="0">
                <a:latin typeface="Microsoft Sans Serif"/>
                <a:cs typeface="Microsoft Sans Serif"/>
              </a:rPr>
              <a:t>;</a:t>
            </a:r>
            <a:endParaRPr sz="2000" dirty="0">
              <a:latin typeface="Microsoft Sans Serif"/>
              <a:cs typeface="Microsoft Sans Serif"/>
            </a:endParaRPr>
          </a:p>
          <a:p>
            <a:pPr marL="354965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04800" algn="l"/>
                <a:tab pos="2074545" algn="l"/>
                <a:tab pos="3170555" algn="l"/>
                <a:tab pos="4234180" algn="l"/>
                <a:tab pos="4551045" algn="l"/>
                <a:tab pos="5648960" algn="l"/>
                <a:tab pos="699643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используются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формы,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методы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50" dirty="0">
                <a:latin typeface="Microsoft Sans Serif"/>
                <a:cs typeface="Microsoft Sans Serif"/>
              </a:rPr>
              <a:t>и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приемы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обучения,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 err="1">
                <a:latin typeface="Microsoft Sans Serif"/>
                <a:cs typeface="Microsoft Sans Serif"/>
              </a:rPr>
              <a:t>повышающие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0" dirty="0" err="1" smtClean="0">
                <a:latin typeface="Microsoft Sans Serif"/>
                <a:cs typeface="Microsoft Sans Serif"/>
              </a:rPr>
              <a:t>активность</a:t>
            </a:r>
            <a:r>
              <a:rPr sz="2000" spc="-75" dirty="0" smtClean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учащихся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учебном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процессе;</a:t>
            </a:r>
            <a:endParaRPr sz="20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28600" algn="l"/>
                <a:tab pos="1283335" algn="l"/>
                <a:tab pos="2370455" algn="l"/>
                <a:tab pos="3958590" algn="l"/>
                <a:tab pos="5109210" algn="l"/>
                <a:tab pos="6170295" algn="l"/>
                <a:tab pos="7441565" algn="l"/>
                <a:tab pos="847788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учитель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владеет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технологией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диалога,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обучает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учащихся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 err="1" smtClean="0">
                <a:latin typeface="Microsoft Sans Serif"/>
                <a:cs typeface="Microsoft Sans Serif"/>
              </a:rPr>
              <a:t>ставить</a:t>
            </a:r>
            <a:r>
              <a:rPr lang="ru-RU" sz="2000" spc="-10" dirty="0" smtClean="0">
                <a:latin typeface="Microsoft Sans Serif"/>
                <a:cs typeface="Microsoft Sans Serif"/>
              </a:rPr>
              <a:t> и ад</a:t>
            </a:r>
            <a:r>
              <a:rPr sz="2000" dirty="0" err="1" smtClean="0">
                <a:latin typeface="Microsoft Sans Serif"/>
                <a:cs typeface="Microsoft Sans Serif"/>
              </a:rPr>
              <a:t>ресовать</a:t>
            </a:r>
            <a:r>
              <a:rPr sz="2000" spc="-90" dirty="0" smtClean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вопросы;</a:t>
            </a:r>
            <a:endParaRPr sz="2000" dirty="0">
              <a:latin typeface="Microsoft Sans Serif"/>
              <a:cs typeface="Microsoft Sans Serif"/>
            </a:endParaRPr>
          </a:p>
          <a:p>
            <a:pPr marL="354965" marR="635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04800" algn="l"/>
                <a:tab pos="2840990" algn="l"/>
              </a:tabLst>
            </a:pPr>
            <a:r>
              <a:rPr sz="2000" dirty="0">
                <a:latin typeface="Microsoft Sans Serif"/>
                <a:cs typeface="Microsoft Sans Serif"/>
              </a:rPr>
              <a:t>учитель</a:t>
            </a:r>
            <a:r>
              <a:rPr sz="2000" spc="-10" dirty="0">
                <a:latin typeface="Microsoft Sans Serif"/>
                <a:cs typeface="Microsoft Sans Serif"/>
              </a:rPr>
              <a:t> эффективно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сочетает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репродуктивную</a:t>
            </a:r>
            <a:r>
              <a:rPr sz="2000" dirty="0">
                <a:latin typeface="Microsoft Sans Serif"/>
                <a:cs typeface="Microsoft Sans Serif"/>
              </a:rPr>
              <a:t> и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проблемную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 err="1">
                <a:latin typeface="Microsoft Sans Serif"/>
                <a:cs typeface="Microsoft Sans Serif"/>
              </a:rPr>
              <a:t>формы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0" dirty="0" err="1" smtClean="0">
                <a:latin typeface="Microsoft Sans Serif"/>
                <a:cs typeface="Microsoft Sans Serif"/>
              </a:rPr>
              <a:t>обучения</a:t>
            </a:r>
            <a:r>
              <a:rPr sz="2000" spc="-10" dirty="0">
                <a:latin typeface="Microsoft Sans Serif"/>
                <a:cs typeface="Microsoft Sans Serif"/>
              </a:rPr>
              <a:t>;</a:t>
            </a:r>
            <a:endParaRPr sz="20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04800" algn="l"/>
                <a:tab pos="794385" algn="l"/>
                <a:tab pos="1661795" algn="l"/>
                <a:tab pos="2978150" algn="l"/>
                <a:tab pos="4001135" algn="l"/>
                <a:tab pos="4348480" algn="l"/>
                <a:tab pos="5330190" algn="l"/>
                <a:tab pos="6610350" algn="l"/>
                <a:tab pos="8474710" algn="l"/>
              </a:tabLst>
            </a:pPr>
            <a:r>
              <a:rPr sz="2000" spc="-25" dirty="0">
                <a:latin typeface="Microsoft Sans Serif"/>
                <a:cs typeface="Microsoft Sans Serif"/>
              </a:rPr>
              <a:t>на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20" dirty="0">
                <a:latin typeface="Microsoft Sans Serif"/>
                <a:cs typeface="Microsoft Sans Serif"/>
              </a:rPr>
              <a:t>уроке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задаются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задачи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50" dirty="0">
                <a:latin typeface="Microsoft Sans Serif"/>
                <a:cs typeface="Microsoft Sans Serif"/>
              </a:rPr>
              <a:t>и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четкие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критерии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самоконтроля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50" dirty="0" smtClean="0">
                <a:latin typeface="Microsoft Sans Serif"/>
                <a:cs typeface="Microsoft Sans Serif"/>
              </a:rPr>
              <a:t>и</a:t>
            </a:r>
            <a:r>
              <a:rPr lang="ru-RU" sz="2000" spc="-50" dirty="0" smtClean="0">
                <a:latin typeface="Microsoft Sans Serif"/>
                <a:cs typeface="Microsoft Sans Serif"/>
              </a:rPr>
              <a:t> </a:t>
            </a:r>
            <a:r>
              <a:rPr sz="2000" spc="-10" dirty="0" err="1" smtClean="0">
                <a:latin typeface="Microsoft Sans Serif"/>
                <a:cs typeface="Microsoft Sans Serif"/>
              </a:rPr>
              <a:t>самооценки</a:t>
            </a:r>
            <a:r>
              <a:rPr sz="2000" spc="-10" dirty="0">
                <a:latin typeface="Microsoft Sans Serif"/>
                <a:cs typeface="Microsoft Sans Serif"/>
              </a:rPr>
              <a:t>;</a:t>
            </a:r>
            <a:endParaRPr sz="20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6370" algn="l"/>
              </a:tabLst>
            </a:pPr>
            <a:r>
              <a:rPr sz="2000" dirty="0">
                <a:latin typeface="Microsoft Sans Serif"/>
                <a:cs typeface="Microsoft Sans Serif"/>
              </a:rPr>
              <a:t>учитель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стремится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оценивать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реальное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продвижение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каждого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ученика;</a:t>
            </a:r>
            <a:endParaRPr sz="20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6370" algn="l"/>
              </a:tabLst>
            </a:pPr>
            <a:r>
              <a:rPr sz="2000" dirty="0">
                <a:latin typeface="Microsoft Sans Serif"/>
                <a:cs typeface="Microsoft Sans Serif"/>
              </a:rPr>
              <a:t>учитель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специально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планирует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коммуникативные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задачи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урока;</a:t>
            </a:r>
            <a:endParaRPr sz="20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6370" algn="l"/>
              </a:tabLst>
            </a:pPr>
            <a:r>
              <a:rPr sz="2000" dirty="0">
                <a:latin typeface="Microsoft Sans Serif"/>
                <a:cs typeface="Microsoft Sans Serif"/>
              </a:rPr>
              <a:t>учитель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принимает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поощряет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собственную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позицию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ученика.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1147" y="339992"/>
            <a:ext cx="11713633" cy="781623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597535" marR="589915" indent="635" algn="ctr">
              <a:lnSpc>
                <a:spcPct val="100000"/>
              </a:lnSpc>
              <a:spcBef>
                <a:spcPts val="334"/>
              </a:spcBef>
            </a:pPr>
            <a:r>
              <a:rPr sz="2400" b="1" dirty="0">
                <a:solidFill>
                  <a:srgbClr val="C00000"/>
                </a:solidFill>
                <a:latin typeface="+mn-lt"/>
                <a:cs typeface="Microsoft Sans Serif"/>
              </a:rPr>
              <a:t>В</a:t>
            </a:r>
            <a:r>
              <a:rPr sz="2400" b="1" spc="-5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+mn-lt"/>
                <a:cs typeface="Microsoft Sans Serif"/>
              </a:rPr>
              <a:t>качестве</a:t>
            </a:r>
            <a:r>
              <a:rPr sz="2400" b="1" spc="-6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+mn-lt"/>
                <a:cs typeface="Microsoft Sans Serif"/>
              </a:rPr>
              <a:t>критериев</a:t>
            </a:r>
            <a:r>
              <a:rPr sz="2400" b="1" spc="-5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spc="-35" dirty="0" err="1">
                <a:solidFill>
                  <a:srgbClr val="C00000"/>
                </a:solidFill>
                <a:latin typeface="+mn-lt"/>
                <a:cs typeface="Microsoft Sans Serif"/>
              </a:rPr>
              <a:t>результативности</a:t>
            </a:r>
            <a:r>
              <a:rPr sz="2400" b="1" spc="-7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spc="-10" dirty="0" err="1" smtClean="0">
                <a:solidFill>
                  <a:srgbClr val="C00000"/>
                </a:solidFill>
                <a:latin typeface="+mn-lt"/>
                <a:cs typeface="Microsoft Sans Serif"/>
              </a:rPr>
              <a:t>системно-</a:t>
            </a:r>
            <a:r>
              <a:rPr sz="2400" b="1" spc="-20" dirty="0" err="1" smtClean="0">
                <a:solidFill>
                  <a:srgbClr val="C00000"/>
                </a:solidFill>
                <a:latin typeface="+mn-lt"/>
                <a:cs typeface="Microsoft Sans Serif"/>
              </a:rPr>
              <a:t>деятельностного</a:t>
            </a:r>
            <a:r>
              <a:rPr sz="2400" b="1" spc="-40" dirty="0" smtClean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урока</a:t>
            </a:r>
            <a:r>
              <a:rPr sz="2400" b="1" spc="-5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dirty="0">
                <a:solidFill>
                  <a:srgbClr val="C00000"/>
                </a:solidFill>
                <a:latin typeface="+mn-lt"/>
                <a:cs typeface="Microsoft Sans Serif"/>
              </a:rPr>
              <a:t>в</a:t>
            </a:r>
            <a:r>
              <a:rPr sz="2400" b="1" spc="-5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dirty="0">
                <a:solidFill>
                  <a:srgbClr val="C00000"/>
                </a:solidFill>
                <a:latin typeface="+mn-lt"/>
                <a:cs typeface="Microsoft Sans Serif"/>
              </a:rPr>
              <a:t>условиях</a:t>
            </a:r>
            <a:r>
              <a:rPr sz="2400" b="1" spc="-6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dirty="0">
                <a:solidFill>
                  <a:srgbClr val="C00000"/>
                </a:solidFill>
                <a:latin typeface="+mn-lt"/>
                <a:cs typeface="Microsoft Sans Serif"/>
              </a:rPr>
              <a:t>реализации</a:t>
            </a:r>
            <a:r>
              <a:rPr sz="2400" b="1" spc="-4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spc="-35" dirty="0">
                <a:solidFill>
                  <a:srgbClr val="C00000"/>
                </a:solidFill>
                <a:latin typeface="+mn-lt"/>
                <a:cs typeface="Microsoft Sans Serif"/>
              </a:rPr>
              <a:t>ФГОС </a:t>
            </a:r>
            <a:r>
              <a:rPr sz="2400" b="1" spc="-10" dirty="0">
                <a:solidFill>
                  <a:srgbClr val="C00000"/>
                </a:solidFill>
                <a:latin typeface="+mn-lt"/>
                <a:cs typeface="Microsoft Sans Serif"/>
              </a:rPr>
              <a:t>выделяют</a:t>
            </a:r>
            <a:r>
              <a:rPr sz="2400" b="1" spc="-8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dirty="0">
                <a:solidFill>
                  <a:srgbClr val="C00000"/>
                </a:solidFill>
                <a:latin typeface="+mn-lt"/>
                <a:cs typeface="Microsoft Sans Serif"/>
              </a:rPr>
              <a:t>следующие</a:t>
            </a:r>
            <a:r>
              <a:rPr sz="2400" b="1" spc="-8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+mn-lt"/>
                <a:cs typeface="Microsoft Sans Serif"/>
              </a:rPr>
              <a:t>параметры:</a:t>
            </a:r>
          </a:p>
        </p:txBody>
      </p:sp>
    </p:spTree>
    <p:extLst>
      <p:ext uri="{BB962C8B-B14F-4D97-AF65-F5344CB8AC3E}">
        <p14:creationId xmlns:p14="http://schemas.microsoft.com/office/powerpoint/2010/main" val="7211285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8069" y="130241"/>
            <a:ext cx="10765367" cy="841375"/>
            <a:chOff x="463550" y="130238"/>
            <a:chExt cx="8074025" cy="841375"/>
          </a:xfrm>
        </p:grpSpPr>
        <p:sp>
          <p:nvSpPr>
            <p:cNvPr id="3" name="object 3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70331" y="206272"/>
            <a:ext cx="8860367" cy="71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55"/>
              </a:lnSpc>
            </a:pP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Системно-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деятельностный</a:t>
            </a:r>
            <a:r>
              <a:rPr sz="2400" spc="-3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подход</a:t>
            </a: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 как</a:t>
            </a: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методологическая</a:t>
            </a:r>
            <a:r>
              <a:rPr sz="2400" spc="-8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основа</a:t>
            </a:r>
            <a:r>
              <a:rPr sz="2400" spc="-6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современного</a:t>
            </a:r>
            <a:r>
              <a:rPr sz="2400" spc="-4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Microsoft Sans Serif"/>
                <a:cs typeface="Microsoft Sans Serif"/>
              </a:rPr>
              <a:t>урока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02125" y="1581259"/>
            <a:ext cx="10477500" cy="3768725"/>
            <a:chOff x="606425" y="1592262"/>
            <a:chExt cx="7858125" cy="3768725"/>
          </a:xfrm>
        </p:grpSpPr>
        <p:sp>
          <p:nvSpPr>
            <p:cNvPr id="7" name="object 7"/>
            <p:cNvSpPr/>
            <p:nvPr/>
          </p:nvSpPr>
          <p:spPr>
            <a:xfrm>
              <a:off x="611187" y="1597025"/>
              <a:ext cx="7848600" cy="3759200"/>
            </a:xfrm>
            <a:custGeom>
              <a:avLst/>
              <a:gdLst/>
              <a:ahLst/>
              <a:cxnLst/>
              <a:rect l="l" t="t" r="r" b="b"/>
              <a:pathLst>
                <a:path w="7848600" h="3759200">
                  <a:moveTo>
                    <a:pt x="7848600" y="0"/>
                  </a:moveTo>
                  <a:lnTo>
                    <a:pt x="0" y="0"/>
                  </a:lnTo>
                  <a:lnTo>
                    <a:pt x="0" y="3759200"/>
                  </a:lnTo>
                  <a:lnTo>
                    <a:pt x="7848600" y="375920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1187" y="1597025"/>
              <a:ext cx="7848600" cy="3759200"/>
            </a:xfrm>
            <a:custGeom>
              <a:avLst/>
              <a:gdLst/>
              <a:ahLst/>
              <a:cxnLst/>
              <a:rect l="l" t="t" r="r" b="b"/>
              <a:pathLst>
                <a:path w="7848600" h="3759200">
                  <a:moveTo>
                    <a:pt x="0" y="3759200"/>
                  </a:moveTo>
                  <a:lnTo>
                    <a:pt x="7848600" y="37592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3759200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18069" y="111191"/>
            <a:ext cx="10765367" cy="841375"/>
            <a:chOff x="463550" y="111188"/>
            <a:chExt cx="8074025" cy="841375"/>
          </a:xfrm>
        </p:grpSpPr>
        <p:sp>
          <p:nvSpPr>
            <p:cNvPr id="19" name="object 19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24416" y="301196"/>
            <a:ext cx="1135903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 marR="156845" indent="691515" algn="ctr">
              <a:lnSpc>
                <a:spcPct val="100000"/>
              </a:lnSpc>
              <a:spcBef>
                <a:spcPts val="95"/>
              </a:spcBef>
            </a:pPr>
            <a:r>
              <a:rPr lang="ru-RU" altLang="ru-RU" sz="2800" b="1" dirty="0">
                <a:solidFill>
                  <a:srgbClr val="C00000"/>
                </a:solidFill>
                <a:latin typeface="+mn-lt"/>
              </a:rPr>
              <a:t>Условия эффективности урока</a:t>
            </a:r>
            <a:r>
              <a:rPr lang="ru-RU" altLang="ru-RU" sz="2100" b="1" dirty="0">
                <a:solidFill>
                  <a:srgbClr val="C00000"/>
                </a:solidFill>
                <a:latin typeface="+mn-lt"/>
              </a:rPr>
              <a:t> </a:t>
            </a:r>
            <a:endParaRPr sz="28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7023" y="1742173"/>
            <a:ext cx="9909209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Clr>
                <a:schemeClr val="accent1"/>
              </a:buClr>
              <a:buSzPct val="50000"/>
              <a:buFont typeface="Arial" panose="020B0604020202020204" pitchFamily="34" charset="0"/>
              <a:buChar char="•"/>
            </a:pPr>
            <a:r>
              <a:rPr lang="ru-RU" altLang="ru-RU" sz="2800" dirty="0"/>
              <a:t>оптимальность отбора заданий на урок</a:t>
            </a:r>
            <a:r>
              <a:rPr lang="ru-RU" altLang="ru-RU" sz="2800" dirty="0" smtClean="0"/>
              <a:t>;</a:t>
            </a:r>
          </a:p>
          <a:p>
            <a:pPr marL="285750" indent="-285750">
              <a:lnSpc>
                <a:spcPct val="80000"/>
              </a:lnSpc>
              <a:buClr>
                <a:schemeClr val="accent1"/>
              </a:buClr>
              <a:buSzPct val="50000"/>
              <a:buFont typeface="Arial" panose="020B0604020202020204" pitchFamily="34" charset="0"/>
              <a:buChar char="•"/>
            </a:pPr>
            <a:r>
              <a:rPr lang="ru-RU" altLang="ru-RU" sz="2800" dirty="0" err="1" smtClean="0"/>
              <a:t>дифференцированность</a:t>
            </a:r>
            <a:r>
              <a:rPr lang="ru-RU" altLang="ru-RU" sz="2800" dirty="0" smtClean="0"/>
              <a:t> заданий для создания «ситуации успеха» каждому ребенку, особое внимание детям с ОВЗ</a:t>
            </a:r>
            <a:endParaRPr lang="ru-RU" altLang="ru-RU" sz="2800" dirty="0"/>
          </a:p>
          <a:p>
            <a:pPr marL="285750" indent="-285750">
              <a:lnSpc>
                <a:spcPct val="80000"/>
              </a:lnSpc>
              <a:buClr>
                <a:schemeClr val="accent1"/>
              </a:buClr>
              <a:buSzPct val="50000"/>
              <a:buFont typeface="Arial" panose="020B0604020202020204" pitchFamily="34" charset="0"/>
              <a:buChar char="•"/>
            </a:pPr>
            <a:r>
              <a:rPr lang="ru-RU" altLang="ru-RU" sz="2800" dirty="0"/>
              <a:t>глубина понимания учителем цели каждого задания;</a:t>
            </a:r>
          </a:p>
          <a:p>
            <a:pPr marL="285750" indent="-285750">
              <a:lnSpc>
                <a:spcPct val="80000"/>
              </a:lnSpc>
              <a:buClr>
                <a:schemeClr val="accent1"/>
              </a:buClr>
              <a:buSzPct val="50000"/>
              <a:buFont typeface="Arial" panose="020B0604020202020204" pitchFamily="34" charset="0"/>
              <a:buChar char="•"/>
            </a:pPr>
            <a:r>
              <a:rPr lang="ru-RU" altLang="ru-RU" sz="2800" dirty="0"/>
              <a:t>целесообразность выбора организационных форм и методов работы в зависимости от типа задания;</a:t>
            </a:r>
          </a:p>
          <a:p>
            <a:pPr marL="285750" indent="-285750">
              <a:lnSpc>
                <a:spcPct val="80000"/>
              </a:lnSpc>
              <a:buClr>
                <a:schemeClr val="accent1"/>
              </a:buClr>
              <a:buSzPct val="50000"/>
              <a:buFont typeface="Arial" panose="020B0604020202020204" pitchFamily="34" charset="0"/>
              <a:buChar char="•"/>
            </a:pPr>
            <a:r>
              <a:rPr lang="ru-RU" altLang="ru-RU" sz="2800" dirty="0"/>
              <a:t>выстраивание отношений «учитель - ученик - ученик».</a:t>
            </a:r>
          </a:p>
        </p:txBody>
      </p:sp>
    </p:spTree>
    <p:extLst>
      <p:ext uri="{BB962C8B-B14F-4D97-AF65-F5344CB8AC3E}">
        <p14:creationId xmlns:p14="http://schemas.microsoft.com/office/powerpoint/2010/main" val="38294993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8069" y="130241"/>
            <a:ext cx="10765367" cy="841375"/>
            <a:chOff x="463550" y="130238"/>
            <a:chExt cx="8074025" cy="841375"/>
          </a:xfrm>
        </p:grpSpPr>
        <p:sp>
          <p:nvSpPr>
            <p:cNvPr id="3" name="object 3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312" y="13500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70331" y="206272"/>
            <a:ext cx="8860367" cy="71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55"/>
              </a:lnSpc>
            </a:pP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Системно-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деятельностный</a:t>
            </a:r>
            <a:r>
              <a:rPr sz="2400" spc="-3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подход</a:t>
            </a:r>
            <a:r>
              <a:rPr sz="2400" spc="-25" dirty="0">
                <a:solidFill>
                  <a:srgbClr val="3333CC"/>
                </a:solidFill>
                <a:latin typeface="Microsoft Sans Serif"/>
                <a:cs typeface="Microsoft Sans Serif"/>
              </a:rPr>
              <a:t> как</a:t>
            </a: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методологическая</a:t>
            </a:r>
            <a:r>
              <a:rPr sz="2400" spc="-8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CC"/>
                </a:solidFill>
                <a:latin typeface="Microsoft Sans Serif"/>
                <a:cs typeface="Microsoft Sans Serif"/>
              </a:rPr>
              <a:t>основа</a:t>
            </a:r>
            <a:r>
              <a:rPr sz="2400" spc="-6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3333CC"/>
                </a:solidFill>
                <a:latin typeface="Microsoft Sans Serif"/>
                <a:cs typeface="Microsoft Sans Serif"/>
              </a:rPr>
              <a:t>современного</a:t>
            </a:r>
            <a:r>
              <a:rPr sz="2400" spc="-4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Microsoft Sans Serif"/>
                <a:cs typeface="Microsoft Sans Serif"/>
              </a:rPr>
              <a:t>урока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61764" y="1576497"/>
            <a:ext cx="10477500" cy="3768725"/>
            <a:chOff x="606425" y="1592262"/>
            <a:chExt cx="7858125" cy="3768725"/>
          </a:xfrm>
        </p:grpSpPr>
        <p:sp>
          <p:nvSpPr>
            <p:cNvPr id="7" name="object 7"/>
            <p:cNvSpPr/>
            <p:nvPr/>
          </p:nvSpPr>
          <p:spPr>
            <a:xfrm>
              <a:off x="611187" y="1597025"/>
              <a:ext cx="7848600" cy="3759200"/>
            </a:xfrm>
            <a:custGeom>
              <a:avLst/>
              <a:gdLst/>
              <a:ahLst/>
              <a:cxnLst/>
              <a:rect l="l" t="t" r="r" b="b"/>
              <a:pathLst>
                <a:path w="7848600" h="3759200">
                  <a:moveTo>
                    <a:pt x="7848600" y="0"/>
                  </a:moveTo>
                  <a:lnTo>
                    <a:pt x="0" y="0"/>
                  </a:lnTo>
                  <a:lnTo>
                    <a:pt x="0" y="3759200"/>
                  </a:lnTo>
                  <a:lnTo>
                    <a:pt x="7848600" y="375920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1187" y="1597025"/>
              <a:ext cx="7848600" cy="3759200"/>
            </a:xfrm>
            <a:custGeom>
              <a:avLst/>
              <a:gdLst/>
              <a:ahLst/>
              <a:cxnLst/>
              <a:rect l="l" t="t" r="r" b="b"/>
              <a:pathLst>
                <a:path w="7848600" h="3759200">
                  <a:moveTo>
                    <a:pt x="0" y="3759200"/>
                  </a:moveTo>
                  <a:lnTo>
                    <a:pt x="7848600" y="37592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3759200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18069" y="111191"/>
            <a:ext cx="10765367" cy="841375"/>
            <a:chOff x="463550" y="111188"/>
            <a:chExt cx="8074025" cy="841375"/>
          </a:xfrm>
        </p:grpSpPr>
        <p:sp>
          <p:nvSpPr>
            <p:cNvPr id="19" name="object 19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8064500" y="0"/>
                  </a:moveTo>
                  <a:lnTo>
                    <a:pt x="0" y="0"/>
                  </a:lnTo>
                  <a:lnTo>
                    <a:pt x="0" y="831850"/>
                  </a:lnTo>
                  <a:lnTo>
                    <a:pt x="8064500" y="831850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8312" y="115951"/>
              <a:ext cx="8064500" cy="831850"/>
            </a:xfrm>
            <a:custGeom>
              <a:avLst/>
              <a:gdLst/>
              <a:ahLst/>
              <a:cxnLst/>
              <a:rect l="l" t="t" r="r" b="b"/>
              <a:pathLst>
                <a:path w="8064500" h="831850">
                  <a:moveTo>
                    <a:pt x="0" y="831850"/>
                  </a:moveTo>
                  <a:lnTo>
                    <a:pt x="8064500" y="83185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831850"/>
                  </a:lnTo>
                  <a:close/>
                </a:path>
              </a:pathLst>
            </a:custGeom>
            <a:ln w="952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24416" y="331974"/>
            <a:ext cx="10752669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 marR="156845" indent="691515">
              <a:lnSpc>
                <a:spcPct val="100000"/>
              </a:lnSpc>
              <a:spcBef>
                <a:spcPts val="95"/>
              </a:spcBef>
            </a:pPr>
            <a:r>
              <a:rPr lang="ru-RU" altLang="ru-RU" sz="2400" b="1" dirty="0">
                <a:solidFill>
                  <a:srgbClr val="C00000"/>
                </a:solidFill>
                <a:latin typeface="+mn-lt"/>
              </a:rPr>
              <a:t>Самоанализ урока – процедура рефлексивной деятельности педагога</a:t>
            </a:r>
            <a:endParaRPr sz="2400" b="1" dirty="0">
              <a:solidFill>
                <a:srgbClr val="C00000"/>
              </a:solidFill>
              <a:latin typeface="+mn-lt"/>
              <a:cs typeface="Microsoft Sans Serif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4294967295"/>
          </p:nvPr>
        </p:nvSpPr>
        <p:spPr>
          <a:xfrm>
            <a:off x="11295888" y="6350123"/>
            <a:ext cx="56980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55"/>
              </a:lnSpc>
            </a:pPr>
            <a:endParaRPr spc="-25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8113" y="1581260"/>
            <a:ext cx="1046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50000"/>
            </a:pPr>
            <a:r>
              <a:rPr lang="ru-RU" altLang="ru-RU" sz="2000" dirty="0"/>
              <a:t>Рефлексия и самоанализ – универсальные способы перехода в режим саморазвития</a:t>
            </a:r>
          </a:p>
          <a:p>
            <a:pPr>
              <a:buClr>
                <a:schemeClr val="accent1"/>
              </a:buClr>
              <a:buSzPct val="50000"/>
            </a:pPr>
            <a:r>
              <a:rPr lang="ru-RU" altLang="ru-RU" sz="2000" dirty="0"/>
              <a:t>Ориентир на собственные ресурсы и проблемы позволяет органично встроить достижения науки в систему своей деятельности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72389" y="2993457"/>
            <a:ext cx="83138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>
                <a:solidFill>
                  <a:srgbClr val="C00000"/>
                </a:solidFill>
                <a:cs typeface="Times New Roman" pitchFamily="18" charset="0"/>
              </a:rPr>
              <a:t>Учитель, его отношение к учебному процессу, его творчество и профессионализм, его желание раскрыть способности каждого ребенка – вот это всё и есть главный ресурс, без которого невозможно воплощение новых стандартов школьного образования. </a:t>
            </a:r>
            <a:endParaRPr lang="ru-RU" alt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151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96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509" y="1463040"/>
            <a:ext cx="11219047" cy="5236143"/>
          </a:xfrm>
        </p:spPr>
        <p:txBody>
          <a:bodyPr>
            <a:normAutofit fontScale="47500" lnSpcReduction="20000"/>
          </a:bodyPr>
          <a:lstStyle/>
          <a:p>
            <a:endParaRPr lang="ru-RU" sz="4500" dirty="0" smtClean="0"/>
          </a:p>
          <a:p>
            <a:r>
              <a:rPr lang="ru-RU" sz="4500" dirty="0" smtClean="0"/>
              <a:t>В. </a:t>
            </a:r>
            <a:r>
              <a:rPr lang="ru-RU" sz="4500" dirty="0"/>
              <a:t>В. Кудинов   </a:t>
            </a:r>
            <a:r>
              <a:rPr lang="ru-RU" sz="4500" b="1" dirty="0"/>
              <a:t>ПРОЕКТИРОВАНИЕ СОВРЕМЕННОГО </a:t>
            </a:r>
            <a:r>
              <a:rPr lang="ru-RU" sz="4500" b="1" dirty="0" smtClean="0"/>
              <a:t>УРОКА </a:t>
            </a:r>
            <a:r>
              <a:rPr lang="ru-RU" sz="4500" i="1" dirty="0" smtClean="0"/>
              <a:t>Учебное пособие  Учебное </a:t>
            </a:r>
            <a:r>
              <a:rPr lang="ru-RU" sz="4500" i="1" dirty="0"/>
              <a:t>электронное </a:t>
            </a:r>
            <a:r>
              <a:rPr lang="ru-RU" sz="4500" i="1" dirty="0" smtClean="0"/>
              <a:t>издание. </a:t>
            </a:r>
            <a:r>
              <a:rPr lang="ru-RU" sz="4500" dirty="0" smtClean="0"/>
              <a:t>Челябинск </a:t>
            </a:r>
            <a:r>
              <a:rPr lang="ru-RU" sz="4500" dirty="0"/>
              <a:t>ЧИППКРО 2022</a:t>
            </a:r>
          </a:p>
          <a:p>
            <a:pPr lvl="0"/>
            <a:r>
              <a:rPr lang="ru-RU" sz="4500" dirty="0" smtClean="0"/>
              <a:t>Ахметов </a:t>
            </a:r>
            <a:r>
              <a:rPr lang="ru-RU" sz="4500" dirty="0"/>
              <a:t>М.А., заведующий кафедрой естествознания ОГБОУ ДПО УИПКПРО, </a:t>
            </a:r>
            <a:r>
              <a:rPr lang="ru-RU" sz="4500" dirty="0" err="1"/>
              <a:t>к.хим.н</a:t>
            </a:r>
            <a:r>
              <a:rPr lang="ru-RU" sz="4500" dirty="0"/>
              <a:t>. </a:t>
            </a:r>
            <a:r>
              <a:rPr lang="ru-RU" sz="4500" dirty="0" err="1"/>
              <a:t>Деятельностная</a:t>
            </a:r>
            <a:r>
              <a:rPr lang="ru-RU" sz="4500" dirty="0"/>
              <a:t> модель урока химии в условиях ФГОС </a:t>
            </a:r>
          </a:p>
          <a:p>
            <a:pPr lvl="0"/>
            <a:r>
              <a:rPr lang="ru-RU" sz="4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Еремина И.В. Презентация «Проектируем современный урок химии»</a:t>
            </a:r>
          </a:p>
          <a:p>
            <a:pPr lvl="0"/>
            <a:r>
              <a:rPr lang="en-US" sz="4500" dirty="0" smtClean="0">
                <a:hlinkClick r:id="rId2"/>
              </a:rPr>
              <a:t>https</a:t>
            </a:r>
            <a:r>
              <a:rPr lang="en-US" sz="4500" dirty="0">
                <a:hlinkClick r:id="rId2"/>
              </a:rPr>
              <a:t>://rosuchebnik.ru/metodicheskaja-pomosch/materialy/predmet-himiya_type-tekhnologicheskaya-karta-uroka</a:t>
            </a:r>
            <a:r>
              <a:rPr lang="en-US" sz="4500" dirty="0" smtClean="0">
                <a:hlinkClick r:id="rId2"/>
              </a:rPr>
              <a:t>/</a:t>
            </a:r>
            <a:endParaRPr lang="ru-RU" sz="4500" dirty="0" smtClean="0"/>
          </a:p>
          <a:p>
            <a:pPr lvl="0"/>
            <a:r>
              <a:rPr lang="ru-RU" sz="4500" dirty="0" smtClean="0"/>
              <a:t>Павлова </a:t>
            </a:r>
            <a:r>
              <a:rPr lang="ru-RU" sz="4500" dirty="0"/>
              <a:t>Н.П., учитель биологии и химии МОУ «СОШ №1» г. Шумихи. Технология педагогических мастерских.</a:t>
            </a:r>
          </a:p>
          <a:p>
            <a:pPr lvl="0"/>
            <a:r>
              <a:rPr lang="ru-RU" sz="4500" u="sng" dirty="0" smtClean="0">
                <a:hlinkClick r:id="rId3"/>
              </a:rPr>
              <a:t>http</a:t>
            </a:r>
            <a:r>
              <a:rPr lang="ru-RU" sz="4500" u="sng" dirty="0">
                <a:hlinkClick r:id="rId3"/>
              </a:rPr>
              <a:t>://festival.1september.ru/articles/639414/</a:t>
            </a:r>
            <a:endParaRPr lang="ru-RU" sz="4500" dirty="0"/>
          </a:p>
          <a:p>
            <a:pPr lvl="0"/>
            <a:r>
              <a:rPr lang="ru-RU" sz="4500" u="sng" dirty="0">
                <a:hlinkClick r:id="rId4"/>
              </a:rPr>
              <a:t>http://add.coolreferat.com/docs/index-17524.html</a:t>
            </a:r>
            <a:endParaRPr lang="ru-RU" sz="4500" dirty="0"/>
          </a:p>
          <a:p>
            <a:pPr lvl="0"/>
            <a:r>
              <a:rPr lang="ru-RU" sz="4500" u="sng" dirty="0">
                <a:hlinkClick r:id="rId5"/>
              </a:rPr>
              <a:t>http://lib.convdocs.org/docs/index-55283.htmlhttp://lib.convdocs.org/docs/index-55283.html</a:t>
            </a:r>
            <a:endParaRPr lang="ru-RU" sz="4500" dirty="0"/>
          </a:p>
          <a:p>
            <a:pPr lvl="0"/>
            <a:r>
              <a:rPr lang="ru-RU" sz="4500" u="sng" dirty="0">
                <a:hlinkClick r:id="rId6"/>
              </a:rPr>
              <a:t>http://</a:t>
            </a:r>
            <a:r>
              <a:rPr lang="ru-RU" sz="4500" u="sng" dirty="0" smtClean="0">
                <a:hlinkClick r:id="rId6"/>
              </a:rPr>
              <a:t>mbou14.ru/metodicheskaya-rabota/fgos-ooo/251-interaktivnyj-seminar-sovremennyj-urok-v-svete-vnedreniya-fgos-vtorogo-pokoleniya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11584889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25" y="2679400"/>
            <a:ext cx="10917600" cy="2679284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Контактная информация:</a:t>
            </a:r>
          </a:p>
          <a:p>
            <a:pPr algn="ctr"/>
            <a:r>
              <a:rPr lang="ru-RU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Адрес: г. Рыбинск, ул. Моторостроителей, д.27, МУ ДПО «ИОЦ»,</a:t>
            </a:r>
          </a:p>
          <a:p>
            <a:pPr algn="ctr"/>
            <a:r>
              <a:rPr lang="ru-RU" sz="2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Горшкова Наталья Николаевна, методист</a:t>
            </a:r>
            <a:r>
              <a:rPr lang="en-US" sz="2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Тел.: </a:t>
            </a: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8(4855)23-15-47</a:t>
            </a:r>
            <a:endParaRPr lang="ru-RU" sz="2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</a:t>
            </a:r>
            <a:r>
              <a:rPr lang="ru-RU" sz="2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mail</a:t>
            </a:r>
            <a:r>
              <a:rPr lang="ru-RU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900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gorshkovanatalya</a:t>
            </a:r>
            <a:r>
              <a:rPr lang="ru-RU" sz="29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1969</a:t>
            </a: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@yandex.ru</a:t>
            </a:r>
            <a:endParaRPr lang="ru-RU" sz="2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9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64659" y="1217859"/>
            <a:ext cx="11074400" cy="1000683"/>
          </a:xfrm>
          <a:prstGeom prst="rect">
            <a:avLst/>
          </a:prstGeom>
        </p:spPr>
        <p:txBody>
          <a:bodyPr vert="horz" lIns="121904" tIns="60953" rIns="121904" bIns="6095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Спасибо</a:t>
            </a:r>
            <a:r>
              <a:rPr lang="ru-RU" sz="5400" dirty="0">
                <a:solidFill>
                  <a:srgbClr val="990000"/>
                </a:solidFill>
              </a:rPr>
              <a:t> </a:t>
            </a:r>
            <a:r>
              <a:rPr lang="ru-RU" sz="5400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310639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434" y="348069"/>
            <a:ext cx="11618807" cy="900888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96595" marR="690245" indent="661035" algn="ctr">
              <a:lnSpc>
                <a:spcPct val="100000"/>
              </a:lnSpc>
              <a:spcBef>
                <a:spcPts val="305"/>
              </a:spcBef>
            </a:pPr>
            <a:r>
              <a:rPr lang="ru-RU" sz="2800" b="1" dirty="0">
                <a:solidFill>
                  <a:srgbClr val="C00000"/>
                </a:solidFill>
                <a:latin typeface="+mn-lt"/>
                <a:cs typeface="Microsoft Sans Serif"/>
              </a:rPr>
              <a:t>Сравнительная</a:t>
            </a:r>
            <a:r>
              <a:rPr lang="ru-RU" sz="2800" b="1" spc="-70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lang="ru-RU"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характеристика </a:t>
            </a:r>
            <a:br>
              <a:rPr lang="ru-RU" sz="2800" b="1" spc="-10" dirty="0">
                <a:solidFill>
                  <a:srgbClr val="C00000"/>
                </a:solidFill>
                <a:latin typeface="+mn-lt"/>
                <a:cs typeface="Microsoft Sans Serif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  <a:cs typeface="Microsoft Sans Serif"/>
              </a:rPr>
              <a:t>традиционного</a:t>
            </a:r>
            <a:r>
              <a:rPr lang="ru-RU" sz="2800" b="1" spc="-10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+mn-lt"/>
                <a:cs typeface="Microsoft Sans Serif"/>
              </a:rPr>
              <a:t>и</a:t>
            </a:r>
            <a:r>
              <a:rPr lang="ru-RU" sz="2800" b="1" spc="-75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lang="ru-RU"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современного</a:t>
            </a:r>
            <a:r>
              <a:rPr lang="ru-RU" sz="2800" b="1" spc="-114" dirty="0">
                <a:solidFill>
                  <a:srgbClr val="C00000"/>
                </a:solidFill>
                <a:latin typeface="+mn-lt"/>
                <a:cs typeface="Microsoft Sans Serif"/>
              </a:rPr>
              <a:t> </a:t>
            </a:r>
            <a:r>
              <a:rPr lang="ru-RU" sz="2800" b="1" spc="-10" dirty="0">
                <a:solidFill>
                  <a:srgbClr val="C00000"/>
                </a:solidFill>
                <a:latin typeface="+mn-lt"/>
                <a:cs typeface="Microsoft Sans Serif"/>
              </a:rPr>
              <a:t>уроков</a:t>
            </a:r>
            <a:endParaRPr sz="2800" b="1" dirty="0">
              <a:latin typeface="+mn-lt"/>
              <a:cs typeface="Microsoft Sans Serif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067796"/>
              </p:ext>
            </p:extLst>
          </p:nvPr>
        </p:nvGraphicFramePr>
        <p:xfrm>
          <a:off x="232833" y="1552638"/>
          <a:ext cx="11617961" cy="3571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/>
                <a:gridCol w="2850861"/>
                <a:gridCol w="3907233"/>
                <a:gridCol w="2688167"/>
              </a:tblGrid>
              <a:tr h="91630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Требования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к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уроку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6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Традиционный</a:t>
                      </a:r>
                      <a:r>
                        <a:rPr sz="18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урок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0" marR="355600" indent="-449580">
                        <a:lnSpc>
                          <a:spcPct val="102200"/>
                        </a:lnSpc>
                        <a:spcBef>
                          <a:spcPts val="21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Современный</a:t>
                      </a:r>
                      <a:r>
                        <a:rPr sz="18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урок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(системно-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деятельностный)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УУД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630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Итог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урока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83185" algn="just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Учитель</a:t>
                      </a:r>
                      <a:r>
                        <a:rPr sz="1800" spc="17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выясняет</a:t>
                      </a:r>
                      <a:r>
                        <a:rPr sz="1800" spc="17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учащихся,</a:t>
                      </a:r>
                      <a:r>
                        <a:rPr sz="1800" spc="45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800" spc="44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они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запомнили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Проводится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рефлексия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460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Регулятивные саморегуляции,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коммуникативные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9264">
                <a:tc>
                  <a:txBody>
                    <a:bodyPr/>
                    <a:lstStyle/>
                    <a:p>
                      <a:pPr marL="89535" marR="4679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Домашнее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задание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679575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Учитель</a:t>
                      </a:r>
                      <a:r>
                        <a:rPr sz="1800" spc="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объявляет</a:t>
                      </a:r>
                      <a:r>
                        <a:rPr sz="1800" spc="4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комментирует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(чаще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170" marR="80010">
                        <a:lnSpc>
                          <a:spcPct val="100000"/>
                        </a:lnSpc>
                        <a:tabLst>
                          <a:tab pos="377825" algn="l"/>
                          <a:tab pos="1294130" algn="l"/>
                          <a:tab pos="1915795" algn="l"/>
                        </a:tabLst>
                      </a:pPr>
                      <a:r>
                        <a:rPr sz="1800" spc="420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одно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всех)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80010" algn="just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957705" algn="l"/>
                          <a:tab pos="2073275" algn="l"/>
                        </a:tabLst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Учащиеся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могут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выбирать</a:t>
                      </a:r>
                      <a:r>
                        <a:rPr sz="1800" spc="4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1800" spc="40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предложенных</a:t>
                      </a:r>
                      <a:r>
                        <a:rPr sz="1800" spc="21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10" dirty="0" err="1">
                          <a:latin typeface="Times New Roman"/>
                          <a:cs typeface="Times New Roman"/>
                        </a:rPr>
                        <a:t>учителем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0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800" spc="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 err="1" smtClean="0">
                          <a:latin typeface="Times New Roman"/>
                          <a:cs typeface="Times New Roman"/>
                        </a:rPr>
                        <a:t>учётом</a:t>
                      </a:r>
                      <a:r>
                        <a:rPr lang="ru-RU" sz="1800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 err="1" smtClean="0">
                          <a:latin typeface="Times New Roman"/>
                          <a:cs typeface="Times New Roman"/>
                        </a:rPr>
                        <a:t>индивидуальных</a:t>
                      </a:r>
                      <a:r>
                        <a:rPr sz="18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800" spc="-10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10" dirty="0" err="1" smtClean="0">
                          <a:latin typeface="Times New Roman"/>
                          <a:cs typeface="Times New Roman"/>
                        </a:rPr>
                        <a:t>озможностей</a:t>
                      </a:r>
                      <a:r>
                        <a:rPr lang="ru-RU" sz="18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460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Познавательные, регулятивные,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коммуникативные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79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6529</Words>
  <Application>Microsoft Office PowerPoint</Application>
  <PresentationFormat>Произвольный</PresentationFormat>
  <Paragraphs>1279</Paragraphs>
  <Slides>88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88</vt:i4>
      </vt:variant>
    </vt:vector>
  </HeadingPairs>
  <TitlesOfParts>
    <vt:vector size="89" baseType="lpstr">
      <vt:lpstr>Тема Office</vt:lpstr>
      <vt:lpstr>Презентация PowerPoint</vt:lpstr>
      <vt:lpstr>Основные положения деятельностной теории обучения:</vt:lpstr>
      <vt:lpstr>Системно-деятельностный подход - методологическая основа                                              ФГОС и современного урока</vt:lpstr>
      <vt:lpstr>Дидактические принципы деятельностного метода                                                   (Л. Г. Петерсон) </vt:lpstr>
      <vt:lpstr>                                Сравнительная характеристика  традиционного и инновационного подходов в обучении</vt:lpstr>
      <vt:lpstr>Сравнительная характеристика  традиционного и современного уроков</vt:lpstr>
      <vt:lpstr>Сравнительная характеристика  традиционного и современного уроков</vt:lpstr>
      <vt:lpstr>Сравнительная характеристика  традиционного и современного уроков</vt:lpstr>
      <vt:lpstr>Сравнительная характеристика  традиционного и современного уроков</vt:lpstr>
      <vt:lpstr>Суть изменений современного урока  в условиях реализации обновленных ФГОС </vt:lpstr>
      <vt:lpstr>Классификация уроков в соответствии с требованиями ФГОС</vt:lpstr>
      <vt:lpstr>Классификация уроков в соответствии с требованиями ФГОС</vt:lpstr>
      <vt:lpstr>Классификация уроков в соответствии с требованиями ФГОС</vt:lpstr>
      <vt:lpstr>Классификация уроков в соответствии с требованиями ФГОС</vt:lpstr>
      <vt:lpstr>Классификация уроков в соответствии с требованиями ФГОС</vt:lpstr>
      <vt:lpstr>Классификация уроков в соответствии с требованиями ФГОС</vt:lpstr>
      <vt:lpstr>Этапы проектирования урока </vt:lpstr>
      <vt:lpstr>Особенности конструирования современного урока химии  в условиях реализации обновленных ФГОС</vt:lpstr>
      <vt:lpstr>Цели обучения</vt:lpstr>
      <vt:lpstr>Целеполагание</vt:lpstr>
      <vt:lpstr>Фразы, которые можно использовать при формулировке цели: </vt:lpstr>
      <vt:lpstr>Формулирование цели для учащихся</vt:lpstr>
      <vt:lpstr>Некоторых приемов постановки учебной цели урока</vt:lpstr>
      <vt:lpstr>Презентация PowerPoint</vt:lpstr>
      <vt:lpstr>Презентация PowerPoint</vt:lpstr>
      <vt:lpstr>Презентация PowerPoint</vt:lpstr>
      <vt:lpstr>Учебная ситуация (совокупность обстоятельств, обстановка)   </vt:lpstr>
      <vt:lpstr>Двойственная природа учебной деятельности в учебной ситуации</vt:lpstr>
      <vt:lpstr>Особенности конструирования современного урока химии  в условиях реализации ФГОС</vt:lpstr>
      <vt:lpstr>Особенности использования методики Эдварда де Боно «Мыслительные шляпы»</vt:lpstr>
      <vt:lpstr>Особенности использования методики Эдварда де Боно «Мыслительные шляпы»</vt:lpstr>
      <vt:lpstr>Особенности конструирования современного урока химии  в условиях реализации ФГОС</vt:lpstr>
      <vt:lpstr>Технологии и техники, позволяющие реализовать системно-деятельностный подход на уроке</vt:lpstr>
      <vt:lpstr>Технологии и техники, позволяющие реализовывать системно-деятельностный подход на уроке</vt:lpstr>
      <vt:lpstr>Технологии и техники, позволяющие реализовывать системно-деятельностный подход на уроке</vt:lpstr>
      <vt:lpstr>Особенности конструирования современного урока химии  в условиях реализации ФГОС</vt:lpstr>
      <vt:lpstr>Урок химии в 8 классе  «Признаки химических реакций» (УМК О.С. Габриелян)</vt:lpstr>
      <vt:lpstr>Урок химии в 8 классе  «Признаки химических реакций» (УМК О.С. Габриелян)</vt:lpstr>
      <vt:lpstr>Презентация PowerPoint</vt:lpstr>
      <vt:lpstr> Ход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Практика технологических карт урока</vt:lpstr>
      <vt:lpstr>          Технологическая карта – трансформер урока  Г.Л. Копотевой, И.М.Логвиновой   Предмет____________________________________________________________ Класс_______________________________________________________________ Автор УМК__________________________________________________________ Тема урока__________________________________________________________ Тип урока____________________________________________________________</vt:lpstr>
      <vt:lpstr> Общий вид технологической  карты урока,  реализующего системно-деятельностный подход   Предмет____________________________________________________________ Класс_______________________________________________________________ Автор УМК__________________________________________________________ Тема урока__________________________________________________________ Тип урока____________________________________________________________  Цель урока: Задачи:</vt:lpstr>
      <vt:lpstr> Урок 8 класс «Признаки химических реакций»  Используемая электронная форма учебника: Химия 8 класс О.С. Габриелян (на платформе Lecta) </vt:lpstr>
      <vt:lpstr> Урок 8 класс «Признаки химических реакций»  Используемая электронная форма учебника: Химия 8 класс О.С. Габриелян (на платформе Lecta)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Урок в 8 классе              Тема: «Основания» </vt:lpstr>
      <vt:lpstr>Урок в 8 классе              Тема: «Основания»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 способов сделать  любой урок особенным </vt:lpstr>
      <vt:lpstr>1. Начните урок с удивления </vt:lpstr>
      <vt:lpstr>2. Свяжите тему урока с другими сферами и науками</vt:lpstr>
      <vt:lpstr>3. Создайте проблемную ситуацию  и позитивную атмосферу</vt:lpstr>
      <vt:lpstr>4. Дайте ученикам право выбора </vt:lpstr>
      <vt:lpstr>5. Учите детей работать над ошибками</vt:lpstr>
      <vt:lpstr>6. Боритесь с однообразием </vt:lpstr>
      <vt:lpstr>7. Не берите все на себя! </vt:lpstr>
      <vt:lpstr>8. Адаптируйтесь к ситуации</vt:lpstr>
      <vt:lpstr>9. Красиво завершите урок</vt:lpstr>
      <vt:lpstr>10. Получите удовольствие от урока </vt:lpstr>
      <vt:lpstr>В качестве критериев результативности системно-деятельностного урока в условиях реализации ФГОС выделяют следующие параметры:</vt:lpstr>
      <vt:lpstr>Условия эффективности урока </vt:lpstr>
      <vt:lpstr>Самоанализ урока – процедура рефлексивной деятельности педагога</vt:lpstr>
      <vt:lpstr>Литература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Разбор сложных заданий ЕГЭ по химии для 11 класса</dc:title>
  <dc:creator>Павел</dc:creator>
  <cp:lastModifiedBy>Алина Вадимовна Рихтер</cp:lastModifiedBy>
  <cp:revision>179</cp:revision>
  <dcterms:created xsi:type="dcterms:W3CDTF">2018-04-23T10:04:03Z</dcterms:created>
  <dcterms:modified xsi:type="dcterms:W3CDTF">2024-02-20T10:38:55Z</dcterms:modified>
</cp:coreProperties>
</file>