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09" r:id="rId3"/>
    <p:sldId id="291" r:id="rId4"/>
    <p:sldId id="307" r:id="rId5"/>
    <p:sldId id="301" r:id="rId6"/>
    <p:sldId id="281" r:id="rId7"/>
    <p:sldId id="308" r:id="rId8"/>
    <p:sldId id="282" r:id="rId9"/>
    <p:sldId id="311" r:id="rId10"/>
    <p:sldId id="283" r:id="rId11"/>
    <p:sldId id="287" r:id="rId12"/>
    <p:sldId id="284" r:id="rId13"/>
    <p:sldId id="285" r:id="rId14"/>
    <p:sldId id="288" r:id="rId15"/>
    <p:sldId id="289" r:id="rId16"/>
    <p:sldId id="302" r:id="rId17"/>
    <p:sldId id="303" r:id="rId18"/>
    <p:sldId id="304" r:id="rId19"/>
    <p:sldId id="296" r:id="rId20"/>
    <p:sldId id="299" r:id="rId21"/>
    <p:sldId id="298" r:id="rId22"/>
    <p:sldId id="294" r:id="rId23"/>
    <p:sldId id="300" r:id="rId24"/>
    <p:sldId id="27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3" autoAdjust="0"/>
    <p:restoredTop sz="94660"/>
  </p:normalViewPr>
  <p:slideViewPr>
    <p:cSldViewPr snapToGrid="0">
      <p:cViewPr>
        <p:scale>
          <a:sx n="80" d="100"/>
          <a:sy n="80" d="100"/>
        </p:scale>
        <p:origin x="-108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6FF2C-0C68-40B6-A198-180419E351F9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64BE6-2B57-42F9-87A2-6EC08FC1BC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14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FC45-A138-46D0-A2F9-211ACCD4DA1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1361-63E9-4869-BFF2-5C7AC80F45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33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FC45-A138-46D0-A2F9-211ACCD4DA1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1361-63E9-4869-BFF2-5C7AC80F45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91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FC45-A138-46D0-A2F9-211ACCD4DA1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1361-63E9-4869-BFF2-5C7AC80F45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3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FC45-A138-46D0-A2F9-211ACCD4DA1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1361-63E9-4869-BFF2-5C7AC80F45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759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FC45-A138-46D0-A2F9-211ACCD4DA1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1361-63E9-4869-BFF2-5C7AC80F45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21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FC45-A138-46D0-A2F9-211ACCD4DA1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1361-63E9-4869-BFF2-5C7AC80F45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744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FC45-A138-46D0-A2F9-211ACCD4DA1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1361-63E9-4869-BFF2-5C7AC80F45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0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FC45-A138-46D0-A2F9-211ACCD4DA1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1361-63E9-4869-BFF2-5C7AC80F45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3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FC45-A138-46D0-A2F9-211ACCD4DA1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1361-63E9-4869-BFF2-5C7AC80F45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616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FC45-A138-46D0-A2F9-211ACCD4DA1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1361-63E9-4869-BFF2-5C7AC80F45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75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FC45-A138-46D0-A2F9-211ACCD4DA1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1361-63E9-4869-BFF2-5C7AC80F45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40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4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AFC45-A138-46D0-A2F9-211ACCD4DA1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D1361-63E9-4869-BFF2-5C7AC80F45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35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34744" y="5403273"/>
            <a:ext cx="8508664" cy="1173078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Мусина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Юлия Александровна,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 СОШ № 30</a:t>
            </a:r>
          </a:p>
          <a:p>
            <a:pPr algn="l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Данилова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Анна Анатольевна,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 ДПО ИОЦ </a:t>
            </a:r>
          </a:p>
          <a:p>
            <a:pPr algn="l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Рыбинск</a:t>
            </a:r>
          </a:p>
          <a:p>
            <a:pPr algn="r"/>
            <a:endParaRPr lang="ru-RU" sz="2800" b="1" dirty="0">
              <a:solidFill>
                <a:schemeClr val="bg1"/>
              </a:solidFill>
            </a:endParaRPr>
          </a:p>
          <a:p>
            <a:pPr algn="r"/>
            <a:endParaRPr lang="ru-RU" sz="2800" b="1" dirty="0"/>
          </a:p>
        </p:txBody>
      </p:sp>
      <p:sp>
        <p:nvSpPr>
          <p:cNvPr id="4" name="Rectangle 2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1487450" y="247342"/>
            <a:ext cx="9144000" cy="3092372"/>
          </a:xfrm>
          <a:prstGeom prst="rect">
            <a:avLst/>
          </a:prstGeom>
          <a:solidFill>
            <a:srgbClr val="FFFFFF">
              <a:alpha val="81961"/>
            </a:srgb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Формирование функциональной</a:t>
            </a:r>
            <a:r>
              <a:rPr kumimoji="0" lang="ru-RU" sz="48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грамотности при изучении курса «Вероятность и статистика</a:t>
            </a:r>
            <a:r>
              <a:rPr kumimoji="0" lang="ru-RU" sz="4800" b="1" i="0" u="none" strike="noStrike" kern="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 </a:t>
            </a:r>
            <a:br>
              <a:rPr kumimoji="0" lang="ru-RU" sz="4800" b="1" i="0" u="none" strike="noStrike" kern="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800" b="1" i="0" u="none" strike="noStrike" kern="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 классе</a:t>
            </a:r>
            <a:r>
              <a:rPr kumimoji="0" lang="ru-RU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8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314" y="270122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 и оценивать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уметь интерпретировать полученные результаты в контексте проблемы и делать обоснованные выводы.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получить числовой результат, но и понять его практическое значение.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39388" y="1579418"/>
            <a:ext cx="10996550" cy="476200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тенденций рынка: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предсказание роста продаж, анализ спроса на товары, прогнозирование рыночных изменений на основе статистических данных.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Риск-менеджмент: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оценка рисков, связанных с различными событиями, например, оценка вероятности аварий на производстве, страхование.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исследования: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анализ результатов опросов, построение прогнозов на основе выборочных данных, понимание общественных тенденций.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анализ результатов спортивных соревнований, прогноз результатов матчей на основе статистических данных.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Критически оценивать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распознавать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предвзятость, неточности и ошибки в данных или их интерпретации.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 включает в себя умение сомневаться в полученной информации, искать альтернативные объяснения и оценивать качество источников данных. </a:t>
            </a:r>
          </a:p>
          <a:p>
            <a:pPr marL="457200" lvl="1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критика рекламы, основанной на неполных или искаженных данных, или распознавание статистики, используемой для достижения определенных целей.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Коммуницировать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уметь ясно и понятно представить результаты анализа данных, объяснить выбор методов и обосновать выводы.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результатов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визуализации данных и т.д.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56" y="1406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функциональной грамотность на уроках вероятности и статистики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реальных данных: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реальных примеров и данных из жизни, чтобы связать теоретические знания с практикой.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использование данных о погоде, результатах спортивных состязаний или социальных опросов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Проблемно-ориентированные задания: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формулировка задач, которые требуют анализа данных и применения статистических методов для решения проблемы.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дискуссии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1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Организация работы в группах, обсуждение результатов анализа, обмен мнениями, совместное формирование выводов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данных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1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Навыки проверки и критического разбора информации в СМИ и других источниках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представления данных в наглядном виде (графики, диаграммы) для более эффективной интерпретации и коммуникации.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   «Таблица»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учебного процесса в новом учебном году школе необходимо закупить в учебные кабинеты ученическую мебель, мебель для работы учителей. В кабинет начальных классов необходимо приобрести девятнадцать ученических парт, тридцать восемь стульев, один стул и один стол для учителя, книжный шкаф, классную доску, один компьютер, два стенда; кабинет математики – семнадцать ученических парт, тридцать четыре стула, два  компьютера, два книжных шкафа, стул для учителя, две классных доски, три стенда; в кабинет информатики - десять ученических парт, десять стульев, стол для учителя, один книжный шкаф, пять компьютеров, три стенда; в кабинет химии - пятнадцать ученических парт, тридцать стульев, два книжных шкафа, стул для учителя, три компьютера, три стенда.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</a:t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текст и ответьте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предметы мебели необходимо закупить для организации учебного процесса?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кабинеты не полностью оснащены мебелью или компьютерной техникой?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книжных шкафов нужно купить в кабинет математики?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необходимо компьютеров в кабинет информатики для обеспечения учебного процесса?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всего стульев нужно приобрести в школу?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554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Задание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3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способы упорядочения и систематизации информации в тексте задания.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таблица? (дайте определение).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Приведите примеры таблиц, которые вы знаете, используете в жизни, встречаете на улицах, вокзалах.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5016" y="5417518"/>
            <a:ext cx="101771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 по предложенному тексту и заполните ее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500" y="201284"/>
            <a:ext cx="11070345" cy="20806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8989" y="2426458"/>
            <a:ext cx="8487530" cy="443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5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4771" y="2039265"/>
            <a:ext cx="99586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статистические и вероятностные методы приобретают все большую значимость в связи с широким распространением цифровых технологий в экономике, общественной жизни, а также в реальных жизненных ситуациях, что обуславливает необходимость формирования у выпускников школы вероятностно-статистического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3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542" y="1449239"/>
            <a:ext cx="9186896" cy="455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9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8524" y="470071"/>
            <a:ext cx="8135051" cy="570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t="53954" b="20153"/>
          <a:stretch/>
        </p:blipFill>
        <p:spPr>
          <a:xfrm>
            <a:off x="0" y="0"/>
            <a:ext cx="12192000" cy="1704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137" y="1704975"/>
            <a:ext cx="10753726" cy="508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0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0085" y="292124"/>
            <a:ext cx="5166521" cy="61303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0434" y="1695965"/>
            <a:ext cx="94107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3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949924" y="428964"/>
            <a:ext cx="8569200" cy="1044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77331" y="2030632"/>
            <a:ext cx="7837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ВНИМАНИЕ!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64253" y="4539657"/>
            <a:ext cx="7254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ВСЕМ УДАЧИ В РАБОТЕ!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559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ЦЕЛИ ОБУЧЕНИЯ МАТЕМАТИКЕ В ШКОЛЕ Ф Г О С (2021г.)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b="1" i="1" dirty="0"/>
              <a:t>«…формирование функциональной математической грамотности: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распознавать проявления математических понятий, объектов и закономерностей в реальных жизненных ситуациях и при изучении других учебных предметов, проявления зависимостей и закономерностей, формулировать их на языке математики и создавать математические модели, применять освоенный математический аппарат для решения практико-ориентированных задач, интерпретировать и оценивать полученные результаты.</a:t>
            </a:r>
            <a:r>
              <a:rPr lang="ru-RU" dirty="0"/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04" y="299260"/>
            <a:ext cx="6551066" cy="4921844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7182195" y="2278962"/>
            <a:ext cx="439743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на уроках вероятности и статистики предполагает не только усвоение формул и методов, но и развитие способности применять эти знания для анализа и решения реальных проблем в повседневной жизни и профессиональной деятельности. </a:t>
            </a:r>
          </a:p>
        </p:txBody>
      </p:sp>
    </p:spTree>
    <p:extLst>
      <p:ext uri="{BB962C8B-B14F-4D97-AF65-F5344CB8AC3E}">
        <p14:creationId xmlns:p14="http://schemas.microsoft.com/office/powerpoint/2010/main" val="78433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КОМПЕТЕНЦИИ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МАТЕМАТИЧЕСКОЙ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Коммуникация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Математическое моделирование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Представление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Рассуждения и аргументы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Разработка стратегии решения проблем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Использование символического, формального и технического языка и операций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Использование математических инструментов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Интерпретировать данные: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уметь понимать и описывать данные, представленные в таблицах, графиках и диаграммах. Важно не только распознать визуализацию, но и выделить ключевые тенденции, закономерности и аномалии в данных.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анализировать результаты опроса, понимать информацию на диаграмме разброса значений и т.д.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18" y="1707076"/>
            <a:ext cx="9219581" cy="440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7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Формулировать и решать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выделять проблему, которая может быть решена с помощью вероятностно-статистических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переменных и 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взаимосвязей;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гипотез;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подходящих методов анализа данных (например, построение графиков, расчет средних значений, вычисление вероятностей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в контексте задачи.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7775" y="1859340"/>
            <a:ext cx="1024959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концу полугодия у Василия Петрова в журнале стояли такие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отметки 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 1, 2, 5, 2. Перед тем как выставить полугодовую отметку, учитель математики сказал Васе: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Вася, ты можешь выбрать метод, как вывести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твою отметку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полугодие. Предлагаю два варианта. Метод 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среднее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арифметическое текущих отметок с округлением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целого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Метод Б: медиана текущих отметок.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Лучший метод для Васи – это такой метод,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даст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Васе в полугодии наибольшую отметку.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для Васи лучший?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подумал и добавил: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Имей в виду, Василий, что если ты сумеешь выбрать лучший для себя метод, то я поставлю тебе в журнал еще две пятерки, а уже потом выведу отметку за полугодие.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Докажите, что в этих условиях метод А не является для Васи лучшим.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19408" y="487221"/>
            <a:ext cx="53716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Отметка за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полугодие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26" y="165699"/>
            <a:ext cx="2508153" cy="1611776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74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755</Words>
  <Application>Microsoft Office PowerPoint</Application>
  <PresentationFormat>Произвольный</PresentationFormat>
  <Paragraphs>78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Формирование функциональной грамотности при изучении курса «Вероятность и статистика»  в 7 классе </vt:lpstr>
      <vt:lpstr>Презентация PowerPoint</vt:lpstr>
      <vt:lpstr>ПРИОРИТЕТНЫЕ ЦЕЛИ ОБУЧЕНИЯ МАТЕМАТИКЕ В ШКОЛЕ Ф Г О С (2021г.)</vt:lpstr>
      <vt:lpstr>Презентация PowerPoint</vt:lpstr>
      <vt:lpstr>КЛЮЧЕВЫЕ КОМПЕТЕНЦИИ  МАТЕМАТИЧЕСКОЙ ГРАМОТНОСТИ</vt:lpstr>
      <vt:lpstr>Презентация PowerPoint</vt:lpstr>
      <vt:lpstr>Презентация PowerPoint</vt:lpstr>
      <vt:lpstr>Формулировать и решать задачи</vt:lpstr>
      <vt:lpstr>Презентация PowerPoint</vt:lpstr>
      <vt:lpstr>Анализировать и оценивать результаты</vt:lpstr>
      <vt:lpstr>Презентация PowerPoint</vt:lpstr>
      <vt:lpstr>Критически оценивать информацию</vt:lpstr>
      <vt:lpstr>Коммуницировать результаты </vt:lpstr>
      <vt:lpstr>Формирование функциональной грамотность на уроках вероятности и статистики</vt:lpstr>
      <vt:lpstr>Презентация PowerPoint</vt:lpstr>
      <vt:lpstr>Кейс   «Таблица» </vt:lpstr>
      <vt:lpstr>Задание №1 </vt:lpstr>
      <vt:lpstr>  Задание №2                                 Задание № 3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«развитие функциональной грамотности на уроках вероятность и статистика»</dc:title>
  <dc:creator>User</dc:creator>
  <cp:lastModifiedBy>Acer</cp:lastModifiedBy>
  <cp:revision>43</cp:revision>
  <dcterms:created xsi:type="dcterms:W3CDTF">2023-11-19T09:48:14Z</dcterms:created>
  <dcterms:modified xsi:type="dcterms:W3CDTF">2024-12-16T22:02:36Z</dcterms:modified>
</cp:coreProperties>
</file>