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7" r:id="rId2"/>
    <p:sldId id="269" r:id="rId3"/>
    <p:sldId id="260" r:id="rId4"/>
    <p:sldId id="258" r:id="rId5"/>
    <p:sldId id="262" r:id="rId6"/>
    <p:sldId id="268" r:id="rId7"/>
    <p:sldId id="265" r:id="rId8"/>
    <p:sldId id="266" r:id="rId9"/>
    <p:sldId id="270" r:id="rId10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4008" y="-96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'Диаграмма №3'!$A$1</c:f>
          <c:strCache>
            <c:ptCount val="1"/>
            <c:pt idx="0">
              <c:v>Информация о выборе предметов среди участников ГИА-9, ОГЭ, за три года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'Диаграмма №3'!$E$4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6"/>
                <c:pt idx="0">
                  <c:v>Немецкий язык</c:v>
                </c:pt>
                <c:pt idx="1">
                  <c:v>Французский язык</c:v>
                </c:pt>
                <c:pt idx="2">
                  <c:v>Литература</c:v>
                </c:pt>
                <c:pt idx="3">
                  <c:v>История</c:v>
                </c:pt>
                <c:pt idx="4">
                  <c:v>Английский язык</c:v>
                </c:pt>
                <c:pt idx="5">
                  <c:v>Физика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№3'!$E$5:$E$15</c:f>
              <c:numCache>
                <c:formatCode>General</c:formatCode>
                <c:ptCount val="6"/>
                <c:pt idx="0">
                  <c:v>43</c:v>
                </c:pt>
                <c:pt idx="1">
                  <c:v>67</c:v>
                </c:pt>
                <c:pt idx="2">
                  <c:v>304</c:v>
                </c:pt>
                <c:pt idx="3">
                  <c:v>404</c:v>
                </c:pt>
                <c:pt idx="4">
                  <c:v>882</c:v>
                </c:pt>
                <c:pt idx="5">
                  <c:v>869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25-4FB4-8270-5D9A73FCA86F}"/>
            </c:ext>
          </c:extLst>
        </c:ser>
        <c:ser>
          <c:idx val="2"/>
          <c:order val="2"/>
          <c:tx>
            <c:strRef>
              <c:f>'Диаграмма №3'!$G$4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6"/>
                <c:pt idx="0">
                  <c:v>Немецкий язык</c:v>
                </c:pt>
                <c:pt idx="1">
                  <c:v>Французский язык</c:v>
                </c:pt>
                <c:pt idx="2">
                  <c:v>Литература</c:v>
                </c:pt>
                <c:pt idx="3">
                  <c:v>История</c:v>
                </c:pt>
                <c:pt idx="4">
                  <c:v>Английский язык</c:v>
                </c:pt>
                <c:pt idx="5">
                  <c:v>Физика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№3'!$G$5:$G$15</c:f>
              <c:numCache>
                <c:formatCode>0</c:formatCode>
                <c:ptCount val="6"/>
                <c:pt idx="0">
                  <c:v>20</c:v>
                </c:pt>
                <c:pt idx="1">
                  <c:v>66</c:v>
                </c:pt>
                <c:pt idx="2">
                  <c:v>293</c:v>
                </c:pt>
                <c:pt idx="3">
                  <c:v>351</c:v>
                </c:pt>
                <c:pt idx="4">
                  <c:v>847</c:v>
                </c:pt>
                <c:pt idx="5">
                  <c:v>925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25-4FB4-8270-5D9A73FCA86F}"/>
            </c:ext>
          </c:extLst>
        </c:ser>
        <c:ser>
          <c:idx val="4"/>
          <c:order val="4"/>
          <c:tx>
            <c:strRef>
              <c:f>'Диаграмма №3'!$I$4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91C46E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6"/>
                <c:pt idx="0">
                  <c:v>Немецкий язык</c:v>
                </c:pt>
                <c:pt idx="1">
                  <c:v>Французский язык</c:v>
                </c:pt>
                <c:pt idx="2">
                  <c:v>Литература</c:v>
                </c:pt>
                <c:pt idx="3">
                  <c:v>История</c:v>
                </c:pt>
                <c:pt idx="4">
                  <c:v>Английский язык</c:v>
                </c:pt>
                <c:pt idx="5">
                  <c:v>Физика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№3'!$I$5:$I$15</c:f>
              <c:numCache>
                <c:formatCode>0</c:formatCode>
                <c:ptCount val="6"/>
                <c:pt idx="0">
                  <c:v>13</c:v>
                </c:pt>
                <c:pt idx="1">
                  <c:v>34</c:v>
                </c:pt>
                <c:pt idx="2">
                  <c:v>281</c:v>
                </c:pt>
                <c:pt idx="3">
                  <c:v>294</c:v>
                </c:pt>
                <c:pt idx="4">
                  <c:v>917</c:v>
                </c:pt>
                <c:pt idx="5">
                  <c:v>869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425-4FB4-8270-5D9A73FCA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346560"/>
        <c:axId val="189348096"/>
      </c:barChart>
      <c:lineChart>
        <c:grouping val="standard"/>
        <c:varyColors val="0"/>
        <c:ser>
          <c:idx val="1"/>
          <c:order val="1"/>
          <c:tx>
            <c:strRef>
              <c:f>'Диаграмма №3'!$F$4</c:f>
              <c:strCache>
                <c:ptCount val="1"/>
                <c:pt idx="0">
                  <c:v>2022 год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6"/>
                <c:pt idx="0">
                  <c:v>Немецкий язык</c:v>
                </c:pt>
                <c:pt idx="1">
                  <c:v>Французский язык</c:v>
                </c:pt>
                <c:pt idx="2">
                  <c:v>Литература</c:v>
                </c:pt>
                <c:pt idx="3">
                  <c:v>История</c:v>
                </c:pt>
                <c:pt idx="4">
                  <c:v>Английский язык</c:v>
                </c:pt>
                <c:pt idx="5">
                  <c:v>Физика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№3'!$F$5:$F$15</c:f>
              <c:numCache>
                <c:formatCode>0.0%</c:formatCode>
                <c:ptCount val="6"/>
                <c:pt idx="0">
                  <c:v>3.8502865329512895E-3</c:v>
                </c:pt>
                <c:pt idx="1">
                  <c:v>5.9992836676217767E-3</c:v>
                </c:pt>
                <c:pt idx="2">
                  <c:v>2.7220630372492838E-2</c:v>
                </c:pt>
                <c:pt idx="3">
                  <c:v>3.617478510028653E-2</c:v>
                </c:pt>
                <c:pt idx="4">
                  <c:v>7.8975644699140396E-2</c:v>
                </c:pt>
                <c:pt idx="5">
                  <c:v>7.7811604584527225E-2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425-4FB4-8270-5D9A73FCA86F}"/>
            </c:ext>
          </c:extLst>
        </c:ser>
        <c:ser>
          <c:idx val="3"/>
          <c:order val="3"/>
          <c:tx>
            <c:strRef>
              <c:f>'Диаграмма №3'!$H$4</c:f>
              <c:strCache>
                <c:ptCount val="1"/>
                <c:pt idx="0">
                  <c:v>2023 год</c:v>
                </c:pt>
              </c:strCache>
            </c:strRef>
          </c:tx>
          <c:spPr>
            <a:ln w="28575" cap="rnd">
              <a:solidFill>
                <a:srgbClr val="E6AF00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6"/>
                <c:pt idx="0">
                  <c:v>Немецкий язык</c:v>
                </c:pt>
                <c:pt idx="1">
                  <c:v>Французский язык</c:v>
                </c:pt>
                <c:pt idx="2">
                  <c:v>Литература</c:v>
                </c:pt>
                <c:pt idx="3">
                  <c:v>История</c:v>
                </c:pt>
                <c:pt idx="4">
                  <c:v>Английский язык</c:v>
                </c:pt>
                <c:pt idx="5">
                  <c:v>Физика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№3'!$H$5:$H$15</c:f>
              <c:numCache>
                <c:formatCode>0.0%</c:formatCode>
                <c:ptCount val="6"/>
                <c:pt idx="0">
                  <c:v>1.6893318692457132E-3</c:v>
                </c:pt>
                <c:pt idx="1">
                  <c:v>5.5747951685108542E-3</c:v>
                </c:pt>
                <c:pt idx="2">
                  <c:v>2.4748711884449701E-2</c:v>
                </c:pt>
                <c:pt idx="3">
                  <c:v>2.9647774305262269E-2</c:v>
                </c:pt>
                <c:pt idx="4">
                  <c:v>7.1543204662555954E-2</c:v>
                </c:pt>
                <c:pt idx="5">
                  <c:v>7.8131598952614248E-2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425-4FB4-8270-5D9A73FCA86F}"/>
            </c:ext>
          </c:extLst>
        </c:ser>
        <c:ser>
          <c:idx val="5"/>
          <c:order val="5"/>
          <c:tx>
            <c:strRef>
              <c:f>'Диаграмма №3'!$J$4</c:f>
              <c:strCache>
                <c:ptCount val="1"/>
                <c:pt idx="0">
                  <c:v>2024 год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6"/>
                <c:pt idx="0">
                  <c:v>Немецкий язык</c:v>
                </c:pt>
                <c:pt idx="1">
                  <c:v>Французский язык</c:v>
                </c:pt>
                <c:pt idx="2">
                  <c:v>Литература</c:v>
                </c:pt>
                <c:pt idx="3">
                  <c:v>История</c:v>
                </c:pt>
                <c:pt idx="4">
                  <c:v>Английский язык</c:v>
                </c:pt>
                <c:pt idx="5">
                  <c:v>Физика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№3'!$J$5:$J$15</c:f>
              <c:numCache>
                <c:formatCode>0.0%</c:formatCode>
                <c:ptCount val="6"/>
                <c:pt idx="0">
                  <c:v>1.0481335160848182E-3</c:v>
                </c:pt>
                <c:pt idx="1">
                  <c:v>2.7412722728372167E-3</c:v>
                </c:pt>
                <c:pt idx="2">
                  <c:v>2.2655809078448764E-2</c:v>
                </c:pt>
                <c:pt idx="3">
                  <c:v>2.3703942594533581E-2</c:v>
                </c:pt>
                <c:pt idx="4">
                  <c:v>7.3933725711521403E-2</c:v>
                </c:pt>
                <c:pt idx="5">
                  <c:v>7.0063694267515922E-2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425-4FB4-8270-5D9A73FCA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364480"/>
        <c:axId val="189362560"/>
      </c:lineChart>
      <c:catAx>
        <c:axId val="18934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348096"/>
        <c:crosses val="autoZero"/>
        <c:auto val="1"/>
        <c:lblAlgn val="ctr"/>
        <c:lblOffset val="100"/>
        <c:noMultiLvlLbl val="0"/>
      </c:catAx>
      <c:valAx>
        <c:axId val="18934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'Диаграмма №3'!$E$3</c:f>
              <c:strCache>
                <c:ptCount val="1"/>
                <c:pt idx="0">
                  <c:v>Количество участников ОГЭ выбравших данный предмет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346560"/>
        <c:crosses val="autoZero"/>
        <c:crossBetween val="between"/>
      </c:valAx>
      <c:valAx>
        <c:axId val="189362560"/>
        <c:scaling>
          <c:orientation val="minMax"/>
        </c:scaling>
        <c:delete val="1"/>
        <c:axPos val="r"/>
        <c:title>
          <c:tx>
            <c:strRef>
              <c:f>'Диаграмма №3'!$F$3</c:f>
              <c:strCache>
                <c:ptCount val="1"/>
                <c:pt idx="0">
                  <c:v>Доля участников ОГЭ, выбравших данный предмет, от общего числа участников ОГЭ,%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0"/>
        <c:majorTickMark val="none"/>
        <c:minorTickMark val="none"/>
        <c:tickLblPos val="nextTo"/>
        <c:crossAx val="189364480"/>
        <c:crosses val="max"/>
        <c:crossBetween val="between"/>
      </c:valAx>
      <c:catAx>
        <c:axId val="189364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93625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'Диаграмма №3'!$A$1</c:f>
          <c:strCache>
            <c:ptCount val="1"/>
            <c:pt idx="0">
              <c:v>Информация о выборе предметов среди участников ГИА-9, ОГЭ, за три года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'Диаграмма №3'!$E$4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№3'!$E$5:$E$15</c:f>
              <c:numCache>
                <c:formatCode>General</c:formatCode>
                <c:ptCount val="5"/>
                <c:pt idx="0">
                  <c:v>1028</c:v>
                </c:pt>
                <c:pt idx="1">
                  <c:v>2324</c:v>
                </c:pt>
                <c:pt idx="2">
                  <c:v>4545</c:v>
                </c:pt>
                <c:pt idx="3">
                  <c:v>5151</c:v>
                </c:pt>
                <c:pt idx="4">
                  <c:v>6467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4E-4DB8-A056-B4948045F8B6}"/>
            </c:ext>
          </c:extLst>
        </c:ser>
        <c:ser>
          <c:idx val="2"/>
          <c:order val="2"/>
          <c:tx>
            <c:strRef>
              <c:f>'Диаграмма №3'!$G$4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№3'!$G$5:$G$15</c:f>
              <c:numCache>
                <c:formatCode>0</c:formatCode>
                <c:ptCount val="5"/>
                <c:pt idx="0">
                  <c:v>1047</c:v>
                </c:pt>
                <c:pt idx="1">
                  <c:v>2255</c:v>
                </c:pt>
                <c:pt idx="2">
                  <c:v>5394</c:v>
                </c:pt>
                <c:pt idx="3">
                  <c:v>5877</c:v>
                </c:pt>
                <c:pt idx="4">
                  <c:v>6144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4E-4DB8-A056-B4948045F8B6}"/>
            </c:ext>
          </c:extLst>
        </c:ser>
        <c:ser>
          <c:idx val="4"/>
          <c:order val="4"/>
          <c:tx>
            <c:strRef>
              <c:f>'Диаграмма №3'!$I$4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91C46E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№3'!$I$5:$I$15</c:f>
              <c:numCache>
                <c:formatCode>0</c:formatCode>
                <c:ptCount val="5"/>
                <c:pt idx="0">
                  <c:v>1088</c:v>
                </c:pt>
                <c:pt idx="1">
                  <c:v>2507</c:v>
                </c:pt>
                <c:pt idx="2">
                  <c:v>5838</c:v>
                </c:pt>
                <c:pt idx="3">
                  <c:v>6191</c:v>
                </c:pt>
                <c:pt idx="4">
                  <c:v>6261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84E-4DB8-A056-B4948045F8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971456"/>
        <c:axId val="189977344"/>
      </c:barChart>
      <c:lineChart>
        <c:grouping val="standard"/>
        <c:varyColors val="0"/>
        <c:ser>
          <c:idx val="1"/>
          <c:order val="1"/>
          <c:tx>
            <c:strRef>
              <c:f>'Диаграмма №3'!$F$4</c:f>
              <c:strCache>
                <c:ptCount val="1"/>
                <c:pt idx="0">
                  <c:v>2022 год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№3'!$F$5:$F$15</c:f>
              <c:numCache>
                <c:formatCode>0.0%</c:formatCode>
                <c:ptCount val="5"/>
                <c:pt idx="0">
                  <c:v>9.2048710601719194E-2</c:v>
                </c:pt>
                <c:pt idx="1">
                  <c:v>0.2080945558739255</c:v>
                </c:pt>
                <c:pt idx="2">
                  <c:v>0.40696633237822349</c:v>
                </c:pt>
                <c:pt idx="3">
                  <c:v>0.46122851002865328</c:v>
                </c:pt>
                <c:pt idx="4">
                  <c:v>0.57906518624641834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84E-4DB8-A056-B4948045F8B6}"/>
            </c:ext>
          </c:extLst>
        </c:ser>
        <c:ser>
          <c:idx val="3"/>
          <c:order val="3"/>
          <c:tx>
            <c:strRef>
              <c:f>'Диаграмма №3'!$H$4</c:f>
              <c:strCache>
                <c:ptCount val="1"/>
                <c:pt idx="0">
                  <c:v>2023 год</c:v>
                </c:pt>
              </c:strCache>
            </c:strRef>
          </c:tx>
          <c:spPr>
            <a:ln w="28575" cap="rnd">
              <a:solidFill>
                <a:srgbClr val="DEA900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№3'!$H$5:$H$15</c:f>
              <c:numCache>
                <c:formatCode>0.0%</c:formatCode>
                <c:ptCount val="5"/>
                <c:pt idx="0">
                  <c:v>8.8436523355013091E-2</c:v>
                </c:pt>
                <c:pt idx="1">
                  <c:v>0.19047216825745417</c:v>
                </c:pt>
                <c:pt idx="2">
                  <c:v>0.4556128051355689</c:v>
                </c:pt>
                <c:pt idx="3">
                  <c:v>0.49641016977785285</c:v>
                </c:pt>
                <c:pt idx="4">
                  <c:v>0.51896275023228311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84E-4DB8-A056-B4948045F8B6}"/>
            </c:ext>
          </c:extLst>
        </c:ser>
        <c:ser>
          <c:idx val="5"/>
          <c:order val="5"/>
          <c:tx>
            <c:strRef>
              <c:f>'Диаграмма №3'!$J$4</c:f>
              <c:strCache>
                <c:ptCount val="1"/>
                <c:pt idx="0">
                  <c:v>2024 год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№3'!$J$5:$J$15</c:f>
              <c:numCache>
                <c:formatCode>0.0%</c:formatCode>
                <c:ptCount val="5"/>
                <c:pt idx="0">
                  <c:v>8.7720712730790934E-2</c:v>
                </c:pt>
                <c:pt idx="1">
                  <c:v>0.202128517294203</c:v>
                </c:pt>
                <c:pt idx="2">
                  <c:v>0.47069257437716683</c:v>
                </c:pt>
                <c:pt idx="3">
                  <c:v>0.49915343062162382</c:v>
                </c:pt>
                <c:pt idx="4">
                  <c:v>0.50479722647746517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84E-4DB8-A056-B4948045F8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989632"/>
        <c:axId val="189979264"/>
      </c:lineChart>
      <c:catAx>
        <c:axId val="18997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977344"/>
        <c:crosses val="autoZero"/>
        <c:auto val="1"/>
        <c:lblAlgn val="ctr"/>
        <c:lblOffset val="100"/>
        <c:noMultiLvlLbl val="0"/>
      </c:catAx>
      <c:valAx>
        <c:axId val="18997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'Диаграмма №3'!$E$3</c:f>
              <c:strCache>
                <c:ptCount val="1"/>
                <c:pt idx="0">
                  <c:v>Количество участников ОГЭ выбравших данный предмет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9971456"/>
        <c:crosses val="autoZero"/>
        <c:crossBetween val="between"/>
      </c:valAx>
      <c:valAx>
        <c:axId val="189979264"/>
        <c:scaling>
          <c:orientation val="minMax"/>
        </c:scaling>
        <c:delete val="1"/>
        <c:axPos val="r"/>
        <c:title>
          <c:tx>
            <c:strRef>
              <c:f>'Диаграмма №3'!$F$3</c:f>
              <c:strCache>
                <c:ptCount val="1"/>
                <c:pt idx="0">
                  <c:v>Доля участников ОГЭ, выбравших данный предмет, от общего числа участников ОГЭ,%</c:v>
                </c:pt>
              </c:strCache>
            </c:strRef>
          </c:tx>
          <c:layout>
            <c:manualLayout>
              <c:xMode val="edge"/>
              <c:yMode val="edge"/>
              <c:x val="0.83795241886703942"/>
              <c:y val="0.217571118641138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0"/>
        <c:majorTickMark val="none"/>
        <c:minorTickMark val="none"/>
        <c:tickLblPos val="nextTo"/>
        <c:crossAx val="189989632"/>
        <c:crosses val="max"/>
        <c:crossBetween val="between"/>
      </c:valAx>
      <c:catAx>
        <c:axId val="189989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99792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ACD94-E264-4ABE-92FB-35DBA3A97985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BC3A6-32E1-46B0-88B0-3095260FC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449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138DA-F15A-4346-AD2D-275C1FC84A4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3004F-603F-424D-8BFA-FE28DC7303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84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" y="746125"/>
            <a:ext cx="6629400" cy="3730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«Информатика + География», то это может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свидетельствовать о недостаточно осознанном выборе обучающимися предметов для прохождения ГИА-9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703FD91-F441-4D11-9A21-66F91FA360C8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214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3004F-603F-424D-8BFA-FE28DC73034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38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6450" y="756049"/>
            <a:ext cx="4991100" cy="230833"/>
          </a:xfrm>
        </p:spPr>
        <p:txBody>
          <a:bodyPr/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1EDDB-26A6-4949-9175-5DF0F218D77C}" type="datetimeFigureOut">
              <a:rPr lang="en-US"/>
              <a:pPr>
                <a:defRPr/>
              </a:pPr>
              <a:t>3/3/2025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6BC1C-C0F9-4C9E-9710-413DB2CD4E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3997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6450" y="756049"/>
            <a:ext cx="4991100" cy="230833"/>
          </a:xfrm>
        </p:spPr>
        <p:txBody>
          <a:bodyPr/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6"/>
            <a:ext cx="3977640" cy="2077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6"/>
            <a:ext cx="3977640" cy="2077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B6F6D-EA8C-42D0-B611-252485C9A3CE}" type="datetimeFigureOut">
              <a:rPr lang="en-US"/>
              <a:pPr>
                <a:defRPr/>
              </a:pPr>
              <a:t>3/3/2025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6747A-B354-43F2-BE26-841140F43E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691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597819"/>
            <a:ext cx="7990656" cy="110251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«Реализация 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профильного обучения 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(гуманитарный профиль). 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 Итоги ГИА</a:t>
            </a:r>
            <a:r>
              <a:rPr lang="ru-RU" sz="3200" b="1" dirty="0" smtClean="0">
                <a:solidFill>
                  <a:srgbClr val="7030A0"/>
                </a:solidFill>
              </a:rPr>
              <a:t>».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3435846"/>
            <a:ext cx="5400600" cy="793254"/>
          </a:xfrm>
        </p:spPr>
        <p:txBody>
          <a:bodyPr>
            <a:normAutofit fontScale="62500" lnSpcReduction="20000"/>
          </a:bodyPr>
          <a:lstStyle/>
          <a:p>
            <a:pPr algn="r"/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Костыгова Елена Алексеевна, </a:t>
            </a:r>
          </a:p>
          <a:p>
            <a:pPr algn="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заместитель директора ГУ ЯО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ЦОиККО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9492"/>
            <a:ext cx="720080" cy="666074"/>
          </a:xfrm>
          <a:prstGeom prst="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80803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spc="-15" dirty="0">
                <a:solidFill>
                  <a:srgbClr val="0070C0"/>
                </a:solidFill>
              </a:rPr>
              <a:t>Информация</a:t>
            </a:r>
            <a:r>
              <a:rPr lang="ru-RU" sz="2000" b="1" spc="90" dirty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</a:rPr>
              <a:t>о</a:t>
            </a:r>
            <a:r>
              <a:rPr lang="ru-RU" sz="2000" b="1" spc="-15" dirty="0">
                <a:solidFill>
                  <a:srgbClr val="0070C0"/>
                </a:solidFill>
              </a:rPr>
              <a:t> </a:t>
            </a:r>
            <a:r>
              <a:rPr lang="ru-RU" sz="2000" b="1" spc="-5" dirty="0">
                <a:solidFill>
                  <a:srgbClr val="0070C0"/>
                </a:solidFill>
              </a:rPr>
              <a:t>выборе</a:t>
            </a:r>
            <a:r>
              <a:rPr lang="ru-RU" sz="2000" b="1" spc="-10" dirty="0">
                <a:solidFill>
                  <a:srgbClr val="0070C0"/>
                </a:solidFill>
              </a:rPr>
              <a:t> </a:t>
            </a:r>
            <a:r>
              <a:rPr lang="ru-RU" sz="2000" b="1" spc="-15" dirty="0">
                <a:solidFill>
                  <a:srgbClr val="0070C0"/>
                </a:solidFill>
              </a:rPr>
              <a:t>предметов</a:t>
            </a:r>
            <a:r>
              <a:rPr lang="ru-RU" sz="2000" b="1" spc="-35" dirty="0">
                <a:solidFill>
                  <a:srgbClr val="0070C0"/>
                </a:solidFill>
              </a:rPr>
              <a:t> </a:t>
            </a:r>
            <a:r>
              <a:rPr lang="ru-RU" sz="2000" b="1" spc="-5" dirty="0">
                <a:solidFill>
                  <a:srgbClr val="0070C0"/>
                </a:solidFill>
              </a:rPr>
              <a:t>среди</a:t>
            </a:r>
            <a:r>
              <a:rPr lang="ru-RU" sz="2000" b="1" spc="-30" dirty="0">
                <a:solidFill>
                  <a:srgbClr val="0070C0"/>
                </a:solidFill>
              </a:rPr>
              <a:t> </a:t>
            </a:r>
            <a:r>
              <a:rPr lang="ru-RU" sz="2000" b="1" spc="-10" dirty="0">
                <a:solidFill>
                  <a:srgbClr val="0070C0"/>
                </a:solidFill>
              </a:rPr>
              <a:t>участников</a:t>
            </a:r>
            <a:r>
              <a:rPr lang="ru-RU" sz="2000" b="1" spc="-35" dirty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ГИА-9 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1200" spc="-30" dirty="0">
                <a:latin typeface="Microsoft Sans Serif"/>
                <a:cs typeface="Microsoft Sans Serif"/>
              </a:rPr>
              <a:t>Кол-во участников ГИА -9 2024-13843 </a:t>
            </a:r>
            <a:r>
              <a:rPr lang="ru-RU" sz="1200" spc="-30" dirty="0" smtClean="0">
                <a:latin typeface="Microsoft Sans Serif"/>
                <a:cs typeface="Microsoft Sans Serif"/>
              </a:rPr>
              <a:t>чел.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915566"/>
            <a:ext cx="8229600" cy="339447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41287145"/>
              </p:ext>
            </p:extLst>
          </p:nvPr>
        </p:nvGraphicFramePr>
        <p:xfrm>
          <a:off x="4355976" y="1098579"/>
          <a:ext cx="4338047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43504693"/>
              </p:ext>
            </p:extLst>
          </p:nvPr>
        </p:nvGraphicFramePr>
        <p:xfrm>
          <a:off x="286657" y="1059582"/>
          <a:ext cx="388843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Овал 5"/>
          <p:cNvSpPr/>
          <p:nvPr/>
        </p:nvSpPr>
        <p:spPr>
          <a:xfrm>
            <a:off x="2985869" y="1190207"/>
            <a:ext cx="593197" cy="14541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175087" y="1409230"/>
            <a:ext cx="432048" cy="14541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6951338" y="2438745"/>
            <a:ext cx="14288" cy="3481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ject 61"/>
          <p:cNvSpPr txBox="1"/>
          <p:nvPr/>
        </p:nvSpPr>
        <p:spPr>
          <a:xfrm>
            <a:off x="395536" y="3723879"/>
            <a:ext cx="3312368" cy="1526059"/>
          </a:xfrm>
          <a:prstGeom prst="rect">
            <a:avLst/>
          </a:prstGeom>
        </p:spPr>
        <p:txBody>
          <a:bodyPr wrap="square" lIns="0" tIns="12700" rIns="0" bIns="0">
            <a:spAutoFit/>
          </a:bodyPr>
          <a:lstStyle/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b="1" u="sng" spc="-10" dirty="0" smtClean="0">
                <a:solidFill>
                  <a:srgbClr val="00B050"/>
                </a:solidFill>
                <a:latin typeface="Microsoft Sans Serif"/>
                <a:cs typeface="Microsoft Sans Serif"/>
              </a:rPr>
              <a:t>Обществознание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(доля участников) – 53,43%(</a:t>
            </a:r>
            <a:r>
              <a:rPr lang="ru-RU" sz="1000" spc="-10" dirty="0">
                <a:latin typeface="Microsoft Sans Serif"/>
                <a:cs typeface="Microsoft Sans Serif"/>
              </a:rPr>
              <a:t>2022)</a:t>
            </a: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latin typeface="Microsoft Sans Serif"/>
                <a:cs typeface="Microsoft Sans Serif"/>
              </a:rPr>
              <a:t>                             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                                  - 46,28% </a:t>
            </a:r>
            <a:r>
              <a:rPr lang="ru-RU" sz="1000" spc="-10" dirty="0">
                <a:latin typeface="Microsoft Sans Serif"/>
                <a:cs typeface="Microsoft Sans Serif"/>
              </a:rPr>
              <a:t>(2024)</a:t>
            </a: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  </a:t>
            </a:r>
            <a:r>
              <a:rPr lang="ru-RU" sz="1000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                    </a:t>
            </a:r>
            <a:r>
              <a:rPr lang="ru-RU" sz="1000" spc="-10" dirty="0" err="1">
                <a:solidFill>
                  <a:srgbClr val="00B050"/>
                </a:solidFill>
                <a:latin typeface="Microsoft Sans Serif"/>
                <a:cs typeface="Microsoft Sans Serif"/>
              </a:rPr>
              <a:t>Справляемость</a:t>
            </a:r>
            <a:r>
              <a:rPr lang="ru-RU" sz="1000" spc="-10" dirty="0">
                <a:latin typeface="Microsoft Sans Serif"/>
                <a:cs typeface="Microsoft Sans Serif"/>
              </a:rPr>
              <a:t> –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96,1% </a:t>
            </a:r>
            <a:r>
              <a:rPr lang="ru-RU" sz="1000" spc="-10" dirty="0">
                <a:latin typeface="Microsoft Sans Serif"/>
                <a:cs typeface="Microsoft Sans Serif"/>
              </a:rPr>
              <a:t>(2022</a:t>
            </a:r>
            <a:r>
              <a:rPr lang="ru-RU" sz="1000" spc="-10" dirty="0" smtClean="0">
                <a:latin typeface="Microsoft Sans Serif"/>
                <a:cs typeface="Microsoft Sans Serif"/>
              </a:rPr>
              <a:t>)</a:t>
            </a:r>
            <a:endParaRPr lang="ru-RU" sz="1000" spc="-10" dirty="0">
              <a:latin typeface="Microsoft Sans Serif"/>
              <a:cs typeface="Microsoft Sans Serif"/>
            </a:endParaRP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latin typeface="Microsoft Sans Serif"/>
                <a:cs typeface="Microsoft Sans Serif"/>
              </a:rPr>
              <a:t>                             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                   </a:t>
            </a:r>
            <a:r>
              <a:rPr lang="ru-RU" sz="1000" spc="-10" dirty="0">
                <a:latin typeface="Microsoft Sans Serif"/>
                <a:cs typeface="Microsoft Sans Serif"/>
              </a:rPr>
              <a:t>-</a:t>
            </a:r>
            <a:r>
              <a:rPr lang="ru-RU" sz="1000" spc="-10" dirty="0" smtClean="0">
                <a:latin typeface="Microsoft Sans Serif"/>
                <a:cs typeface="Microsoft Sans Serif"/>
              </a:rPr>
              <a:t>96,1% </a:t>
            </a:r>
            <a:r>
              <a:rPr lang="ru-RU" sz="1000" spc="-10" dirty="0">
                <a:latin typeface="Microsoft Sans Serif"/>
                <a:cs typeface="Microsoft Sans Serif"/>
              </a:rPr>
              <a:t>(2024)</a:t>
            </a: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latin typeface="Microsoft Sans Serif"/>
                <a:cs typeface="Microsoft Sans Serif"/>
              </a:rPr>
              <a:t>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                                            </a:t>
            </a:r>
            <a:r>
              <a:rPr lang="ru-RU" sz="1000" spc="-10" dirty="0">
                <a:solidFill>
                  <a:srgbClr val="00B050"/>
                </a:solidFill>
                <a:latin typeface="Microsoft Sans Serif"/>
                <a:cs typeface="Microsoft Sans Serif"/>
              </a:rPr>
              <a:t>Успешность</a:t>
            </a:r>
            <a:r>
              <a:rPr lang="ru-RU" sz="1000" spc="-10" dirty="0">
                <a:latin typeface="Microsoft Sans Serif"/>
                <a:cs typeface="Microsoft Sans Serif"/>
              </a:rPr>
              <a:t> –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33,5% </a:t>
            </a:r>
            <a:r>
              <a:rPr lang="ru-RU" sz="1000" spc="-10" dirty="0">
                <a:latin typeface="Microsoft Sans Serif"/>
                <a:cs typeface="Microsoft Sans Serif"/>
              </a:rPr>
              <a:t>(2022)</a:t>
            </a: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latin typeface="Microsoft Sans Serif"/>
                <a:cs typeface="Microsoft Sans Serif"/>
              </a:rPr>
              <a:t>                        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                                           - 49,8% </a:t>
            </a:r>
            <a:r>
              <a:rPr lang="ru-RU" sz="1000" spc="-10" dirty="0">
                <a:latin typeface="Microsoft Sans Serif"/>
                <a:cs typeface="Microsoft Sans Serif"/>
              </a:rPr>
              <a:t>(2024)</a:t>
            </a:r>
          </a:p>
          <a:p>
            <a:pPr algn="ctr">
              <a:lnSpc>
                <a:spcPts val="1639"/>
              </a:lnSpc>
              <a:spcBef>
                <a:spcPts val="100"/>
              </a:spcBef>
              <a:defRPr/>
            </a:pPr>
            <a:endParaRPr lang="ru-RU" sz="1000" spc="-10" dirty="0" smtClean="0">
              <a:latin typeface="Microsoft Sans Serif"/>
              <a:cs typeface="Microsoft Sans Serif"/>
            </a:endParaRPr>
          </a:p>
        </p:txBody>
      </p:sp>
      <p:sp>
        <p:nvSpPr>
          <p:cNvPr id="13" name="object 61"/>
          <p:cNvSpPr txBox="1"/>
          <p:nvPr/>
        </p:nvSpPr>
        <p:spPr>
          <a:xfrm>
            <a:off x="4190432" y="3703315"/>
            <a:ext cx="4342008" cy="1308050"/>
          </a:xfrm>
          <a:prstGeom prst="rect">
            <a:avLst/>
          </a:prstGeom>
        </p:spPr>
        <p:txBody>
          <a:bodyPr wrap="square" lIns="0" tIns="12700" rIns="0" bIns="0">
            <a:spAutoFit/>
          </a:bodyPr>
          <a:lstStyle/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b="1" u="sng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История  (</a:t>
            </a:r>
            <a:r>
              <a:rPr lang="ru-RU" sz="1000" spc="-10" dirty="0" smtClean="0">
                <a:latin typeface="Microsoft Sans Serif"/>
                <a:cs typeface="Microsoft Sans Serif"/>
              </a:rPr>
              <a:t>доля участников) – 3,34%( </a:t>
            </a:r>
            <a:r>
              <a:rPr lang="ru-RU" sz="1000" spc="-10" dirty="0">
                <a:latin typeface="Microsoft Sans Serif"/>
                <a:cs typeface="Microsoft Sans Serif"/>
              </a:rPr>
              <a:t>2022</a:t>
            </a:r>
            <a:r>
              <a:rPr lang="ru-RU" sz="1000" spc="-10" dirty="0" smtClean="0">
                <a:latin typeface="Microsoft Sans Serif"/>
                <a:cs typeface="Microsoft Sans Serif"/>
              </a:rPr>
              <a:t>)         </a:t>
            </a:r>
            <a:r>
              <a:rPr lang="ru-RU" sz="1000" spc="-10" dirty="0" smtClean="0">
                <a:solidFill>
                  <a:srgbClr val="0070C0"/>
                </a:solidFill>
                <a:latin typeface="Microsoft Sans Serif"/>
                <a:cs typeface="Microsoft Sans Serif"/>
              </a:rPr>
              <a:t>Литература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– 2,51%-2,08%</a:t>
            </a:r>
            <a:endParaRPr lang="ru-RU" sz="1000" spc="-10" dirty="0">
              <a:latin typeface="Microsoft Sans Serif"/>
              <a:cs typeface="Microsoft Sans Serif"/>
            </a:endParaRP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latin typeface="Microsoft Sans Serif"/>
                <a:cs typeface="Microsoft Sans Serif"/>
              </a:rPr>
              <a:t>                 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                             - 2,17%(</a:t>
            </a:r>
            <a:r>
              <a:rPr lang="ru-RU" sz="1000" spc="-10" dirty="0">
                <a:latin typeface="Microsoft Sans Serif"/>
                <a:cs typeface="Microsoft Sans Serif"/>
              </a:rPr>
              <a:t>2024</a:t>
            </a:r>
            <a:r>
              <a:rPr lang="ru-RU" sz="1000" spc="-10" dirty="0" smtClean="0">
                <a:latin typeface="Microsoft Sans Serif"/>
                <a:cs typeface="Microsoft Sans Serif"/>
              </a:rPr>
              <a:t>)           </a:t>
            </a:r>
            <a:r>
              <a:rPr lang="ru-RU" sz="1000" spc="-10" dirty="0" smtClean="0">
                <a:solidFill>
                  <a:srgbClr val="C00000"/>
                </a:solidFill>
                <a:latin typeface="Microsoft Sans Serif"/>
                <a:cs typeface="Microsoft Sans Serif"/>
              </a:rPr>
              <a:t>Англ. язык – 7,29%-6,78%</a:t>
            </a:r>
            <a:endParaRPr lang="ru-RU" sz="1000" spc="-10" dirty="0">
              <a:solidFill>
                <a:srgbClr val="C00000"/>
              </a:solidFill>
              <a:latin typeface="Microsoft Sans Serif"/>
              <a:cs typeface="Microsoft Sans Serif"/>
            </a:endParaRP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                      </a:t>
            </a:r>
            <a:r>
              <a:rPr lang="ru-RU" sz="1000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Справляемость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</a:t>
            </a:r>
            <a:r>
              <a:rPr lang="ru-RU" sz="1000" spc="-10" dirty="0">
                <a:latin typeface="Microsoft Sans Serif"/>
                <a:cs typeface="Microsoft Sans Serif"/>
              </a:rPr>
              <a:t>–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98,8% </a:t>
            </a:r>
            <a:r>
              <a:rPr lang="ru-RU" sz="1000" spc="-10" dirty="0">
                <a:latin typeface="Microsoft Sans Serif"/>
                <a:cs typeface="Microsoft Sans Serif"/>
              </a:rPr>
              <a:t>(2022</a:t>
            </a:r>
            <a:r>
              <a:rPr lang="ru-RU" sz="1000" spc="-10" dirty="0" smtClean="0">
                <a:latin typeface="Microsoft Sans Serif"/>
                <a:cs typeface="Microsoft Sans Serif"/>
              </a:rPr>
              <a:t>)         </a:t>
            </a:r>
            <a:r>
              <a:rPr lang="ru-RU" sz="1000" spc="-10" dirty="0" smtClean="0">
                <a:solidFill>
                  <a:srgbClr val="0070C0"/>
                </a:solidFill>
                <a:latin typeface="Microsoft Sans Serif"/>
                <a:cs typeface="Microsoft Sans Serif"/>
              </a:rPr>
              <a:t>Справляемость</a:t>
            </a:r>
            <a:r>
              <a:rPr lang="ru-RU" sz="1000" spc="-10" dirty="0" smtClean="0">
                <a:latin typeface="Microsoft Sans Serif"/>
                <a:cs typeface="Microsoft Sans Serif"/>
              </a:rPr>
              <a:t>-98%</a:t>
            </a:r>
            <a:endParaRPr lang="ru-RU" sz="1000" spc="-10" dirty="0">
              <a:latin typeface="Microsoft Sans Serif"/>
              <a:cs typeface="Microsoft Sans Serif"/>
            </a:endParaRP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latin typeface="Microsoft Sans Serif"/>
                <a:cs typeface="Microsoft Sans Serif"/>
              </a:rPr>
              <a:t>                              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                  -98,3% </a:t>
            </a:r>
            <a:r>
              <a:rPr lang="ru-RU" sz="1000" spc="-10" dirty="0">
                <a:latin typeface="Microsoft Sans Serif"/>
                <a:cs typeface="Microsoft Sans Serif"/>
              </a:rPr>
              <a:t>(2024</a:t>
            </a:r>
            <a:r>
              <a:rPr lang="ru-RU" sz="1000" spc="-10" dirty="0" smtClean="0">
                <a:latin typeface="Microsoft Sans Serif"/>
                <a:cs typeface="Microsoft Sans Serif"/>
              </a:rPr>
              <a:t>)          </a:t>
            </a:r>
            <a:r>
              <a:rPr lang="ru-RU" sz="1000" spc="-10" dirty="0" smtClean="0">
                <a:solidFill>
                  <a:srgbClr val="C00000"/>
                </a:solidFill>
                <a:latin typeface="Microsoft Sans Serif"/>
                <a:cs typeface="Microsoft Sans Serif"/>
              </a:rPr>
              <a:t>Справляемость-98-99%</a:t>
            </a:r>
            <a:endParaRPr lang="ru-RU" sz="1000" spc="-10" dirty="0">
              <a:solidFill>
                <a:srgbClr val="C00000"/>
              </a:solidFill>
              <a:latin typeface="Microsoft Sans Serif"/>
              <a:cs typeface="Microsoft Sans Serif"/>
            </a:endParaRP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latin typeface="Microsoft Sans Serif"/>
                <a:cs typeface="Microsoft Sans Serif"/>
              </a:rPr>
              <a:t> 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                           </a:t>
            </a:r>
            <a:r>
              <a:rPr lang="ru-RU" sz="1000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Успешность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</a:t>
            </a:r>
            <a:r>
              <a:rPr lang="ru-RU" sz="1000" spc="-10" dirty="0">
                <a:latin typeface="Microsoft Sans Serif"/>
                <a:cs typeface="Microsoft Sans Serif"/>
              </a:rPr>
              <a:t>–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56,7% </a:t>
            </a:r>
            <a:r>
              <a:rPr lang="ru-RU" sz="1000" spc="-10" dirty="0">
                <a:latin typeface="Microsoft Sans Serif"/>
                <a:cs typeface="Microsoft Sans Serif"/>
              </a:rPr>
              <a:t>(2022</a:t>
            </a:r>
            <a:r>
              <a:rPr lang="ru-RU" sz="1000" spc="-10" dirty="0" smtClean="0">
                <a:latin typeface="Microsoft Sans Serif"/>
                <a:cs typeface="Microsoft Sans Serif"/>
              </a:rPr>
              <a:t>)       </a:t>
            </a:r>
            <a:r>
              <a:rPr lang="ru-RU" sz="1000" spc="-10" dirty="0" smtClean="0">
                <a:solidFill>
                  <a:srgbClr val="0070C0"/>
                </a:solidFill>
                <a:latin typeface="Microsoft Sans Serif"/>
                <a:cs typeface="Microsoft Sans Serif"/>
              </a:rPr>
              <a:t>Успешность</a:t>
            </a:r>
            <a:r>
              <a:rPr lang="ru-RU" sz="1000" spc="-10" dirty="0" smtClean="0">
                <a:latin typeface="Microsoft Sans Serif"/>
                <a:cs typeface="Microsoft Sans Serif"/>
              </a:rPr>
              <a:t>-73%-74%</a:t>
            </a:r>
            <a:endParaRPr lang="ru-RU" sz="1000" spc="-10" dirty="0">
              <a:latin typeface="Microsoft Sans Serif"/>
              <a:cs typeface="Microsoft Sans Serif"/>
            </a:endParaRP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1000" spc="-10" dirty="0">
                <a:latin typeface="Microsoft Sans Serif"/>
                <a:cs typeface="Microsoft Sans Serif"/>
              </a:rPr>
              <a:t>                         </a:t>
            </a:r>
            <a:r>
              <a:rPr lang="ru-RU" sz="1000" spc="-10" dirty="0" smtClean="0">
                <a:latin typeface="Microsoft Sans Serif"/>
                <a:cs typeface="Microsoft Sans Serif"/>
              </a:rPr>
              <a:t>                              - 68,4% </a:t>
            </a:r>
            <a:r>
              <a:rPr lang="ru-RU" sz="1000" spc="-10" dirty="0">
                <a:latin typeface="Microsoft Sans Serif"/>
                <a:cs typeface="Microsoft Sans Serif"/>
              </a:rPr>
              <a:t>(2024</a:t>
            </a:r>
            <a:r>
              <a:rPr lang="ru-RU" sz="1000" spc="-10" dirty="0" smtClean="0">
                <a:latin typeface="Microsoft Sans Serif"/>
                <a:cs typeface="Microsoft Sans Serif"/>
              </a:rPr>
              <a:t>)        </a:t>
            </a:r>
            <a:r>
              <a:rPr lang="ru-RU" sz="1000" spc="-10" dirty="0" smtClean="0">
                <a:solidFill>
                  <a:srgbClr val="C00000"/>
                </a:solidFill>
                <a:latin typeface="Microsoft Sans Serif"/>
                <a:cs typeface="Microsoft Sans Serif"/>
              </a:rPr>
              <a:t>Успешность-74%-83%</a:t>
            </a:r>
            <a:endParaRPr lang="ru-RU" sz="1000" spc="-10" dirty="0">
              <a:solidFill>
                <a:srgbClr val="C00000"/>
              </a:solidFill>
              <a:latin typeface="Microsoft Sans Serif"/>
              <a:cs typeface="Microsoft Sans Serif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9492"/>
            <a:ext cx="720080" cy="666074"/>
          </a:xfrm>
          <a:prstGeom prst="rect">
            <a:avLst/>
          </a:prstGeom>
          <a:blipFill dpi="0" rotWithShape="1">
            <a:blip r:embed="rId5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  <p:sp>
        <p:nvSpPr>
          <p:cNvPr id="14" name="Овал 13"/>
          <p:cNvSpPr/>
          <p:nvPr/>
        </p:nvSpPr>
        <p:spPr>
          <a:xfrm>
            <a:off x="6605179" y="1427268"/>
            <a:ext cx="432048" cy="14541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6463826" y="2435865"/>
            <a:ext cx="14288" cy="3481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491880" y="2251215"/>
            <a:ext cx="14288" cy="3481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7140539" y="1365305"/>
            <a:ext cx="448731" cy="14541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7452320" y="2430900"/>
            <a:ext cx="14288" cy="3481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7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sz="half" idx="2"/>
          </p:nvPr>
        </p:nvSpPr>
        <p:spPr>
          <a:xfrm>
            <a:off x="457200" y="285751"/>
            <a:ext cx="3978275" cy="611814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предметов в разрезе кластеров  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кластер (гимназии, лицеи..), 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1799 участников ОГЭ в кластере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ru-RU" altLang="ru-RU" dirty="0" smtClean="0"/>
          </a:p>
          <a:p>
            <a:pPr marL="0" indent="0" algn="ctr">
              <a:spcBef>
                <a:spcPts val="725"/>
              </a:spcBef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3"/>
            <p:extLst>
              <p:ext uri="{D42A27DB-BD31-4B8C-83A1-F6EECF244321}">
                <p14:modId xmlns:p14="http://schemas.microsoft.com/office/powerpoint/2010/main" val="2044555295"/>
              </p:ext>
            </p:extLst>
          </p:nvPr>
        </p:nvGraphicFramePr>
        <p:xfrm>
          <a:off x="228600" y="897564"/>
          <a:ext cx="3479303" cy="1726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225">
                  <a:extLst>
                    <a:ext uri="{9D8B030D-6E8A-4147-A177-3AD203B41FA5}"/>
                  </a:extLst>
                </a:gridCol>
                <a:gridCol w="799004">
                  <a:extLst>
                    <a:ext uri="{9D8B030D-6E8A-4147-A177-3AD203B41FA5}"/>
                  </a:extLst>
                </a:gridCol>
                <a:gridCol w="905537">
                  <a:extLst>
                    <a:ext uri="{9D8B030D-6E8A-4147-A177-3AD203B41FA5}"/>
                  </a:extLst>
                </a:gridCol>
                <a:gridCol w="905537"/>
              </a:tblGrid>
              <a:tr h="324036">
                <a:tc>
                  <a:txBody>
                    <a:bodyPr/>
                    <a:lstStyle/>
                    <a:p>
                      <a:pPr marL="914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spc="-10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1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100" b="1" dirty="0" smtClean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1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Иностранный яз.</a:t>
                      </a:r>
                      <a:endParaRPr sz="1100" b="1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48605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Кол-во</a:t>
                      </a: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74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364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4028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0" spc="-5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Справляе</a:t>
                      </a:r>
                      <a:endParaRPr lang="ru-RU" sz="1100" b="0" spc="-5" dirty="0" smtClean="0">
                        <a:solidFill>
                          <a:srgbClr val="001F5F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0" spc="-5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мость</a:t>
                      </a:r>
                      <a:r>
                        <a:rPr sz="1100" b="0" spc="-35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0" spc="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99,7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/>
                </a:extLst>
              </a:tr>
              <a:tr h="4689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ru-RU" sz="1100" b="0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Успешность%</a:t>
                      </a:r>
                      <a:endParaRPr sz="1100" b="0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85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4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90,93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  <p:sp>
        <p:nvSpPr>
          <p:cNvPr id="12317" name="Прямоугольник 5"/>
          <p:cNvSpPr>
            <a:spLocks noChangeArrowheads="1"/>
          </p:cNvSpPr>
          <p:nvPr/>
        </p:nvSpPr>
        <p:spPr bwMode="auto">
          <a:xfrm>
            <a:off x="4800600" y="195486"/>
            <a:ext cx="4114800" cy="961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00"/>
              </a:spcBef>
            </a:pPr>
            <a:r>
              <a:rPr lang="ru-RU" alt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предметов в разрезе кластеров  </a:t>
            </a:r>
            <a:endParaRPr lang="ru-RU" alt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r>
              <a:rPr lang="ru-RU" alt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alt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кластер (большие городские школы), </a:t>
            </a:r>
            <a:endParaRPr lang="ru-RU" alt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r>
              <a:rPr lang="ru-RU" altLang="ru-RU" sz="12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6984 </a:t>
            </a:r>
            <a:r>
              <a:rPr lang="ru-RU" altLang="ru-RU" sz="12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участников </a:t>
            </a:r>
            <a:r>
              <a:rPr lang="ru-RU" altLang="ru-RU" sz="12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ОГЭ в кластере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endParaRPr lang="ru-RU" alt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29943"/>
              </p:ext>
            </p:extLst>
          </p:nvPr>
        </p:nvGraphicFramePr>
        <p:xfrm>
          <a:off x="5038562" y="843558"/>
          <a:ext cx="3663578" cy="18535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991">
                  <a:extLst>
                    <a:ext uri="{9D8B030D-6E8A-4147-A177-3AD203B41FA5}"/>
                  </a:extLst>
                </a:gridCol>
                <a:gridCol w="790570">
                  <a:extLst>
                    <a:ext uri="{9D8B030D-6E8A-4147-A177-3AD203B41FA5}"/>
                  </a:extLst>
                </a:gridCol>
                <a:gridCol w="790570"/>
                <a:gridCol w="1016447">
                  <a:extLst>
                    <a:ext uri="{9D8B030D-6E8A-4147-A177-3AD203B41FA5}"/>
                  </a:extLst>
                </a:gridCol>
              </a:tblGrid>
              <a:tr h="402417">
                <a:tc>
                  <a:txBody>
                    <a:bodyPr/>
                    <a:lstStyle/>
                    <a:p>
                      <a:pPr marL="914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spc="-10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1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31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100" b="1" dirty="0" smtClean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1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Иностранный яз.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/>
                </a:extLst>
              </a:tr>
              <a:tr h="34480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0" spc="-20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Кол-во</a:t>
                      </a: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161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170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474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41338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0" spc="-5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Справляе</a:t>
                      </a:r>
                      <a:endParaRPr lang="ru-RU" sz="1100" b="0" spc="-5" dirty="0" smtClean="0">
                        <a:solidFill>
                          <a:srgbClr val="001F5F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0" spc="-5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мость</a:t>
                      </a:r>
                      <a:r>
                        <a:rPr sz="1100" b="0" spc="-35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0" spc="15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2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98,7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97,65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99,37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/>
                </a:extLst>
              </a:tr>
              <a:tr h="691036"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dirty="0" smtClean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Успешность%</a:t>
                      </a:r>
                    </a:p>
                    <a:p>
                      <a:pPr marL="91440"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2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68,3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68,82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79,3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28600" y="2457451"/>
            <a:ext cx="4572000" cy="8438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100"/>
              </a:spcBef>
              <a:spcAft>
                <a:spcPts val="0"/>
              </a:spcAft>
              <a:defRPr/>
            </a:pPr>
            <a:endParaRPr lang="ru-RU" sz="1200" b="1" dirty="0" smtClean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ctr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Выбор</a:t>
            </a:r>
            <a:r>
              <a:rPr lang="ru-RU" sz="1200" b="1" spc="-25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предметов </a:t>
            </a:r>
            <a:r>
              <a:rPr lang="ru-RU" sz="1200" b="1" dirty="0">
                <a:solidFill>
                  <a:srgbClr val="002060"/>
                </a:solidFill>
                <a:latin typeface="Times New Roman"/>
                <a:cs typeface="Times New Roman"/>
              </a:rPr>
              <a:t>в</a:t>
            </a:r>
            <a:r>
              <a:rPr lang="ru-RU" sz="1200" b="1" spc="-2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разрезе</a:t>
            </a:r>
            <a:r>
              <a:rPr lang="ru-RU" sz="1200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кластеров</a:t>
            </a:r>
            <a:endParaRPr lang="ru-RU" sz="12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31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/>
                <a:cs typeface="Times New Roman"/>
              </a:rPr>
              <a:t>6</a:t>
            </a:r>
            <a:r>
              <a:rPr lang="ru-RU" sz="1200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кластер</a:t>
            </a:r>
            <a:r>
              <a:rPr lang="ru-RU" sz="1200" b="1" spc="1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(поселковые</a:t>
            </a:r>
            <a:r>
              <a:rPr lang="ru-RU" sz="1200" b="1" spc="1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школы), </a:t>
            </a:r>
          </a:p>
          <a:p>
            <a:pPr marL="31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1F5F"/>
                </a:solidFill>
                <a:latin typeface="Times New Roman"/>
                <a:cs typeface="Times New Roman"/>
              </a:rPr>
              <a:t>1157</a:t>
            </a:r>
            <a:r>
              <a:rPr lang="ru-RU" sz="12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участников</a:t>
            </a:r>
            <a:r>
              <a:rPr lang="ru-RU" sz="12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ОГЭ в кластере</a:t>
            </a:r>
            <a:endParaRPr lang="ru-RU" sz="1200" dirty="0">
              <a:latin typeface="Times New Roman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063539"/>
              </p:ext>
            </p:extLst>
          </p:nvPr>
        </p:nvGraphicFramePr>
        <p:xfrm>
          <a:off x="323528" y="3273829"/>
          <a:ext cx="3619128" cy="1641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1061">
                  <a:extLst>
                    <a:ext uri="{9D8B030D-6E8A-4147-A177-3AD203B41FA5}"/>
                  </a:extLst>
                </a:gridCol>
                <a:gridCol w="781147">
                  <a:extLst>
                    <a:ext uri="{9D8B030D-6E8A-4147-A177-3AD203B41FA5}"/>
                  </a:extLst>
                </a:gridCol>
                <a:gridCol w="684811"/>
                <a:gridCol w="1062109">
                  <a:extLst>
                    <a:ext uri="{9D8B030D-6E8A-4147-A177-3AD203B41FA5}"/>
                  </a:extLst>
                </a:gridCol>
              </a:tblGrid>
              <a:tr h="402426">
                <a:tc>
                  <a:txBody>
                    <a:bodyPr/>
                    <a:lstStyle/>
                    <a:p>
                      <a:pPr marL="914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spc="-10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1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3142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100" b="1" dirty="0" smtClean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1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Иностранный яз.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/>
                </a:extLst>
              </a:tr>
              <a:tr h="4586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Кол-во</a:t>
                      </a: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12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8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29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86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46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8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3739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b="0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Справляемость</a:t>
                      </a:r>
                      <a:r>
                        <a:rPr sz="1100" b="0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0" spc="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7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/>
                </a:extLst>
              </a:tr>
              <a:tr h="402448"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Успешность%</a:t>
                      </a: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7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83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75,86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73,9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  <p:sp>
        <p:nvSpPr>
          <p:cNvPr id="12369" name="Объект 3"/>
          <p:cNvSpPr txBox="1">
            <a:spLocks/>
          </p:cNvSpPr>
          <p:nvPr/>
        </p:nvSpPr>
        <p:spPr bwMode="auto">
          <a:xfrm>
            <a:off x="4881214" y="2457450"/>
            <a:ext cx="397827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ru-RU" alt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altLang="ru-RU" sz="1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alt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предметов в разрезе кластеров  </a:t>
            </a:r>
          </a:p>
          <a:p>
            <a:pPr algn="ctr">
              <a:spcBef>
                <a:spcPct val="20000"/>
              </a:spcBef>
            </a:pPr>
            <a:r>
              <a:rPr lang="ru-RU" alt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кластер (сельские школы), </a:t>
            </a:r>
            <a:r>
              <a:rPr lang="ru-RU" altLang="ru-RU" sz="12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778 участников </a:t>
            </a:r>
            <a:r>
              <a:rPr lang="ru-RU" altLang="ru-RU" sz="12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ОГЭ</a:t>
            </a:r>
            <a:endParaRPr lang="ru-RU" alt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ru-RU" alt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55166"/>
              </p:ext>
            </p:extLst>
          </p:nvPr>
        </p:nvGraphicFramePr>
        <p:xfrm>
          <a:off x="4868862" y="3273828"/>
          <a:ext cx="3951609" cy="1694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6247">
                  <a:extLst>
                    <a:ext uri="{9D8B030D-6E8A-4147-A177-3AD203B41FA5}"/>
                  </a:extLst>
                </a:gridCol>
                <a:gridCol w="886062">
                  <a:extLst>
                    <a:ext uri="{9D8B030D-6E8A-4147-A177-3AD203B41FA5}"/>
                  </a:extLst>
                </a:gridCol>
                <a:gridCol w="886062"/>
                <a:gridCol w="1013238">
                  <a:extLst>
                    <a:ext uri="{9D8B030D-6E8A-4147-A177-3AD203B41FA5}"/>
                  </a:extLst>
                </a:gridCol>
              </a:tblGrid>
              <a:tr h="402426">
                <a:tc>
                  <a:txBody>
                    <a:bodyPr/>
                    <a:lstStyle/>
                    <a:p>
                      <a:pPr marL="914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spc="-10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1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31428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100" b="1" dirty="0" smtClean="0">
                          <a:latin typeface="Times New Roman"/>
                          <a:cs typeface="Times New Roman"/>
                        </a:rPr>
                        <a:t>Литература</a:t>
                      </a:r>
                      <a:endParaRPr sz="11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Иностранный яз.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0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/>
                </a:extLst>
              </a:tr>
              <a:tr h="4586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b="0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Кол-во</a:t>
                      </a: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12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8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27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86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11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8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4156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b="0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Справляемость</a:t>
                      </a:r>
                      <a:r>
                        <a:rPr sz="1100" b="0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0" spc="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1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7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92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82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/>
                </a:extLst>
              </a:tr>
              <a:tr h="415679">
                <a:tc>
                  <a:txBody>
                    <a:bodyPr/>
                    <a:lstStyle/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Успешность%</a:t>
                      </a: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097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83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40,74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54,5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0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7474"/>
            <a:ext cx="720080" cy="501806"/>
          </a:xfrm>
          <a:prstGeom prst="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2033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2962" y="372666"/>
            <a:ext cx="8151813" cy="263128"/>
          </a:xfrm>
        </p:spPr>
        <p:txBody>
          <a:bodyPr tIns="12700" rtlCol="0">
            <a:normAutofit fontScale="90000"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100" spc="-15" dirty="0">
                <a:solidFill>
                  <a:srgbClr val="0070C0"/>
                </a:solidFill>
              </a:rPr>
              <a:t>Информация</a:t>
            </a:r>
            <a:r>
              <a:rPr sz="2100" spc="80" dirty="0">
                <a:solidFill>
                  <a:srgbClr val="0070C0"/>
                </a:solidFill>
              </a:rPr>
              <a:t> </a:t>
            </a:r>
            <a:r>
              <a:rPr sz="2200" dirty="0">
                <a:solidFill>
                  <a:srgbClr val="0070C0"/>
                </a:solidFill>
              </a:rPr>
              <a:t>о</a:t>
            </a:r>
            <a:r>
              <a:rPr sz="2200" spc="-10" dirty="0">
                <a:solidFill>
                  <a:srgbClr val="0070C0"/>
                </a:solidFill>
              </a:rPr>
              <a:t> </a:t>
            </a:r>
            <a:r>
              <a:rPr sz="2200" spc="-10" dirty="0" err="1">
                <a:solidFill>
                  <a:srgbClr val="0070C0"/>
                </a:solidFill>
              </a:rPr>
              <a:t>выборе</a:t>
            </a:r>
            <a:r>
              <a:rPr sz="2200" dirty="0">
                <a:solidFill>
                  <a:srgbClr val="0070C0"/>
                </a:solidFill>
              </a:rPr>
              <a:t> </a:t>
            </a:r>
            <a:r>
              <a:rPr lang="ru-RU" sz="2200" dirty="0" smtClean="0">
                <a:solidFill>
                  <a:srgbClr val="0070C0"/>
                </a:solidFill>
              </a:rPr>
              <a:t>пар </a:t>
            </a:r>
            <a:r>
              <a:rPr sz="2200" spc="-15" dirty="0" err="1" smtClean="0">
                <a:solidFill>
                  <a:srgbClr val="0070C0"/>
                </a:solidFill>
              </a:rPr>
              <a:t>предметов</a:t>
            </a:r>
            <a:r>
              <a:rPr sz="2200" spc="-30" dirty="0" smtClean="0">
                <a:solidFill>
                  <a:srgbClr val="0070C0"/>
                </a:solidFill>
              </a:rPr>
              <a:t> </a:t>
            </a:r>
            <a:r>
              <a:rPr sz="2200" spc="-10" dirty="0" err="1" smtClean="0">
                <a:solidFill>
                  <a:srgbClr val="0070C0"/>
                </a:solidFill>
              </a:rPr>
              <a:t>участник</a:t>
            </a:r>
            <a:r>
              <a:rPr lang="ru-RU" sz="2200" spc="-10" dirty="0" err="1" smtClean="0">
                <a:solidFill>
                  <a:srgbClr val="0070C0"/>
                </a:solidFill>
              </a:rPr>
              <a:t>ами</a:t>
            </a:r>
            <a:r>
              <a:rPr lang="ru-RU" sz="2200" spc="-10" dirty="0" smtClean="0">
                <a:solidFill>
                  <a:srgbClr val="0070C0"/>
                </a:solidFill>
              </a:rPr>
              <a:t> </a:t>
            </a:r>
            <a:r>
              <a:rPr sz="2200" spc="-5" dirty="0" smtClean="0">
                <a:solidFill>
                  <a:srgbClr val="0070C0"/>
                </a:solidFill>
              </a:rPr>
              <a:t>ГИА-9</a:t>
            </a:r>
            <a:r>
              <a:rPr lang="ru-RU" sz="2200" spc="-5" dirty="0" smtClean="0">
                <a:solidFill>
                  <a:srgbClr val="0070C0"/>
                </a:solidFill>
              </a:rPr>
              <a:t> 2024</a:t>
            </a:r>
            <a:endParaRPr sz="2200" dirty="0">
              <a:solidFill>
                <a:srgbClr val="0070C0"/>
              </a:solidFill>
            </a:endParaRPr>
          </a:p>
        </p:txBody>
      </p:sp>
      <p:grpSp>
        <p:nvGrpSpPr>
          <p:cNvPr id="7171" name="object 3"/>
          <p:cNvGrpSpPr>
            <a:grpSpLocks/>
          </p:cNvGrpSpPr>
          <p:nvPr/>
        </p:nvGrpSpPr>
        <p:grpSpPr bwMode="auto">
          <a:xfrm>
            <a:off x="838200" y="1005576"/>
            <a:ext cx="7562850" cy="2916324"/>
            <a:chOff x="828675" y="2047811"/>
            <a:chExt cx="7562850" cy="3448050"/>
          </a:xfrm>
        </p:grpSpPr>
        <p:pic>
          <p:nvPicPr>
            <p:cNvPr id="7172" name="object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057399"/>
              <a:ext cx="75438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3" name="object 5"/>
            <p:cNvSpPr>
              <a:spLocks/>
            </p:cNvSpPr>
            <p:nvPr/>
          </p:nvSpPr>
          <p:spPr bwMode="auto">
            <a:xfrm>
              <a:off x="833437" y="2052573"/>
              <a:ext cx="7553325" cy="3438525"/>
            </a:xfrm>
            <a:custGeom>
              <a:avLst/>
              <a:gdLst>
                <a:gd name="T0" fmla="*/ 0 w 7553325"/>
                <a:gd name="T1" fmla="*/ 3438525 h 3438525"/>
                <a:gd name="T2" fmla="*/ 7553325 w 7553325"/>
                <a:gd name="T3" fmla="*/ 3438525 h 3438525"/>
                <a:gd name="T4" fmla="*/ 7553325 w 7553325"/>
                <a:gd name="T5" fmla="*/ 0 h 3438525"/>
                <a:gd name="T6" fmla="*/ 0 w 7553325"/>
                <a:gd name="T7" fmla="*/ 0 h 3438525"/>
                <a:gd name="T8" fmla="*/ 0 w 7553325"/>
                <a:gd name="T9" fmla="*/ 3438525 h 34385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53325" h="3438525">
                  <a:moveTo>
                    <a:pt x="0" y="3438525"/>
                  </a:moveTo>
                  <a:lnTo>
                    <a:pt x="7553325" y="3438525"/>
                  </a:lnTo>
                  <a:lnTo>
                    <a:pt x="7553325" y="0"/>
                  </a:lnTo>
                  <a:lnTo>
                    <a:pt x="0" y="0"/>
                  </a:lnTo>
                  <a:lnTo>
                    <a:pt x="0" y="343852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9492"/>
            <a:ext cx="720080" cy="501806"/>
          </a:xfrm>
          <a:prstGeom prst="rect">
            <a:avLst/>
          </a:prstGeom>
          <a:blipFill dpi="0" rotWithShape="1">
            <a:blip r:embed="rId5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9492"/>
            <a:ext cx="985366" cy="648072"/>
          </a:xfrm>
          <a:prstGeom prst="rect">
            <a:avLst/>
          </a:prstGeom>
          <a:blipFill dpi="0" rotWithShape="1">
            <a:blip r:embed="rId5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12768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49492"/>
            <a:ext cx="8229600" cy="64807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Поступление </a:t>
            </a:r>
            <a:r>
              <a:rPr lang="ru-RU" sz="2800" dirty="0">
                <a:solidFill>
                  <a:srgbClr val="0070C0"/>
                </a:solidFill>
              </a:rPr>
              <a:t>выпускников </a:t>
            </a:r>
            <a:r>
              <a:rPr lang="ru-RU" sz="2800" dirty="0" smtClean="0">
                <a:solidFill>
                  <a:srgbClr val="0070C0"/>
                </a:solidFill>
              </a:rPr>
              <a:t>2024 года 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на </a:t>
            </a:r>
            <a:r>
              <a:rPr lang="ru-RU" sz="2800" dirty="0">
                <a:solidFill>
                  <a:srgbClr val="0070C0"/>
                </a:solidFill>
              </a:rPr>
              <a:t>программы </a:t>
            </a:r>
            <a:r>
              <a:rPr lang="ru-RU" sz="2800" dirty="0" smtClean="0">
                <a:solidFill>
                  <a:srgbClr val="0070C0"/>
                </a:solidFill>
              </a:rPr>
              <a:t>СПО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80112" y="1059583"/>
            <a:ext cx="3106688" cy="3535040"/>
          </a:xfrm>
        </p:spPr>
        <p:txBody>
          <a:bodyPr>
            <a:normAutofit fontScale="92500" lnSpcReduction="20000"/>
          </a:bodyPr>
          <a:lstStyle/>
          <a:p>
            <a:r>
              <a:rPr lang="ru-RU" sz="1200" b="1" dirty="0" smtClean="0"/>
              <a:t>43.00.00 – сервис и туризм</a:t>
            </a:r>
          </a:p>
          <a:p>
            <a:r>
              <a:rPr lang="ru-RU" sz="1200" b="1" dirty="0" smtClean="0"/>
              <a:t>23.00.00 – техника и технология наземного транспорта</a:t>
            </a:r>
          </a:p>
          <a:p>
            <a:r>
              <a:rPr lang="ru-RU" sz="1200" b="1" dirty="0" smtClean="0"/>
              <a:t>15.00.00 – машиностроение</a:t>
            </a:r>
          </a:p>
          <a:p>
            <a:r>
              <a:rPr lang="ru-RU" sz="1200" b="1" dirty="0" smtClean="0"/>
              <a:t>09.00.00 – информатика и вычислительная техника</a:t>
            </a:r>
          </a:p>
          <a:p>
            <a:r>
              <a:rPr lang="ru-RU" sz="1200" b="1" dirty="0" smtClean="0"/>
              <a:t>38.00.00 - экономика и управление</a:t>
            </a:r>
          </a:p>
          <a:p>
            <a:r>
              <a:rPr lang="ru-RU" sz="1200" b="1" dirty="0" smtClean="0"/>
              <a:t>08.00.00 – техника и технология строительства</a:t>
            </a:r>
          </a:p>
          <a:p>
            <a:r>
              <a:rPr lang="ru-RU" sz="1200" b="1" dirty="0" smtClean="0"/>
              <a:t>35.00.00 – с/х и с/х науки</a:t>
            </a:r>
          </a:p>
          <a:p>
            <a:r>
              <a:rPr lang="ru-RU" sz="1200" b="1" dirty="0" smtClean="0"/>
              <a:t>44.00.00  - образование и педагогические науки</a:t>
            </a:r>
          </a:p>
          <a:p>
            <a:r>
              <a:rPr lang="ru-RU" sz="1200" b="1" dirty="0" smtClean="0"/>
              <a:t>13.00.00 – электро и теплоэнергетика</a:t>
            </a:r>
          </a:p>
          <a:p>
            <a:r>
              <a:rPr lang="ru-RU" sz="1200" b="1" dirty="0" smtClean="0"/>
              <a:t>26.00.00 – техника и технология кораблестроения и водного транспорта</a:t>
            </a:r>
          </a:p>
          <a:p>
            <a:endParaRPr lang="ru-RU" sz="1200" b="1" dirty="0"/>
          </a:p>
          <a:p>
            <a:r>
              <a:rPr lang="ru-RU" sz="1200" b="1" dirty="0" smtClean="0">
                <a:solidFill>
                  <a:srgbClr val="FF0000"/>
                </a:solidFill>
              </a:rPr>
              <a:t>40.00.00 – юриспруденция</a:t>
            </a:r>
          </a:p>
          <a:p>
            <a:r>
              <a:rPr lang="ru-RU" sz="1200" b="1" dirty="0" smtClean="0">
                <a:solidFill>
                  <a:srgbClr val="FF0000"/>
                </a:solidFill>
              </a:rPr>
              <a:t>09.00.00 - </a:t>
            </a:r>
            <a:r>
              <a:rPr lang="ru-RU" sz="1200" b="1" dirty="0">
                <a:solidFill>
                  <a:srgbClr val="FF0000"/>
                </a:solidFill>
              </a:rPr>
              <a:t>информатика и вычислительная техника</a:t>
            </a:r>
          </a:p>
          <a:p>
            <a:r>
              <a:rPr lang="ru-RU" sz="1200" b="1" dirty="0" smtClean="0">
                <a:solidFill>
                  <a:srgbClr val="FF0000"/>
                </a:solidFill>
              </a:rPr>
              <a:t>38.00.00 - </a:t>
            </a:r>
            <a:r>
              <a:rPr lang="ru-RU" sz="1200" b="1" dirty="0">
                <a:solidFill>
                  <a:srgbClr val="FF0000"/>
                </a:solidFill>
              </a:rPr>
              <a:t>экономика и управление</a:t>
            </a:r>
            <a:endParaRPr lang="ru-RU" sz="1200" b="1" dirty="0" smtClean="0">
              <a:solidFill>
                <a:srgbClr val="FF0000"/>
              </a:solidFill>
            </a:endParaRPr>
          </a:p>
          <a:p>
            <a:endParaRPr lang="ru-RU" sz="1200" dirty="0" smtClean="0"/>
          </a:p>
          <a:p>
            <a:endParaRPr lang="ru-RU" sz="1200" dirty="0"/>
          </a:p>
        </p:txBody>
      </p:sp>
      <p:pic>
        <p:nvPicPr>
          <p:cNvPr id="5" name="Image 3" descr="Picture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167595"/>
            <a:ext cx="5400600" cy="3167945"/>
          </a:xfrm>
          <a:prstGeom prst="rect">
            <a:avLst/>
          </a:prstGeom>
          <a:ln>
            <a:prstDash val="solid"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9492"/>
            <a:ext cx="576064" cy="501806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60207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8064" y="1491630"/>
            <a:ext cx="3816424" cy="7920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17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участников ЕГЭ, зарегистрированных на участие  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2025 году (ВТГ) (ВТГ- 5306 чел.)</a:t>
            </a:r>
            <a:endParaRPr lang="ru-RU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5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825170"/>
              </p:ext>
            </p:extLst>
          </p:nvPr>
        </p:nvGraphicFramePr>
        <p:xfrm>
          <a:off x="5321399" y="2283718"/>
          <a:ext cx="3528392" cy="2648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1152128"/>
                <a:gridCol w="1152128"/>
              </a:tblGrid>
              <a:tr h="73866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 Предмет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ВТГ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Изучают предмет на углубленном уровне, чел.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862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Обществознание</a:t>
                      </a: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2536</a:t>
                      </a:r>
                      <a:endParaRPr lang="ru-RU" sz="1200" dirty="0"/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1796</a:t>
                      </a:r>
                      <a:endParaRPr lang="ru-RU" sz="1200" dirty="0"/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9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История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9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Литература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9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Английский язык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9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Немецкий/</a:t>
                      </a: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французский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Объект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7009817"/>
              </p:ext>
            </p:extLst>
          </p:nvPr>
        </p:nvGraphicFramePr>
        <p:xfrm>
          <a:off x="251521" y="876367"/>
          <a:ext cx="4608511" cy="15278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5155"/>
                <a:gridCol w="782577"/>
                <a:gridCol w="1130389"/>
                <a:gridCol w="1130390"/>
              </a:tblGrid>
              <a:tr h="33739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Предмет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20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Обществознание</a:t>
                      </a:r>
                    </a:p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2436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2351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2331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История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799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767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780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2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Литература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369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330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327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2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Английский язык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633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556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521</a:t>
                      </a:r>
                      <a:endParaRPr lang="ru-RU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Текст 2"/>
          <p:cNvSpPr>
            <a:spLocks noGrp="1"/>
          </p:cNvSpPr>
          <p:nvPr>
            <p:ph type="body" idx="1"/>
          </p:nvPr>
        </p:nvSpPr>
        <p:spPr>
          <a:xfrm>
            <a:off x="745232" y="437208"/>
            <a:ext cx="4690864" cy="432047"/>
          </a:xfrm>
        </p:spPr>
        <p:txBody>
          <a:bodyPr>
            <a:normAutofit fontScale="40000" lnSpcReduction="20000"/>
          </a:bodyPr>
          <a:lstStyle/>
          <a:p>
            <a:pPr marL="12700">
              <a:spcBef>
                <a:spcPts val="100"/>
              </a:spcBef>
              <a:defRPr/>
            </a:pPr>
            <a:r>
              <a:rPr lang="ru-RU" sz="29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ЕГЭ</a:t>
            </a:r>
            <a:r>
              <a:rPr lang="ru-RU" sz="2900" dirty="0">
                <a:solidFill>
                  <a:srgbClr val="0070C0"/>
                </a:solidFill>
                <a:latin typeface="Times New Roman"/>
                <a:cs typeface="Times New Roman"/>
              </a:rPr>
              <a:t>:</a:t>
            </a:r>
            <a:r>
              <a:rPr lang="ru-RU" sz="2900" spc="-1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900" spc="-5" dirty="0">
                <a:solidFill>
                  <a:srgbClr val="0070C0"/>
                </a:solidFill>
                <a:latin typeface="Times New Roman"/>
                <a:cs typeface="Times New Roman"/>
              </a:rPr>
              <a:t>количество</a:t>
            </a:r>
            <a:r>
              <a:rPr lang="ru-RU" sz="2900" spc="-3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900" dirty="0">
                <a:solidFill>
                  <a:srgbClr val="0070C0"/>
                </a:solidFill>
                <a:latin typeface="Times New Roman"/>
                <a:cs typeface="Times New Roman"/>
              </a:rPr>
              <a:t>участников</a:t>
            </a:r>
            <a:r>
              <a:rPr lang="ru-RU" sz="29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900" dirty="0">
                <a:solidFill>
                  <a:srgbClr val="0070C0"/>
                </a:solidFill>
                <a:latin typeface="Times New Roman"/>
                <a:cs typeface="Times New Roman"/>
              </a:rPr>
              <a:t>по</a:t>
            </a:r>
            <a:r>
              <a:rPr lang="ru-RU" sz="29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900" dirty="0">
                <a:solidFill>
                  <a:srgbClr val="0070C0"/>
                </a:solidFill>
                <a:latin typeface="Times New Roman"/>
                <a:cs typeface="Times New Roman"/>
              </a:rPr>
              <a:t>предметам,</a:t>
            </a:r>
            <a:r>
              <a:rPr lang="ru-RU" sz="2900" spc="-3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endParaRPr lang="ru-RU" sz="2900" spc="-3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00"/>
              </a:spcBef>
              <a:defRPr/>
            </a:pPr>
            <a:r>
              <a:rPr lang="ru-RU" sz="29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за три года (ВТГ) (основной период)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22" y="87474"/>
            <a:ext cx="671870" cy="501806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994191"/>
              </p:ext>
            </p:extLst>
          </p:nvPr>
        </p:nvGraphicFramePr>
        <p:xfrm>
          <a:off x="323528" y="2571750"/>
          <a:ext cx="4584716" cy="2278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1356"/>
                <a:gridCol w="391289"/>
                <a:gridCol w="391289"/>
                <a:gridCol w="565195"/>
                <a:gridCol w="565195"/>
                <a:gridCol w="565196"/>
                <a:gridCol w="565196"/>
              </a:tblGrid>
              <a:tr h="43204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Предмет</a:t>
                      </a:r>
                      <a:r>
                        <a:rPr lang="ru-RU" sz="1200" u="none" strike="noStrike" dirty="0" smtClean="0">
                          <a:effectLst/>
                        </a:rPr>
                        <a:t>/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312">
                <a:tc vMerge="1"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Справ.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Ср.б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Справ.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Ср.б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Справ.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Ср.б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76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Обществознание</a:t>
                      </a: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93,1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64,3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86,6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59,7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82,4</a:t>
                      </a:r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/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57,1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История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97,4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63,2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93,9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60,4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97,7</a:t>
                      </a:r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/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62,9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03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Литература</a:t>
                      </a:r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97,3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59,8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98,5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64,1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98,5</a:t>
                      </a:r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/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60,1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Английский язык</a:t>
                      </a:r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99,7</a:t>
                      </a:r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71,1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99,5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64,7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97,7</a:t>
                      </a:r>
                      <a:r>
                        <a:rPr lang="ru-RU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/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63,9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object 61"/>
          <p:cNvSpPr txBox="1"/>
          <p:nvPr/>
        </p:nvSpPr>
        <p:spPr>
          <a:xfrm>
            <a:off x="5018349" y="235651"/>
            <a:ext cx="4522203" cy="1090042"/>
          </a:xfrm>
          <a:prstGeom prst="rect">
            <a:avLst/>
          </a:prstGeom>
        </p:spPr>
        <p:txBody>
          <a:bodyPr wrap="square" lIns="0" tIns="12700" rIns="0" bIns="0">
            <a:spAutoFit/>
          </a:bodyPr>
          <a:lstStyle/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900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! </a:t>
            </a:r>
            <a:r>
              <a:rPr lang="ru-RU" sz="1000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СОХРАННОСТЬ УЧАСТНИКОВ ОГЭ 2022=ЕГЭ2024</a:t>
            </a:r>
            <a:r>
              <a:rPr lang="ru-RU" sz="900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!</a:t>
            </a: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900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Обществознание 6491чел.= 2357 чел. (</a:t>
            </a:r>
            <a:r>
              <a:rPr lang="ru-RU" sz="900" b="1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доср</a:t>
            </a:r>
            <a:r>
              <a:rPr lang="ru-RU" sz="900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.+ </a:t>
            </a:r>
            <a:r>
              <a:rPr lang="ru-RU" sz="900" b="1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осн.п</a:t>
            </a:r>
            <a:r>
              <a:rPr lang="ru-RU" sz="900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-од). </a:t>
            </a:r>
            <a:r>
              <a:rPr lang="ru-RU" sz="900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Сохранность- 747 ч.</a:t>
            </a:r>
            <a:endParaRPr lang="ru-RU" sz="900" b="1" spc="-10" dirty="0" smtClean="0">
              <a:solidFill>
                <a:srgbClr val="7030A0"/>
              </a:solidFill>
              <a:latin typeface="Microsoft Sans Serif"/>
              <a:cs typeface="Microsoft Sans Serif"/>
            </a:endParaRP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900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История 404 чел.= 789 (</a:t>
            </a:r>
            <a:r>
              <a:rPr lang="ru-RU" sz="900" b="1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доср</a:t>
            </a:r>
            <a:r>
              <a:rPr lang="ru-RU" sz="900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.+</a:t>
            </a:r>
            <a:r>
              <a:rPr lang="ru-RU" sz="900" b="1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осн</a:t>
            </a:r>
            <a:r>
              <a:rPr lang="ru-RU" sz="900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. п-од). </a:t>
            </a:r>
            <a:r>
              <a:rPr lang="ru-RU" sz="900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Сохранность – 196 чел.</a:t>
            </a: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900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Литература 304 чел.=334</a:t>
            </a:r>
            <a:r>
              <a:rPr lang="ru-RU" sz="900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. Сохранность-124 чел.</a:t>
            </a:r>
          </a:p>
          <a:p>
            <a:pPr>
              <a:lnSpc>
                <a:spcPts val="1639"/>
              </a:lnSpc>
              <a:spcBef>
                <a:spcPts val="100"/>
              </a:spcBef>
              <a:defRPr/>
            </a:pPr>
            <a:r>
              <a:rPr lang="ru-RU" sz="900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Английский язык 885 чел.=533. </a:t>
            </a:r>
            <a:r>
              <a:rPr lang="ru-RU" sz="900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Сохранность-361 чел.</a:t>
            </a:r>
            <a:endParaRPr lang="ru-RU" sz="900" spc="-10" dirty="0">
              <a:solidFill>
                <a:srgbClr val="FF0000"/>
              </a:solidFill>
              <a:latin typeface="Microsoft Sans Serif"/>
              <a:cs typeface="Microsoft Sans Serif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4291401" y="245563"/>
            <a:ext cx="484632" cy="369251"/>
          </a:xfrm>
          <a:prstGeom prst="chevr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9158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Поступление </a:t>
            </a:r>
            <a:r>
              <a:rPr lang="ru-RU" sz="2800" dirty="0" smtClean="0">
                <a:solidFill>
                  <a:srgbClr val="0070C0"/>
                </a:solidFill>
              </a:rPr>
              <a:t>выпускников 11 классов 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2024 </a:t>
            </a:r>
            <a:r>
              <a:rPr lang="ru-RU" sz="2800" dirty="0">
                <a:solidFill>
                  <a:srgbClr val="0070C0"/>
                </a:solidFill>
              </a:rPr>
              <a:t>года </a:t>
            </a:r>
            <a:r>
              <a:rPr lang="ru-RU" sz="2800" dirty="0" smtClean="0">
                <a:solidFill>
                  <a:srgbClr val="0070C0"/>
                </a:solidFill>
              </a:rPr>
              <a:t>на </a:t>
            </a:r>
            <a:r>
              <a:rPr lang="ru-RU" sz="2800" dirty="0">
                <a:solidFill>
                  <a:srgbClr val="0070C0"/>
                </a:solidFill>
              </a:rPr>
              <a:t>программы </a:t>
            </a:r>
            <a:r>
              <a:rPr lang="ru-RU" sz="2800" dirty="0" smtClean="0">
                <a:solidFill>
                  <a:srgbClr val="0070C0"/>
                </a:solidFill>
              </a:rPr>
              <a:t>ВО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1005576"/>
            <a:ext cx="3528392" cy="3589046"/>
          </a:xfrm>
        </p:spPr>
        <p:txBody>
          <a:bodyPr>
            <a:normAutofit fontScale="77500" lnSpcReduction="20000"/>
          </a:bodyPr>
          <a:lstStyle/>
          <a:p>
            <a:r>
              <a:rPr lang="ru-RU" sz="1400" b="1" dirty="0" smtClean="0"/>
              <a:t>44.00.00- образование и педагогические науки</a:t>
            </a:r>
          </a:p>
          <a:p>
            <a:r>
              <a:rPr lang="ru-RU" sz="1400" b="1" dirty="0" smtClean="0"/>
              <a:t>09.00.00 –информатика и вычислительная техника</a:t>
            </a:r>
          </a:p>
          <a:p>
            <a:r>
              <a:rPr lang="ru-RU" sz="1400" b="1" dirty="0" smtClean="0"/>
              <a:t>31.00.00 - </a:t>
            </a:r>
            <a:r>
              <a:rPr lang="ru-RU" sz="1400" b="1" dirty="0"/>
              <a:t>клиническая </a:t>
            </a:r>
            <a:r>
              <a:rPr lang="ru-RU" sz="1400" b="1" dirty="0" smtClean="0"/>
              <a:t>медицина</a:t>
            </a:r>
          </a:p>
          <a:p>
            <a:r>
              <a:rPr lang="ru-RU" sz="1400" b="1" dirty="0" smtClean="0"/>
              <a:t>01.00.00 – математика и механика</a:t>
            </a:r>
          </a:p>
          <a:p>
            <a:r>
              <a:rPr lang="ru-RU" sz="1400" b="1" dirty="0" smtClean="0"/>
              <a:t>38.00.00 – экономика и управление</a:t>
            </a:r>
          </a:p>
          <a:p>
            <a:r>
              <a:rPr lang="ru-RU" sz="1400" b="1" dirty="0" smtClean="0"/>
              <a:t>11.00.00 – электроника, радиотехника, системы связи</a:t>
            </a:r>
          </a:p>
          <a:p>
            <a:r>
              <a:rPr lang="ru-RU" sz="1400" b="1" dirty="0" smtClean="0"/>
              <a:t>18.00.00 – химические технологии</a:t>
            </a:r>
          </a:p>
          <a:p>
            <a:r>
              <a:rPr lang="ru-RU" sz="1400" b="1" dirty="0" smtClean="0"/>
              <a:t>39.00.00 – социология и социальная работа</a:t>
            </a:r>
          </a:p>
          <a:p>
            <a:r>
              <a:rPr lang="ru-RU" sz="1400" b="1" dirty="0" smtClean="0"/>
              <a:t>40.00.00 – юриспруденция</a:t>
            </a:r>
          </a:p>
          <a:p>
            <a:r>
              <a:rPr lang="ru-RU" sz="1400" b="1" dirty="0" smtClean="0"/>
              <a:t>08.00.00 – техника и технология строительства</a:t>
            </a:r>
            <a:endParaRPr lang="ru-RU" sz="1400" b="1" dirty="0"/>
          </a:p>
          <a:p>
            <a:endParaRPr lang="ru-RU" sz="1400" b="1" dirty="0" smtClean="0"/>
          </a:p>
          <a:p>
            <a:endParaRPr lang="ru-RU" sz="1400" b="1" dirty="0"/>
          </a:p>
          <a:p>
            <a:endParaRPr lang="ru-RU" sz="1400" b="1" dirty="0" smtClean="0"/>
          </a:p>
          <a:p>
            <a:r>
              <a:rPr lang="ru-RU" sz="1400" b="1" dirty="0">
                <a:solidFill>
                  <a:srgbClr val="FF0000"/>
                </a:solidFill>
              </a:rPr>
              <a:t>38.00.00 – экономика и </a:t>
            </a:r>
            <a:r>
              <a:rPr lang="ru-RU" sz="1400" b="1" dirty="0" smtClean="0">
                <a:solidFill>
                  <a:srgbClr val="FF0000"/>
                </a:solidFill>
              </a:rPr>
              <a:t>управление</a:t>
            </a:r>
          </a:p>
          <a:p>
            <a:r>
              <a:rPr lang="ru-RU" sz="1400" b="1" dirty="0">
                <a:solidFill>
                  <a:srgbClr val="FF0000"/>
                </a:solidFill>
              </a:rPr>
              <a:t>40.00.00 – юриспруденция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42.00.00 – СМИ и информационно-библиотечное дело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7" name="Image 3" descr="Picture"/>
          <p:cNvPicPr>
            <a:picLocks noGrp="1"/>
          </p:cNvPicPr>
          <p:nvPr>
            <p:ph sz="half" idx="1"/>
          </p:nvPr>
        </p:nvPicPr>
        <p:blipFill rotWithShape="1">
          <a:blip r:embed="rId2" cstate="print"/>
          <a:srcRect b="48624"/>
          <a:stretch/>
        </p:blipFill>
        <p:spPr>
          <a:xfrm>
            <a:off x="179512" y="1005577"/>
            <a:ext cx="5400600" cy="3780419"/>
          </a:xfrm>
          <a:prstGeom prst="rect">
            <a:avLst/>
          </a:prstGeom>
          <a:ln>
            <a:prstDash val="solid"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4" y="87474"/>
            <a:ext cx="720080" cy="501806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1417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70C0"/>
                </a:solidFill>
              </a:rPr>
              <a:t>Поступление выпускников 11 классов 2024 года на программы </a:t>
            </a:r>
            <a:r>
              <a:rPr lang="ru-RU" sz="3600" dirty="0" smtClean="0">
                <a:solidFill>
                  <a:srgbClr val="0070C0"/>
                </a:solidFill>
              </a:rPr>
              <a:t>СПО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68144" y="1200151"/>
            <a:ext cx="3096344" cy="3394472"/>
          </a:xfrm>
        </p:spPr>
        <p:txBody>
          <a:bodyPr>
            <a:normAutofit fontScale="85000" lnSpcReduction="20000"/>
          </a:bodyPr>
          <a:lstStyle/>
          <a:p>
            <a:r>
              <a:rPr lang="ru-RU" sz="1400" b="1" dirty="0" smtClean="0"/>
              <a:t>31.00.00 – клиническая медицина</a:t>
            </a:r>
          </a:p>
          <a:p>
            <a:r>
              <a:rPr lang="ru-RU" sz="1400" b="1" dirty="0" smtClean="0"/>
              <a:t>38.00.00 – экономика и управление</a:t>
            </a:r>
          </a:p>
          <a:p>
            <a:r>
              <a:rPr lang="ru-RU" sz="1400" b="1" dirty="0" smtClean="0"/>
              <a:t>43.00.00 – сервис и туризм</a:t>
            </a:r>
          </a:p>
          <a:p>
            <a:r>
              <a:rPr lang="ru-RU" sz="1400" b="1" dirty="0" smtClean="0"/>
              <a:t>34.00.00 – сестринское дело</a:t>
            </a:r>
          </a:p>
          <a:p>
            <a:r>
              <a:rPr lang="ru-RU" sz="1400" b="1" dirty="0" smtClean="0"/>
              <a:t>15.00.00 – машиностроение</a:t>
            </a:r>
          </a:p>
          <a:p>
            <a:r>
              <a:rPr lang="ru-RU" sz="1400" b="1" dirty="0" smtClean="0"/>
              <a:t>44.00.00 – образование и педагогические науки</a:t>
            </a:r>
          </a:p>
          <a:p>
            <a:r>
              <a:rPr lang="ru-RU" sz="1400" b="1" dirty="0" smtClean="0"/>
              <a:t>09.00.00 – информатика и вычислительная техника</a:t>
            </a:r>
          </a:p>
          <a:p>
            <a:r>
              <a:rPr lang="ru-RU" sz="1400" b="1" dirty="0" smtClean="0"/>
              <a:t>54.00.00 – изобразительное и прикладные виды творчества</a:t>
            </a:r>
          </a:p>
          <a:p>
            <a:r>
              <a:rPr lang="ru-RU" sz="1400" b="1" dirty="0" smtClean="0"/>
              <a:t>23.00.00 – техника и технология наземного транспорта</a:t>
            </a:r>
          </a:p>
          <a:p>
            <a:r>
              <a:rPr lang="ru-RU" sz="1400" b="1" dirty="0" smtClean="0"/>
              <a:t>49.00.00- физическая культура и спорт</a:t>
            </a:r>
          </a:p>
          <a:p>
            <a:endParaRPr lang="ru-RU" sz="1400" b="1" dirty="0"/>
          </a:p>
          <a:p>
            <a:r>
              <a:rPr lang="ru-RU" sz="1400" b="1" dirty="0" smtClean="0">
                <a:solidFill>
                  <a:srgbClr val="FF0000"/>
                </a:solidFill>
              </a:rPr>
              <a:t>40.00.00 – юриспруденция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38.00.00- экономика и управление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09.00.00 – информатика и вычислительная техника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5" name="Image 3" descr="Picture"/>
          <p:cNvPicPr>
            <a:picLocks noGrp="1"/>
          </p:cNvPicPr>
          <p:nvPr>
            <p:ph sz="half" idx="1"/>
          </p:nvPr>
        </p:nvPicPr>
        <p:blipFill rotWithShape="1">
          <a:blip r:embed="rId2" cstate="print"/>
          <a:srcRect t="51076" b="-1"/>
          <a:stretch/>
        </p:blipFill>
        <p:spPr>
          <a:xfrm>
            <a:off x="179512" y="1275606"/>
            <a:ext cx="5904656" cy="3294366"/>
          </a:xfrm>
          <a:prstGeom prst="rect">
            <a:avLst/>
          </a:prstGeom>
          <a:ln>
            <a:prstDash val="solid"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7474"/>
            <a:ext cx="720080" cy="501806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1197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Спасибо за внимание!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0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4611</TotalTime>
  <Words>724</Words>
  <Application>Microsoft Office PowerPoint</Application>
  <PresentationFormat>Экран (16:9)</PresentationFormat>
  <Paragraphs>237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«Реализация  профильного обучения  (гуманитарный профиль).   Итоги ГИА».</vt:lpstr>
      <vt:lpstr>Информация о выборе предметов среди участников ГИА-9  Кол-во участников ГИА -9 2024-13843 чел.</vt:lpstr>
      <vt:lpstr>Презентация PowerPoint</vt:lpstr>
      <vt:lpstr>Информация о выборе пар предметов участниками ГИА-9 2024</vt:lpstr>
      <vt:lpstr>Поступление выпускников 2024 года  на программы СПО</vt:lpstr>
      <vt:lpstr>Презентация PowerPoint</vt:lpstr>
      <vt:lpstr>Поступление выпускников 11 классов  2024 года на программы ВО</vt:lpstr>
      <vt:lpstr>Поступление выпускников 11 классов 2024 года на программы СПО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Костыгова_ЕА</dc:creator>
  <cp:lastModifiedBy>Елена Костыгова</cp:lastModifiedBy>
  <cp:revision>65</cp:revision>
  <cp:lastPrinted>2025-03-03T09:09:24Z</cp:lastPrinted>
  <dcterms:created xsi:type="dcterms:W3CDTF">2025-02-20T07:18:18Z</dcterms:created>
  <dcterms:modified xsi:type="dcterms:W3CDTF">2025-03-03T09:33:36Z</dcterms:modified>
</cp:coreProperties>
</file>