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19" r:id="rId2"/>
    <p:sldId id="392" r:id="rId3"/>
    <p:sldId id="393" r:id="rId4"/>
    <p:sldId id="369" r:id="rId5"/>
    <p:sldId id="373" r:id="rId6"/>
    <p:sldId id="375" r:id="rId7"/>
    <p:sldId id="381" r:id="rId8"/>
    <p:sldId id="385" r:id="rId9"/>
    <p:sldId id="389" r:id="rId10"/>
    <p:sldId id="383" r:id="rId11"/>
    <p:sldId id="359" r:id="rId12"/>
    <p:sldId id="363" r:id="rId13"/>
    <p:sldId id="391" r:id="rId14"/>
    <p:sldId id="281" r:id="rId15"/>
    <p:sldId id="395" r:id="rId16"/>
    <p:sldId id="327" r:id="rId17"/>
    <p:sldId id="285" r:id="rId18"/>
    <p:sldId id="289" r:id="rId19"/>
    <p:sldId id="338" r:id="rId20"/>
    <p:sldId id="340" r:id="rId21"/>
    <p:sldId id="287" r:id="rId22"/>
    <p:sldId id="331" r:id="rId23"/>
    <p:sldId id="329" r:id="rId24"/>
    <p:sldId id="347" r:id="rId25"/>
    <p:sldId id="342" r:id="rId26"/>
    <p:sldId id="268" r:id="rId27"/>
    <p:sldId id="309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F3E3DA-E3D2-4934-9904-2E0E3B74503E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2A6F0-90CC-4599-8304-E9C62D1462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739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5E3E3-75CB-47EC-A41C-B0402E3100D6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8C1A4-4643-43A8-AE01-F83E858577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82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5E3E3-75CB-47EC-A41C-B0402E3100D6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8C1A4-4643-43A8-AE01-F83E858577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828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5E3E3-75CB-47EC-A41C-B0402E3100D6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8C1A4-4643-43A8-AE01-F83E858577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621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01625" y="6242050"/>
            <a:ext cx="1782763" cy="474663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257425" y="6248400"/>
            <a:ext cx="3455988" cy="474663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5867400" y="6248400"/>
            <a:ext cx="1755775" cy="474663"/>
          </a:xfrm>
        </p:spPr>
        <p:txBody>
          <a:bodyPr anchor="t"/>
          <a:lstStyle>
            <a:lvl1pPr>
              <a:defRPr/>
            </a:lvl1pPr>
          </a:lstStyle>
          <a:p>
            <a:fld id="{417289B6-A2F4-43D2-8DC7-497C52A755A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81544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0192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5E3E3-75CB-47EC-A41C-B0402E3100D6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8C1A4-4643-43A8-AE01-F83E858577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008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5E3E3-75CB-47EC-A41C-B0402E3100D6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8C1A4-4643-43A8-AE01-F83E858577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770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5E3E3-75CB-47EC-A41C-B0402E3100D6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8C1A4-4643-43A8-AE01-F83E858577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272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5E3E3-75CB-47EC-A41C-B0402E3100D6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8C1A4-4643-43A8-AE01-F83E858577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945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5E3E3-75CB-47EC-A41C-B0402E3100D6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8C1A4-4643-43A8-AE01-F83E858577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37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5E3E3-75CB-47EC-A41C-B0402E3100D6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8C1A4-4643-43A8-AE01-F83E858577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512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5E3E3-75CB-47EC-A41C-B0402E3100D6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8C1A4-4643-43A8-AE01-F83E858577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051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5E3E3-75CB-47EC-A41C-B0402E3100D6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8C1A4-4643-43A8-AE01-F83E858577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329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5E3E3-75CB-47EC-A41C-B0402E3100D6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8C1A4-4643-43A8-AE01-F83E858577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894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9" Type="http://schemas.openxmlformats.org/officeDocument/2006/relationships/image" Target="../media/image45.png"/><Relationship Id="rId21" Type="http://schemas.openxmlformats.org/officeDocument/2006/relationships/image" Target="../media/image27.png"/><Relationship Id="rId34" Type="http://schemas.openxmlformats.org/officeDocument/2006/relationships/image" Target="../media/image40.png"/><Relationship Id="rId42" Type="http://schemas.openxmlformats.org/officeDocument/2006/relationships/image" Target="../media/image48.png"/><Relationship Id="rId47" Type="http://schemas.openxmlformats.org/officeDocument/2006/relationships/image" Target="../media/image53.png"/><Relationship Id="rId50" Type="http://schemas.openxmlformats.org/officeDocument/2006/relationships/image" Target="../media/image56.png"/><Relationship Id="rId55" Type="http://schemas.openxmlformats.org/officeDocument/2006/relationships/image" Target="../media/image61.png"/><Relationship Id="rId63" Type="http://schemas.openxmlformats.org/officeDocument/2006/relationships/image" Target="../media/image69.png"/><Relationship Id="rId68" Type="http://schemas.openxmlformats.org/officeDocument/2006/relationships/image" Target="../media/image74.png"/><Relationship Id="rId7" Type="http://schemas.openxmlformats.org/officeDocument/2006/relationships/image" Target="../media/image13.png"/><Relationship Id="rId71" Type="http://schemas.openxmlformats.org/officeDocument/2006/relationships/image" Target="../media/image77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9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32" Type="http://schemas.openxmlformats.org/officeDocument/2006/relationships/image" Target="../media/image38.png"/><Relationship Id="rId37" Type="http://schemas.openxmlformats.org/officeDocument/2006/relationships/image" Target="../media/image43.png"/><Relationship Id="rId40" Type="http://schemas.openxmlformats.org/officeDocument/2006/relationships/image" Target="../media/image46.png"/><Relationship Id="rId45" Type="http://schemas.openxmlformats.org/officeDocument/2006/relationships/image" Target="../media/image51.png"/><Relationship Id="rId53" Type="http://schemas.openxmlformats.org/officeDocument/2006/relationships/image" Target="../media/image59.png"/><Relationship Id="rId58" Type="http://schemas.openxmlformats.org/officeDocument/2006/relationships/image" Target="../media/image64.png"/><Relationship Id="rId66" Type="http://schemas.openxmlformats.org/officeDocument/2006/relationships/image" Target="../media/image72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36" Type="http://schemas.openxmlformats.org/officeDocument/2006/relationships/image" Target="../media/image42.png"/><Relationship Id="rId49" Type="http://schemas.openxmlformats.org/officeDocument/2006/relationships/image" Target="../media/image55.png"/><Relationship Id="rId57" Type="http://schemas.openxmlformats.org/officeDocument/2006/relationships/image" Target="../media/image63.png"/><Relationship Id="rId61" Type="http://schemas.openxmlformats.org/officeDocument/2006/relationships/image" Target="../media/image67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31" Type="http://schemas.openxmlformats.org/officeDocument/2006/relationships/image" Target="../media/image37.png"/><Relationship Id="rId44" Type="http://schemas.openxmlformats.org/officeDocument/2006/relationships/image" Target="../media/image50.png"/><Relationship Id="rId52" Type="http://schemas.openxmlformats.org/officeDocument/2006/relationships/image" Target="../media/image58.png"/><Relationship Id="rId60" Type="http://schemas.openxmlformats.org/officeDocument/2006/relationships/image" Target="../media/image66.png"/><Relationship Id="rId65" Type="http://schemas.openxmlformats.org/officeDocument/2006/relationships/image" Target="../media/image7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30" Type="http://schemas.openxmlformats.org/officeDocument/2006/relationships/image" Target="../media/image36.png"/><Relationship Id="rId35" Type="http://schemas.openxmlformats.org/officeDocument/2006/relationships/image" Target="../media/image41.png"/><Relationship Id="rId43" Type="http://schemas.openxmlformats.org/officeDocument/2006/relationships/image" Target="../media/image49.png"/><Relationship Id="rId48" Type="http://schemas.openxmlformats.org/officeDocument/2006/relationships/image" Target="../media/image54.png"/><Relationship Id="rId56" Type="http://schemas.openxmlformats.org/officeDocument/2006/relationships/image" Target="../media/image62.png"/><Relationship Id="rId64" Type="http://schemas.openxmlformats.org/officeDocument/2006/relationships/image" Target="../media/image70.png"/><Relationship Id="rId69" Type="http://schemas.openxmlformats.org/officeDocument/2006/relationships/image" Target="../media/image75.png"/><Relationship Id="rId8" Type="http://schemas.openxmlformats.org/officeDocument/2006/relationships/image" Target="../media/image14.png"/><Relationship Id="rId51" Type="http://schemas.openxmlformats.org/officeDocument/2006/relationships/image" Target="../media/image57.png"/><Relationship Id="rId72" Type="http://schemas.openxmlformats.org/officeDocument/2006/relationships/image" Target="../media/image78.png"/><Relationship Id="rId3" Type="http://schemas.openxmlformats.org/officeDocument/2006/relationships/image" Target="../media/image9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33" Type="http://schemas.openxmlformats.org/officeDocument/2006/relationships/image" Target="../media/image39.png"/><Relationship Id="rId38" Type="http://schemas.openxmlformats.org/officeDocument/2006/relationships/image" Target="../media/image44.png"/><Relationship Id="rId46" Type="http://schemas.openxmlformats.org/officeDocument/2006/relationships/image" Target="../media/image52.png"/><Relationship Id="rId59" Type="http://schemas.openxmlformats.org/officeDocument/2006/relationships/image" Target="../media/image65.png"/><Relationship Id="rId67" Type="http://schemas.openxmlformats.org/officeDocument/2006/relationships/image" Target="../media/image73.png"/><Relationship Id="rId20" Type="http://schemas.openxmlformats.org/officeDocument/2006/relationships/image" Target="../media/image26.png"/><Relationship Id="rId41" Type="http://schemas.openxmlformats.org/officeDocument/2006/relationships/image" Target="../media/image47.png"/><Relationship Id="rId54" Type="http://schemas.openxmlformats.org/officeDocument/2006/relationships/image" Target="../media/image60.png"/><Relationship Id="rId62" Type="http://schemas.openxmlformats.org/officeDocument/2006/relationships/image" Target="../media/image68.png"/><Relationship Id="rId70" Type="http://schemas.openxmlformats.org/officeDocument/2006/relationships/image" Target="../media/image76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8.png"/><Relationship Id="rId18" Type="http://schemas.openxmlformats.org/officeDocument/2006/relationships/image" Target="../media/image23.png"/><Relationship Id="rId26" Type="http://schemas.openxmlformats.org/officeDocument/2006/relationships/image" Target="../media/image99.png"/><Relationship Id="rId39" Type="http://schemas.openxmlformats.org/officeDocument/2006/relationships/image" Target="../media/image108.png"/><Relationship Id="rId21" Type="http://schemas.openxmlformats.org/officeDocument/2006/relationships/image" Target="../media/image95.png"/><Relationship Id="rId34" Type="http://schemas.openxmlformats.org/officeDocument/2006/relationships/image" Target="../media/image34.png"/><Relationship Id="rId42" Type="http://schemas.openxmlformats.org/officeDocument/2006/relationships/image" Target="../media/image110.png"/><Relationship Id="rId47" Type="http://schemas.openxmlformats.org/officeDocument/2006/relationships/image" Target="../media/image114.png"/><Relationship Id="rId50" Type="http://schemas.openxmlformats.org/officeDocument/2006/relationships/image" Target="../media/image117.png"/><Relationship Id="rId55" Type="http://schemas.openxmlformats.org/officeDocument/2006/relationships/image" Target="../media/image122.png"/><Relationship Id="rId63" Type="http://schemas.openxmlformats.org/officeDocument/2006/relationships/image" Target="../media/image130.png"/><Relationship Id="rId7" Type="http://schemas.openxmlformats.org/officeDocument/2006/relationships/image" Target="../media/image84.png"/><Relationship Id="rId2" Type="http://schemas.openxmlformats.org/officeDocument/2006/relationships/image" Target="../media/image79.png"/><Relationship Id="rId16" Type="http://schemas.openxmlformats.org/officeDocument/2006/relationships/image" Target="../media/image91.png"/><Relationship Id="rId20" Type="http://schemas.openxmlformats.org/officeDocument/2006/relationships/image" Target="../media/image94.png"/><Relationship Id="rId29" Type="http://schemas.openxmlformats.org/officeDocument/2006/relationships/image" Target="../media/image20.png"/><Relationship Id="rId41" Type="http://schemas.openxmlformats.org/officeDocument/2006/relationships/image" Target="../media/image109.png"/><Relationship Id="rId54" Type="http://schemas.openxmlformats.org/officeDocument/2006/relationships/image" Target="../media/image121.png"/><Relationship Id="rId62" Type="http://schemas.openxmlformats.org/officeDocument/2006/relationships/image" Target="../media/image12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3.png"/><Relationship Id="rId11" Type="http://schemas.openxmlformats.org/officeDocument/2006/relationships/image" Target="../media/image87.png"/><Relationship Id="rId24" Type="http://schemas.openxmlformats.org/officeDocument/2006/relationships/image" Target="../media/image97.png"/><Relationship Id="rId32" Type="http://schemas.openxmlformats.org/officeDocument/2006/relationships/image" Target="../media/image45.png"/><Relationship Id="rId37" Type="http://schemas.openxmlformats.org/officeDocument/2006/relationships/image" Target="../media/image106.png"/><Relationship Id="rId40" Type="http://schemas.openxmlformats.org/officeDocument/2006/relationships/image" Target="../media/image30.png"/><Relationship Id="rId45" Type="http://schemas.openxmlformats.org/officeDocument/2006/relationships/image" Target="../media/image112.png"/><Relationship Id="rId53" Type="http://schemas.openxmlformats.org/officeDocument/2006/relationships/image" Target="../media/image120.png"/><Relationship Id="rId58" Type="http://schemas.openxmlformats.org/officeDocument/2006/relationships/image" Target="../media/image125.png"/><Relationship Id="rId66" Type="http://schemas.openxmlformats.org/officeDocument/2006/relationships/image" Target="../media/image133.png"/><Relationship Id="rId5" Type="http://schemas.openxmlformats.org/officeDocument/2006/relationships/image" Target="../media/image82.png"/><Relationship Id="rId15" Type="http://schemas.openxmlformats.org/officeDocument/2006/relationships/image" Target="../media/image90.png"/><Relationship Id="rId23" Type="http://schemas.openxmlformats.org/officeDocument/2006/relationships/image" Target="../media/image96.png"/><Relationship Id="rId28" Type="http://schemas.openxmlformats.org/officeDocument/2006/relationships/image" Target="../media/image35.png"/><Relationship Id="rId36" Type="http://schemas.openxmlformats.org/officeDocument/2006/relationships/image" Target="../media/image105.png"/><Relationship Id="rId49" Type="http://schemas.openxmlformats.org/officeDocument/2006/relationships/image" Target="../media/image116.png"/><Relationship Id="rId57" Type="http://schemas.openxmlformats.org/officeDocument/2006/relationships/image" Target="../media/image124.png"/><Relationship Id="rId61" Type="http://schemas.openxmlformats.org/officeDocument/2006/relationships/image" Target="../media/image128.png"/><Relationship Id="rId10" Type="http://schemas.openxmlformats.org/officeDocument/2006/relationships/image" Target="../media/image13.png"/><Relationship Id="rId19" Type="http://schemas.openxmlformats.org/officeDocument/2006/relationships/image" Target="../media/image93.png"/><Relationship Id="rId31" Type="http://schemas.openxmlformats.org/officeDocument/2006/relationships/image" Target="../media/image102.png"/><Relationship Id="rId44" Type="http://schemas.openxmlformats.org/officeDocument/2006/relationships/image" Target="../media/image14.png"/><Relationship Id="rId52" Type="http://schemas.openxmlformats.org/officeDocument/2006/relationships/image" Target="../media/image119.png"/><Relationship Id="rId60" Type="http://schemas.openxmlformats.org/officeDocument/2006/relationships/image" Target="../media/image127.png"/><Relationship Id="rId65" Type="http://schemas.openxmlformats.org/officeDocument/2006/relationships/image" Target="../media/image132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Relationship Id="rId14" Type="http://schemas.openxmlformats.org/officeDocument/2006/relationships/image" Target="../media/image89.png"/><Relationship Id="rId22" Type="http://schemas.openxmlformats.org/officeDocument/2006/relationships/image" Target="../media/image26.png"/><Relationship Id="rId27" Type="http://schemas.openxmlformats.org/officeDocument/2006/relationships/image" Target="../media/image100.png"/><Relationship Id="rId30" Type="http://schemas.openxmlformats.org/officeDocument/2006/relationships/image" Target="../media/image101.png"/><Relationship Id="rId35" Type="http://schemas.openxmlformats.org/officeDocument/2006/relationships/image" Target="../media/image104.png"/><Relationship Id="rId43" Type="http://schemas.openxmlformats.org/officeDocument/2006/relationships/image" Target="../media/image111.png"/><Relationship Id="rId48" Type="http://schemas.openxmlformats.org/officeDocument/2006/relationships/image" Target="../media/image115.png"/><Relationship Id="rId56" Type="http://schemas.openxmlformats.org/officeDocument/2006/relationships/image" Target="../media/image123.png"/><Relationship Id="rId64" Type="http://schemas.openxmlformats.org/officeDocument/2006/relationships/image" Target="../media/image131.png"/><Relationship Id="rId8" Type="http://schemas.openxmlformats.org/officeDocument/2006/relationships/image" Target="../media/image85.png"/><Relationship Id="rId51" Type="http://schemas.openxmlformats.org/officeDocument/2006/relationships/image" Target="../media/image118.png"/><Relationship Id="rId3" Type="http://schemas.openxmlformats.org/officeDocument/2006/relationships/image" Target="../media/image80.png"/><Relationship Id="rId12" Type="http://schemas.openxmlformats.org/officeDocument/2006/relationships/image" Target="../media/image15.png"/><Relationship Id="rId17" Type="http://schemas.openxmlformats.org/officeDocument/2006/relationships/image" Target="../media/image92.png"/><Relationship Id="rId25" Type="http://schemas.openxmlformats.org/officeDocument/2006/relationships/image" Target="../media/image98.png"/><Relationship Id="rId33" Type="http://schemas.openxmlformats.org/officeDocument/2006/relationships/image" Target="../media/image103.png"/><Relationship Id="rId38" Type="http://schemas.openxmlformats.org/officeDocument/2006/relationships/image" Target="../media/image107.png"/><Relationship Id="rId46" Type="http://schemas.openxmlformats.org/officeDocument/2006/relationships/image" Target="../media/image113.png"/><Relationship Id="rId59" Type="http://schemas.openxmlformats.org/officeDocument/2006/relationships/image" Target="../media/image126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7.png"/><Relationship Id="rId18" Type="http://schemas.openxmlformats.org/officeDocument/2006/relationships/image" Target="../media/image140.png"/><Relationship Id="rId26" Type="http://schemas.openxmlformats.org/officeDocument/2006/relationships/image" Target="../media/image147.png"/><Relationship Id="rId39" Type="http://schemas.openxmlformats.org/officeDocument/2006/relationships/image" Target="../media/image160.png"/><Relationship Id="rId21" Type="http://schemas.openxmlformats.org/officeDocument/2006/relationships/image" Target="../media/image16.png"/><Relationship Id="rId34" Type="http://schemas.openxmlformats.org/officeDocument/2006/relationships/image" Target="../media/image155.png"/><Relationship Id="rId42" Type="http://schemas.openxmlformats.org/officeDocument/2006/relationships/image" Target="../media/image163.png"/><Relationship Id="rId47" Type="http://schemas.openxmlformats.org/officeDocument/2006/relationships/image" Target="../media/image58.png"/><Relationship Id="rId50" Type="http://schemas.openxmlformats.org/officeDocument/2006/relationships/image" Target="../media/image166.png"/><Relationship Id="rId55" Type="http://schemas.openxmlformats.org/officeDocument/2006/relationships/image" Target="../media/image170.png"/><Relationship Id="rId63" Type="http://schemas.openxmlformats.org/officeDocument/2006/relationships/image" Target="../media/image74.png"/><Relationship Id="rId7" Type="http://schemas.openxmlformats.org/officeDocument/2006/relationships/image" Target="../media/image134.png"/><Relationship Id="rId2" Type="http://schemas.openxmlformats.org/officeDocument/2006/relationships/image" Target="../media/image8.png"/><Relationship Id="rId16" Type="http://schemas.openxmlformats.org/officeDocument/2006/relationships/image" Target="../media/image23.png"/><Relationship Id="rId29" Type="http://schemas.openxmlformats.org/officeDocument/2006/relationships/image" Target="../media/image15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11" Type="http://schemas.openxmlformats.org/officeDocument/2006/relationships/image" Target="../media/image30.png"/><Relationship Id="rId24" Type="http://schemas.openxmlformats.org/officeDocument/2006/relationships/image" Target="../media/image145.png"/><Relationship Id="rId32" Type="http://schemas.openxmlformats.org/officeDocument/2006/relationships/image" Target="../media/image153.png"/><Relationship Id="rId37" Type="http://schemas.openxmlformats.org/officeDocument/2006/relationships/image" Target="../media/image158.png"/><Relationship Id="rId40" Type="http://schemas.openxmlformats.org/officeDocument/2006/relationships/image" Target="../media/image161.png"/><Relationship Id="rId45" Type="http://schemas.openxmlformats.org/officeDocument/2006/relationships/image" Target="../media/image56.png"/><Relationship Id="rId53" Type="http://schemas.openxmlformats.org/officeDocument/2006/relationships/image" Target="../media/image169.png"/><Relationship Id="rId58" Type="http://schemas.openxmlformats.org/officeDocument/2006/relationships/image" Target="../media/image173.png"/><Relationship Id="rId66" Type="http://schemas.openxmlformats.org/officeDocument/2006/relationships/image" Target="../media/image77.png"/><Relationship Id="rId5" Type="http://schemas.openxmlformats.org/officeDocument/2006/relationships/image" Target="../media/image11.png"/><Relationship Id="rId15" Type="http://schemas.openxmlformats.org/officeDocument/2006/relationships/image" Target="../media/image35.png"/><Relationship Id="rId23" Type="http://schemas.openxmlformats.org/officeDocument/2006/relationships/image" Target="../media/image144.png"/><Relationship Id="rId28" Type="http://schemas.openxmlformats.org/officeDocument/2006/relationships/image" Target="../media/image149.png"/><Relationship Id="rId36" Type="http://schemas.openxmlformats.org/officeDocument/2006/relationships/image" Target="../media/image157.png"/><Relationship Id="rId49" Type="http://schemas.openxmlformats.org/officeDocument/2006/relationships/image" Target="../media/image60.png"/><Relationship Id="rId57" Type="http://schemas.openxmlformats.org/officeDocument/2006/relationships/image" Target="../media/image172.png"/><Relationship Id="rId61" Type="http://schemas.openxmlformats.org/officeDocument/2006/relationships/image" Target="../media/image72.png"/><Relationship Id="rId10" Type="http://schemas.openxmlformats.org/officeDocument/2006/relationships/image" Target="../media/image135.png"/><Relationship Id="rId19" Type="http://schemas.openxmlformats.org/officeDocument/2006/relationships/image" Target="../media/image141.png"/><Relationship Id="rId31" Type="http://schemas.openxmlformats.org/officeDocument/2006/relationships/image" Target="../media/image152.png"/><Relationship Id="rId44" Type="http://schemas.openxmlformats.org/officeDocument/2006/relationships/image" Target="../media/image165.png"/><Relationship Id="rId52" Type="http://schemas.openxmlformats.org/officeDocument/2006/relationships/image" Target="../media/image168.png"/><Relationship Id="rId60" Type="http://schemas.openxmlformats.org/officeDocument/2006/relationships/image" Target="../media/image175.png"/><Relationship Id="rId65" Type="http://schemas.openxmlformats.org/officeDocument/2006/relationships/image" Target="../media/image7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138.png"/><Relationship Id="rId22" Type="http://schemas.openxmlformats.org/officeDocument/2006/relationships/image" Target="../media/image143.png"/><Relationship Id="rId27" Type="http://schemas.openxmlformats.org/officeDocument/2006/relationships/image" Target="../media/image148.png"/><Relationship Id="rId30" Type="http://schemas.openxmlformats.org/officeDocument/2006/relationships/image" Target="../media/image151.png"/><Relationship Id="rId35" Type="http://schemas.openxmlformats.org/officeDocument/2006/relationships/image" Target="../media/image156.png"/><Relationship Id="rId43" Type="http://schemas.openxmlformats.org/officeDocument/2006/relationships/image" Target="../media/image164.png"/><Relationship Id="rId48" Type="http://schemas.openxmlformats.org/officeDocument/2006/relationships/image" Target="../media/image59.png"/><Relationship Id="rId56" Type="http://schemas.openxmlformats.org/officeDocument/2006/relationships/image" Target="../media/image171.png"/><Relationship Id="rId64" Type="http://schemas.openxmlformats.org/officeDocument/2006/relationships/image" Target="../media/image75.png"/><Relationship Id="rId8" Type="http://schemas.openxmlformats.org/officeDocument/2006/relationships/image" Target="../media/image14.png"/><Relationship Id="rId51" Type="http://schemas.openxmlformats.org/officeDocument/2006/relationships/image" Target="../media/image167.png"/><Relationship Id="rId3" Type="http://schemas.openxmlformats.org/officeDocument/2006/relationships/image" Target="../media/image9.png"/><Relationship Id="rId12" Type="http://schemas.openxmlformats.org/officeDocument/2006/relationships/image" Target="../media/image136.png"/><Relationship Id="rId17" Type="http://schemas.openxmlformats.org/officeDocument/2006/relationships/image" Target="../media/image139.png"/><Relationship Id="rId25" Type="http://schemas.openxmlformats.org/officeDocument/2006/relationships/image" Target="../media/image146.png"/><Relationship Id="rId33" Type="http://schemas.openxmlformats.org/officeDocument/2006/relationships/image" Target="../media/image154.png"/><Relationship Id="rId38" Type="http://schemas.openxmlformats.org/officeDocument/2006/relationships/image" Target="../media/image159.png"/><Relationship Id="rId46" Type="http://schemas.openxmlformats.org/officeDocument/2006/relationships/image" Target="../media/image57.png"/><Relationship Id="rId59" Type="http://schemas.openxmlformats.org/officeDocument/2006/relationships/image" Target="../media/image174.png"/><Relationship Id="rId67" Type="http://schemas.openxmlformats.org/officeDocument/2006/relationships/image" Target="../media/image78.png"/><Relationship Id="rId20" Type="http://schemas.openxmlformats.org/officeDocument/2006/relationships/image" Target="../media/image142.png"/><Relationship Id="rId41" Type="http://schemas.openxmlformats.org/officeDocument/2006/relationships/image" Target="../media/image162.png"/><Relationship Id="rId54" Type="http://schemas.openxmlformats.org/officeDocument/2006/relationships/image" Target="../media/image22.png"/><Relationship Id="rId62" Type="http://schemas.openxmlformats.org/officeDocument/2006/relationships/image" Target="../media/image7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ryb43sh.edu.yar.ru/" TargetMode="External"/><Relationship Id="rId3" Type="http://schemas.openxmlformats.org/officeDocument/2006/relationships/hyperlink" Target="https://sch5-rybinsk.edu.yar.ru/" TargetMode="External"/><Relationship Id="rId7" Type="http://schemas.openxmlformats.org/officeDocument/2006/relationships/hyperlink" Target="https://ryb30sh.edu.yar.ru/" TargetMode="External"/><Relationship Id="rId2" Type="http://schemas.openxmlformats.org/officeDocument/2006/relationships/hyperlink" Target="https://licei2rybinsk.edu.yar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ch28.rybadm.ru/" TargetMode="External"/><Relationship Id="rId5" Type="http://schemas.openxmlformats.org/officeDocument/2006/relationships/hyperlink" Target="http://sch10.rybadm.ru/1/index.html" TargetMode="External"/><Relationship Id="rId4" Type="http://schemas.openxmlformats.org/officeDocument/2006/relationships/hyperlink" Target="http://gim8.rybadm.ru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jpeg"/><Relationship Id="rId2" Type="http://schemas.openxmlformats.org/officeDocument/2006/relationships/image" Target="../media/image17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jpeg"/><Relationship Id="rId2" Type="http://schemas.openxmlformats.org/officeDocument/2006/relationships/image" Target="../media/image17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ic.edsoo.ru/projects/fop/index.html#/sections/200225" TargetMode="External"/><Relationship Id="rId2" Type="http://schemas.openxmlformats.org/officeDocument/2006/relationships/hyperlink" Target="https://static.edsoo.ru/projects/fop/index.html#/sections/2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jpeg"/><Relationship Id="rId2" Type="http://schemas.openxmlformats.org/officeDocument/2006/relationships/image" Target="../media/image183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jpeg"/><Relationship Id="rId2" Type="http://schemas.openxmlformats.org/officeDocument/2006/relationships/image" Target="../media/image18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jpeg"/><Relationship Id="rId2" Type="http://schemas.openxmlformats.org/officeDocument/2006/relationships/image" Target="../media/image18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nn.ru/bibn/" TargetMode="External"/><Relationship Id="rId3" Type="http://schemas.openxmlformats.org/officeDocument/2006/relationships/hyperlink" Target="http://olymp.msu.ru/" TargetMode="External"/><Relationship Id="rId7" Type="http://schemas.openxmlformats.org/officeDocument/2006/relationships/hyperlink" Target="http://olymp.psu.ru/" TargetMode="External"/><Relationship Id="rId2" Type="http://schemas.openxmlformats.org/officeDocument/2006/relationships/hyperlink" Target="http://newschool.yar.ru/14-proekty/515-regionalnyj-obrazovatelnyj-proekt-farmstar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esc.nsu.ru/vsesib/chem.html" TargetMode="External"/><Relationship Id="rId11" Type="http://schemas.openxmlformats.org/officeDocument/2006/relationships/hyperlink" Target="http://olympiada.spbu.ru/" TargetMode="External"/><Relationship Id="rId5" Type="http://schemas.openxmlformats.org/officeDocument/2006/relationships/hyperlink" Target="http://www.nanometer.ru/" TargetMode="External"/><Relationship Id="rId10" Type="http://schemas.openxmlformats.org/officeDocument/2006/relationships/hyperlink" Target="http://www.muctr.ru/entrant/2019/olimp/answer_final.pdf" TargetMode="External"/><Relationship Id="rId4" Type="http://schemas.openxmlformats.org/officeDocument/2006/relationships/hyperlink" Target="http://olymp.msu.ru/pluginfile.php/123764/mod_page/cont" TargetMode="External"/><Relationship Id="rId9" Type="http://schemas.openxmlformats.org/officeDocument/2006/relationships/hyperlink" Target="http://www.muctr.ru/entrant/olimp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ysmu.ru/" TargetMode="External"/><Relationship Id="rId2" Type="http://schemas.openxmlformats.org/officeDocument/2006/relationships/hyperlink" Target="http://newschool.yar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du.yar.ru/index/about.html" TargetMode="External"/><Relationship Id="rId5" Type="http://schemas.openxmlformats.org/officeDocument/2006/relationships/hyperlink" Target="https://turist-ryb.edu.yar.ru/" TargetMode="External"/><Relationship Id="rId4" Type="http://schemas.openxmlformats.org/officeDocument/2006/relationships/hyperlink" Target="http://talant.rybadm.ru/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ic.edsoo.ru/projects/fop/index.html#/sections/300228" TargetMode="External"/><Relationship Id="rId2" Type="http://schemas.openxmlformats.org/officeDocument/2006/relationships/hyperlink" Target="https://static.edsoo.ru/projects/fop/index.html#/sections/3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8454" y="195401"/>
            <a:ext cx="8655546" cy="14326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4" y="5439972"/>
            <a:ext cx="9144000" cy="14180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59834" y="4898574"/>
            <a:ext cx="5961704" cy="1494906"/>
          </a:xfrm>
          <a:prstGeom prst="rect">
            <a:avLst/>
          </a:prstGeom>
          <a:noFill/>
        </p:spPr>
        <p:txBody>
          <a:bodyPr wrap="square" lIns="108849" tIns="54424" rIns="108849" bIns="54424" rtlCol="0">
            <a:spAutoFit/>
          </a:bodyPr>
          <a:lstStyle/>
          <a:p>
            <a:pPr algn="r"/>
            <a:r>
              <a:rPr lang="ru-RU" sz="2400" b="1" dirty="0"/>
              <a:t>Горшкова Н.Н., </a:t>
            </a:r>
          </a:p>
          <a:p>
            <a:pPr algn="r"/>
            <a:r>
              <a:rPr lang="ru-RU" sz="2400" b="1" dirty="0"/>
              <a:t>ст. преподаватель КОО ГАУ ДПО ЯО ИРО, методист МУ ДПО «ИОЦ» г. Рыбинска  </a:t>
            </a:r>
          </a:p>
          <a:p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7" name="Объект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680" y="1916832"/>
            <a:ext cx="3399200" cy="434645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794156" y="1916832"/>
            <a:ext cx="522738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2"/>
                </a:solidFill>
              </a:rPr>
              <a:t>Профильное обучение химии: </a:t>
            </a:r>
          </a:p>
          <a:p>
            <a:pPr algn="ctr"/>
            <a:r>
              <a:rPr lang="ru-RU" sz="4000" b="1" dirty="0" smtClean="0">
                <a:solidFill>
                  <a:schemeClr val="accent2"/>
                </a:solidFill>
              </a:rPr>
              <a:t>цели, проблемы, перспективы</a:t>
            </a:r>
            <a:endParaRPr lang="ru-RU" sz="4000" b="1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5896" y="6393480"/>
            <a:ext cx="1596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25.02.2025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0442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1551940"/>
            <a:chOff x="0" y="0"/>
            <a:chExt cx="12192000" cy="155194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1539240"/>
            </a:xfrm>
            <a:custGeom>
              <a:avLst/>
              <a:gdLst/>
              <a:ahLst/>
              <a:cxnLst/>
              <a:rect l="l" t="t" r="r" b="b"/>
              <a:pathLst>
                <a:path w="12192000" h="1539240">
                  <a:moveTo>
                    <a:pt x="0" y="0"/>
                  </a:moveTo>
                  <a:lnTo>
                    <a:pt x="0" y="1539239"/>
                  </a:lnTo>
                  <a:lnTo>
                    <a:pt x="12191999" y="1539239"/>
                  </a:lnTo>
                  <a:lnTo>
                    <a:pt x="1219199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04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12192000" cy="1551940"/>
            </a:xfrm>
            <a:custGeom>
              <a:avLst/>
              <a:gdLst/>
              <a:ahLst/>
              <a:cxnLst/>
              <a:rect l="l" t="t" r="r" b="b"/>
              <a:pathLst>
                <a:path w="12192000" h="1551940">
                  <a:moveTo>
                    <a:pt x="12191987" y="1539240"/>
                  </a:moveTo>
                  <a:lnTo>
                    <a:pt x="0" y="1539240"/>
                  </a:lnTo>
                  <a:lnTo>
                    <a:pt x="0" y="1551432"/>
                  </a:lnTo>
                  <a:lnTo>
                    <a:pt x="12191987" y="1551432"/>
                  </a:lnTo>
                  <a:lnTo>
                    <a:pt x="12191987" y="1539240"/>
                  </a:lnTo>
                  <a:close/>
                </a:path>
                <a:path w="12192000" h="1551940">
                  <a:moveTo>
                    <a:pt x="12191987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12191987" y="12192"/>
                  </a:lnTo>
                  <a:lnTo>
                    <a:pt x="12191987" y="0"/>
                  </a:lnTo>
                  <a:close/>
                </a:path>
              </a:pathLst>
            </a:custGeom>
            <a:solidFill>
              <a:srgbClr val="2E52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90579" y="192024"/>
              <a:ext cx="510540" cy="1145540"/>
            </a:xfrm>
            <a:custGeom>
              <a:avLst/>
              <a:gdLst/>
              <a:ahLst/>
              <a:cxnLst/>
              <a:rect l="l" t="t" r="r" b="b"/>
              <a:pathLst>
                <a:path w="510540" h="1145540">
                  <a:moveTo>
                    <a:pt x="501176" y="1145539"/>
                  </a:moveTo>
                  <a:lnTo>
                    <a:pt x="454493" y="1137419"/>
                  </a:lnTo>
                  <a:lnTo>
                    <a:pt x="409346" y="1125740"/>
                  </a:lnTo>
                  <a:lnTo>
                    <a:pt x="365861" y="1110672"/>
                  </a:lnTo>
                  <a:lnTo>
                    <a:pt x="324167" y="1092379"/>
                  </a:lnTo>
                  <a:lnTo>
                    <a:pt x="284391" y="1071030"/>
                  </a:lnTo>
                  <a:lnTo>
                    <a:pt x="246661" y="1046791"/>
                  </a:lnTo>
                  <a:lnTo>
                    <a:pt x="211106" y="1019829"/>
                  </a:lnTo>
                  <a:lnTo>
                    <a:pt x="177851" y="990311"/>
                  </a:lnTo>
                  <a:lnTo>
                    <a:pt x="147026" y="958404"/>
                  </a:lnTo>
                  <a:lnTo>
                    <a:pt x="118759" y="924274"/>
                  </a:lnTo>
                  <a:lnTo>
                    <a:pt x="93176" y="888088"/>
                  </a:lnTo>
                  <a:lnTo>
                    <a:pt x="70405" y="850015"/>
                  </a:lnTo>
                  <a:lnTo>
                    <a:pt x="50575" y="810219"/>
                  </a:lnTo>
                  <a:lnTo>
                    <a:pt x="33813" y="768868"/>
                  </a:lnTo>
                  <a:lnTo>
                    <a:pt x="20247" y="726130"/>
                  </a:lnTo>
                  <a:lnTo>
                    <a:pt x="10004" y="682170"/>
                  </a:lnTo>
                  <a:lnTo>
                    <a:pt x="3212" y="637157"/>
                  </a:lnTo>
                  <a:lnTo>
                    <a:pt x="0" y="591255"/>
                  </a:lnTo>
                  <a:lnTo>
                    <a:pt x="494" y="544634"/>
                  </a:lnTo>
                  <a:lnTo>
                    <a:pt x="4822" y="497459"/>
                  </a:lnTo>
                  <a:lnTo>
                    <a:pt x="13340" y="449032"/>
                  </a:lnTo>
                  <a:lnTo>
                    <a:pt x="25748" y="402116"/>
                  </a:lnTo>
                  <a:lnTo>
                    <a:pt x="41871" y="356882"/>
                  </a:lnTo>
                  <a:lnTo>
                    <a:pt x="61535" y="313503"/>
                  </a:lnTo>
                  <a:lnTo>
                    <a:pt x="84565" y="272149"/>
                  </a:lnTo>
                  <a:lnTo>
                    <a:pt x="110787" y="232992"/>
                  </a:lnTo>
                  <a:lnTo>
                    <a:pt x="140026" y="196204"/>
                  </a:lnTo>
                  <a:lnTo>
                    <a:pt x="172108" y="161956"/>
                  </a:lnTo>
                  <a:lnTo>
                    <a:pt x="206859" y="130420"/>
                  </a:lnTo>
                  <a:lnTo>
                    <a:pt x="244103" y="101767"/>
                  </a:lnTo>
                  <a:lnTo>
                    <a:pt x="283666" y="76168"/>
                  </a:lnTo>
                  <a:lnTo>
                    <a:pt x="325375" y="53796"/>
                  </a:lnTo>
                  <a:lnTo>
                    <a:pt x="369054" y="34821"/>
                  </a:lnTo>
                  <a:lnTo>
                    <a:pt x="414528" y="19416"/>
                  </a:lnTo>
                  <a:lnTo>
                    <a:pt x="461625" y="7752"/>
                  </a:lnTo>
                  <a:lnTo>
                    <a:pt x="510168" y="0"/>
                  </a:lnTo>
                </a:path>
              </a:pathLst>
            </a:custGeom>
            <a:ln w="57150">
              <a:solidFill>
                <a:srgbClr val="FC8A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6993" y="323342"/>
              <a:ext cx="9632315" cy="731519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350215" y="1634363"/>
            <a:ext cx="4943475" cy="365760"/>
            <a:chOff x="466953" y="1634363"/>
            <a:chExt cx="6591300" cy="36576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6953" y="1634363"/>
              <a:ext cx="2693162" cy="36576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31871" y="1634363"/>
              <a:ext cx="249935" cy="36576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36340" y="1634363"/>
              <a:ext cx="3821683" cy="365760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12622" y="4003545"/>
            <a:ext cx="8352473" cy="2852166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266090" y="2125091"/>
            <a:ext cx="3890010" cy="609600"/>
            <a:chOff x="354787" y="2125091"/>
            <a:chExt cx="5186680" cy="609600"/>
          </a:xfrm>
        </p:grpSpPr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4787" y="2125091"/>
              <a:ext cx="222504" cy="30480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54787" y="2401951"/>
              <a:ext cx="716280" cy="27940"/>
            </a:xfrm>
            <a:custGeom>
              <a:avLst/>
              <a:gdLst/>
              <a:ahLst/>
              <a:cxnLst/>
              <a:rect l="l" t="t" r="r" b="b"/>
              <a:pathLst>
                <a:path w="716280" h="27939">
                  <a:moveTo>
                    <a:pt x="716280" y="0"/>
                  </a:moveTo>
                  <a:lnTo>
                    <a:pt x="0" y="0"/>
                  </a:lnTo>
                  <a:lnTo>
                    <a:pt x="0" y="27432"/>
                  </a:lnTo>
                  <a:lnTo>
                    <a:pt x="716280" y="27432"/>
                  </a:lnTo>
                  <a:lnTo>
                    <a:pt x="7162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1571" y="2125091"/>
              <a:ext cx="647395" cy="30480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71067" y="2125091"/>
              <a:ext cx="88391" cy="30480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97687" y="2429891"/>
              <a:ext cx="805014" cy="30480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58468" y="2429891"/>
              <a:ext cx="306324" cy="30480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20595" y="2429891"/>
              <a:ext cx="799452" cy="30480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476499" y="2429891"/>
              <a:ext cx="1437766" cy="30480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865117" y="2429891"/>
              <a:ext cx="210312" cy="30480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026661" y="2429891"/>
              <a:ext cx="894968" cy="30480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877054" y="2429891"/>
              <a:ext cx="663854" cy="30480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430266" y="2429891"/>
              <a:ext cx="67055" cy="304800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256565" y="2417191"/>
            <a:ext cx="16954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Wingdings"/>
                <a:cs typeface="Wingdings"/>
              </a:rPr>
              <a:t></a:t>
            </a:r>
            <a:endParaRPr sz="20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</a:pPr>
            <a:r>
              <a:rPr sz="2000" spc="5" dirty="0">
                <a:latin typeface="Wingdings"/>
                <a:cs typeface="Wingdings"/>
              </a:rPr>
              <a:t></a:t>
            </a:r>
            <a:endParaRPr sz="2000">
              <a:latin typeface="Wingdings"/>
              <a:cs typeface="Wingdings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523265" y="2734386"/>
            <a:ext cx="3890010" cy="1830070"/>
            <a:chOff x="697687" y="2734386"/>
            <a:chExt cx="5186680" cy="1830070"/>
          </a:xfrm>
        </p:grpSpPr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97687" y="2734386"/>
              <a:ext cx="805014" cy="30510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584959" y="2734386"/>
              <a:ext cx="198120" cy="30510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866900" y="2734386"/>
              <a:ext cx="1370457" cy="305104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322320" y="2734386"/>
              <a:ext cx="207263" cy="305104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608831" y="2734386"/>
              <a:ext cx="1362456" cy="305104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047741" y="2734386"/>
              <a:ext cx="836028" cy="305104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97687" y="3039745"/>
              <a:ext cx="926172" cy="304800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575815" y="3039745"/>
              <a:ext cx="204215" cy="30480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734312" y="3039745"/>
              <a:ext cx="1309243" cy="30480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994659" y="3039745"/>
              <a:ext cx="716534" cy="30480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608831" y="3039745"/>
              <a:ext cx="67055" cy="304800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97687" y="3344544"/>
              <a:ext cx="539115" cy="304799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185367" y="3344544"/>
              <a:ext cx="898740" cy="304799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039112" y="3344544"/>
              <a:ext cx="849960" cy="304799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782824" y="3344544"/>
              <a:ext cx="67056" cy="304799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97687" y="3649344"/>
              <a:ext cx="972464" cy="30480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616964" y="3649344"/>
              <a:ext cx="1337310" cy="304800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906268" y="3649344"/>
              <a:ext cx="1375663" cy="304800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240022" y="3649344"/>
              <a:ext cx="948118" cy="304800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082793" y="3649344"/>
              <a:ext cx="67055" cy="304800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97687" y="3954221"/>
              <a:ext cx="1232484" cy="305104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872995" y="3954221"/>
              <a:ext cx="1163421" cy="305104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930652" y="3954221"/>
              <a:ext cx="67056" cy="305104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97687" y="4259325"/>
              <a:ext cx="1725041" cy="304800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368296" y="4259325"/>
              <a:ext cx="1027849" cy="304800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348227" y="4259325"/>
              <a:ext cx="716889" cy="304800"/>
            </a:xfrm>
            <a:prstGeom prst="rect">
              <a:avLst/>
            </a:prstGeom>
          </p:spPr>
        </p:pic>
      </p:grpSp>
      <p:sp>
        <p:nvSpPr>
          <p:cNvPr id="53" name="object 53"/>
          <p:cNvSpPr txBox="1"/>
          <p:nvPr/>
        </p:nvSpPr>
        <p:spPr>
          <a:xfrm>
            <a:off x="256566" y="3331845"/>
            <a:ext cx="169069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Wingdings"/>
                <a:cs typeface="Wingdings"/>
              </a:rPr>
              <a:t></a:t>
            </a:r>
            <a:endParaRPr sz="20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Wingdings"/>
                <a:cs typeface="Wingdings"/>
              </a:rPr>
              <a:t></a:t>
            </a:r>
            <a:endParaRPr sz="20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Wingdings"/>
                <a:cs typeface="Wingdings"/>
              </a:rPr>
              <a:t></a:t>
            </a:r>
            <a:endParaRPr sz="20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Wingdings"/>
                <a:cs typeface="Wingdings"/>
              </a:rPr>
              <a:t></a:t>
            </a:r>
            <a:endParaRPr sz="2000">
              <a:latin typeface="Wingdings"/>
              <a:cs typeface="Wingdings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4794218" y="2125092"/>
            <a:ext cx="3815239" cy="2439035"/>
            <a:chOff x="6392290" y="2125091"/>
            <a:chExt cx="5086985" cy="2439035"/>
          </a:xfrm>
        </p:grpSpPr>
        <p:pic>
          <p:nvPicPr>
            <p:cNvPr id="55" name="object 55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6392925" y="2125091"/>
              <a:ext cx="219455" cy="304800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6392290" y="2401951"/>
              <a:ext cx="759460" cy="27940"/>
            </a:xfrm>
            <a:custGeom>
              <a:avLst/>
              <a:gdLst/>
              <a:ahLst/>
              <a:cxnLst/>
              <a:rect l="l" t="t" r="r" b="b"/>
              <a:pathLst>
                <a:path w="759459" h="27939">
                  <a:moveTo>
                    <a:pt x="758952" y="0"/>
                  </a:moveTo>
                  <a:lnTo>
                    <a:pt x="0" y="0"/>
                  </a:lnTo>
                  <a:lnTo>
                    <a:pt x="0" y="27432"/>
                  </a:lnTo>
                  <a:lnTo>
                    <a:pt x="758952" y="27432"/>
                  </a:lnTo>
                  <a:lnTo>
                    <a:pt x="758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68439" y="2125091"/>
              <a:ext cx="647395" cy="304800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107935" y="2125091"/>
              <a:ext cx="88392" cy="304800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6736079" y="2429891"/>
              <a:ext cx="1131150" cy="304800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7805927" y="2429891"/>
              <a:ext cx="1220304" cy="304800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8979407" y="2429891"/>
              <a:ext cx="1158722" cy="304800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0087609" y="2429891"/>
              <a:ext cx="603503" cy="304800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590529" y="2429891"/>
              <a:ext cx="67055" cy="304800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6736079" y="2734386"/>
              <a:ext cx="752094" cy="305104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7437119" y="2734386"/>
              <a:ext cx="1509902" cy="305104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839199" y="2734386"/>
              <a:ext cx="67055" cy="305104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6736079" y="3039744"/>
              <a:ext cx="820343" cy="304800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508747" y="3039744"/>
              <a:ext cx="210311" cy="304800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7671815" y="3039744"/>
              <a:ext cx="1726437" cy="304800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296653" y="3039744"/>
              <a:ext cx="67055" cy="304800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6736079" y="3344544"/>
              <a:ext cx="908684" cy="304799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600187" y="3344544"/>
              <a:ext cx="210311" cy="304799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7761731" y="3344544"/>
              <a:ext cx="1103071" cy="304799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764523" y="3344544"/>
              <a:ext cx="67055" cy="304799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6736079" y="3649344"/>
              <a:ext cx="721868" cy="304800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7412735" y="3649344"/>
              <a:ext cx="1340612" cy="304800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8703563" y="3649344"/>
              <a:ext cx="577900" cy="304800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9241789" y="3649344"/>
              <a:ext cx="1196949" cy="304800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0387837" y="3649344"/>
              <a:ext cx="1091336" cy="304800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1379961" y="3649344"/>
              <a:ext cx="67055" cy="304800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6736079" y="3954221"/>
              <a:ext cx="827316" cy="305104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7513319" y="3954221"/>
              <a:ext cx="1026159" cy="305104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8491727" y="3954221"/>
              <a:ext cx="1001102" cy="305104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392665" y="3954221"/>
              <a:ext cx="67055" cy="305104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6736079" y="4259326"/>
              <a:ext cx="893254" cy="304800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7584947" y="4259326"/>
              <a:ext cx="207264" cy="304800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7688579" y="4259326"/>
              <a:ext cx="143255" cy="304800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7760207" y="4259326"/>
              <a:ext cx="1039710" cy="304800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8695943" y="4259326"/>
              <a:ext cx="73151" cy="304800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8787383" y="4259326"/>
              <a:ext cx="661771" cy="304800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9409429" y="4259326"/>
              <a:ext cx="581558" cy="304800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9948925" y="4259326"/>
              <a:ext cx="1415795" cy="304800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1259565" y="4259326"/>
              <a:ext cx="67055" cy="304800"/>
            </a:xfrm>
            <a:prstGeom prst="rect">
              <a:avLst/>
            </a:prstGeom>
          </p:spPr>
        </p:pic>
      </p:grpSp>
      <p:sp>
        <p:nvSpPr>
          <p:cNvPr id="94" name="object 94"/>
          <p:cNvSpPr txBox="1"/>
          <p:nvPr/>
        </p:nvSpPr>
        <p:spPr>
          <a:xfrm>
            <a:off x="4785170" y="2417191"/>
            <a:ext cx="169545" cy="2465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Wingdings"/>
                <a:cs typeface="Wingdings"/>
              </a:rPr>
              <a:t></a:t>
            </a:r>
            <a:endParaRPr sz="20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</a:pPr>
            <a:r>
              <a:rPr sz="2000" spc="5" dirty="0">
                <a:latin typeface="Wingdings"/>
                <a:cs typeface="Wingdings"/>
              </a:rPr>
              <a:t></a:t>
            </a:r>
            <a:endParaRPr sz="20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Wingdings"/>
                <a:cs typeface="Wingdings"/>
              </a:rPr>
              <a:t></a:t>
            </a:r>
            <a:endParaRPr sz="20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Wingdings"/>
                <a:cs typeface="Wingdings"/>
              </a:rPr>
              <a:t></a:t>
            </a:r>
            <a:endParaRPr sz="20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Wingdings"/>
                <a:cs typeface="Wingdings"/>
              </a:rPr>
              <a:t></a:t>
            </a:r>
            <a:endParaRPr sz="20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Wingdings"/>
                <a:cs typeface="Wingdings"/>
              </a:rPr>
              <a:t></a:t>
            </a:r>
            <a:endParaRPr sz="20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Wingdings"/>
                <a:cs typeface="Wingdings"/>
              </a:rPr>
              <a:t></a:t>
            </a:r>
            <a:endParaRPr sz="20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Wingdings"/>
                <a:cs typeface="Wingdings"/>
              </a:rPr>
              <a:t></a:t>
            </a:r>
            <a:endParaRPr sz="2000">
              <a:latin typeface="Wingdings"/>
              <a:cs typeface="Wingdings"/>
            </a:endParaRPr>
          </a:p>
        </p:txBody>
      </p:sp>
      <p:grpSp>
        <p:nvGrpSpPr>
          <p:cNvPr id="95" name="object 95"/>
          <p:cNvGrpSpPr/>
          <p:nvPr/>
        </p:nvGrpSpPr>
        <p:grpSpPr>
          <a:xfrm>
            <a:off x="5052060" y="4564126"/>
            <a:ext cx="2525553" cy="304800"/>
            <a:chOff x="6736080" y="4564126"/>
            <a:chExt cx="3367404" cy="304800"/>
          </a:xfrm>
        </p:grpSpPr>
        <p:pic>
          <p:nvPicPr>
            <p:cNvPr id="96" name="object 96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736080" y="4564126"/>
              <a:ext cx="1724787" cy="304800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8406384" y="4564126"/>
              <a:ext cx="1028192" cy="304800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9386570" y="4564126"/>
              <a:ext cx="716533" cy="304800"/>
            </a:xfrm>
            <a:prstGeom prst="rect">
              <a:avLst/>
            </a:prstGeom>
          </p:spPr>
        </p:pic>
      </p:grpSp>
      <p:grpSp>
        <p:nvGrpSpPr>
          <p:cNvPr id="99" name="object 99"/>
          <p:cNvGrpSpPr/>
          <p:nvPr/>
        </p:nvGrpSpPr>
        <p:grpSpPr>
          <a:xfrm>
            <a:off x="4262533" y="6275832"/>
            <a:ext cx="4457700" cy="487680"/>
            <a:chOff x="5683377" y="6275832"/>
            <a:chExt cx="5943600" cy="487680"/>
          </a:xfrm>
        </p:grpSpPr>
        <p:sp>
          <p:nvSpPr>
            <p:cNvPr id="100" name="object 100"/>
            <p:cNvSpPr/>
            <p:nvPr/>
          </p:nvSpPr>
          <p:spPr>
            <a:xfrm>
              <a:off x="5683377" y="6498348"/>
              <a:ext cx="5867400" cy="15240"/>
            </a:xfrm>
            <a:custGeom>
              <a:avLst/>
              <a:gdLst/>
              <a:ahLst/>
              <a:cxnLst/>
              <a:rect l="l" t="t" r="r" b="b"/>
              <a:pathLst>
                <a:path w="5867400" h="15240">
                  <a:moveTo>
                    <a:pt x="58674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5867400" y="15240"/>
                  </a:lnTo>
                  <a:lnTo>
                    <a:pt x="5867400" y="0"/>
                  </a:lnTo>
                  <a:close/>
                </a:path>
              </a:pathLst>
            </a:custGeom>
            <a:solidFill>
              <a:srgbClr val="0462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1" name="object 101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5683885" y="6275832"/>
              <a:ext cx="5942584" cy="243840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5683885" y="6519672"/>
              <a:ext cx="5660897" cy="243840"/>
            </a:xfrm>
            <a:prstGeom prst="rect">
              <a:avLst/>
            </a:prstGeom>
          </p:spPr>
        </p:pic>
        <p:sp>
          <p:nvSpPr>
            <p:cNvPr id="103" name="object 103"/>
            <p:cNvSpPr/>
            <p:nvPr/>
          </p:nvSpPr>
          <p:spPr>
            <a:xfrm>
              <a:off x="5683377" y="6742188"/>
              <a:ext cx="5585460" cy="15240"/>
            </a:xfrm>
            <a:custGeom>
              <a:avLst/>
              <a:gdLst/>
              <a:ahLst/>
              <a:cxnLst/>
              <a:rect l="l" t="t" r="r" b="b"/>
              <a:pathLst>
                <a:path w="5585459" h="15240">
                  <a:moveTo>
                    <a:pt x="5585459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5585459" y="15240"/>
                  </a:lnTo>
                  <a:lnTo>
                    <a:pt x="5585459" y="0"/>
                  </a:lnTo>
                  <a:close/>
                </a:path>
              </a:pathLst>
            </a:custGeom>
            <a:solidFill>
              <a:srgbClr val="0462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4" name="object 104"/>
          <p:cNvGrpSpPr/>
          <p:nvPr/>
        </p:nvGrpSpPr>
        <p:grpSpPr>
          <a:xfrm>
            <a:off x="4069557" y="5083506"/>
            <a:ext cx="4990624" cy="1097915"/>
            <a:chOff x="5426075" y="5083505"/>
            <a:chExt cx="6654165" cy="1097915"/>
          </a:xfrm>
        </p:grpSpPr>
        <p:pic>
          <p:nvPicPr>
            <p:cNvPr id="105" name="object 105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6813169" y="5083505"/>
              <a:ext cx="3919092" cy="366064"/>
            </a:xfrm>
            <a:prstGeom prst="rect">
              <a:avLst/>
            </a:prstGeom>
          </p:spPr>
        </p:pic>
        <p:pic>
          <p:nvPicPr>
            <p:cNvPr id="106" name="object 106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5459603" y="5449824"/>
              <a:ext cx="3111627" cy="365759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8451469" y="5449824"/>
              <a:ext cx="170688" cy="365759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8536813" y="5449824"/>
              <a:ext cx="3543173" cy="365759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5426075" y="5815584"/>
              <a:ext cx="6621145" cy="3657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3371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6503" y="163448"/>
            <a:ext cx="6839426" cy="1202690"/>
            <a:chOff x="262004" y="163448"/>
            <a:chExt cx="9119235" cy="12026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6993" y="267969"/>
              <a:ext cx="4179570" cy="48767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92344" y="267969"/>
              <a:ext cx="1564004" cy="48767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51194" y="267969"/>
              <a:ext cx="1590040" cy="48767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82229" y="267969"/>
              <a:ext cx="1698752" cy="48767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6993" y="755650"/>
              <a:ext cx="1518792" cy="48767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90579" y="192023"/>
              <a:ext cx="510540" cy="1145540"/>
            </a:xfrm>
            <a:custGeom>
              <a:avLst/>
              <a:gdLst/>
              <a:ahLst/>
              <a:cxnLst/>
              <a:rect l="l" t="t" r="r" b="b"/>
              <a:pathLst>
                <a:path w="510540" h="1145540">
                  <a:moveTo>
                    <a:pt x="501176" y="1145539"/>
                  </a:moveTo>
                  <a:lnTo>
                    <a:pt x="454493" y="1137419"/>
                  </a:lnTo>
                  <a:lnTo>
                    <a:pt x="409346" y="1125740"/>
                  </a:lnTo>
                  <a:lnTo>
                    <a:pt x="365861" y="1110672"/>
                  </a:lnTo>
                  <a:lnTo>
                    <a:pt x="324167" y="1092379"/>
                  </a:lnTo>
                  <a:lnTo>
                    <a:pt x="284391" y="1071030"/>
                  </a:lnTo>
                  <a:lnTo>
                    <a:pt x="246661" y="1046791"/>
                  </a:lnTo>
                  <a:lnTo>
                    <a:pt x="211106" y="1019829"/>
                  </a:lnTo>
                  <a:lnTo>
                    <a:pt x="177851" y="990311"/>
                  </a:lnTo>
                  <a:lnTo>
                    <a:pt x="147026" y="958404"/>
                  </a:lnTo>
                  <a:lnTo>
                    <a:pt x="118759" y="924274"/>
                  </a:lnTo>
                  <a:lnTo>
                    <a:pt x="93176" y="888088"/>
                  </a:lnTo>
                  <a:lnTo>
                    <a:pt x="70405" y="850015"/>
                  </a:lnTo>
                  <a:lnTo>
                    <a:pt x="50575" y="810219"/>
                  </a:lnTo>
                  <a:lnTo>
                    <a:pt x="33813" y="768868"/>
                  </a:lnTo>
                  <a:lnTo>
                    <a:pt x="20247" y="726130"/>
                  </a:lnTo>
                  <a:lnTo>
                    <a:pt x="10004" y="682170"/>
                  </a:lnTo>
                  <a:lnTo>
                    <a:pt x="3212" y="637157"/>
                  </a:lnTo>
                  <a:lnTo>
                    <a:pt x="0" y="591255"/>
                  </a:lnTo>
                  <a:lnTo>
                    <a:pt x="494" y="544634"/>
                  </a:lnTo>
                  <a:lnTo>
                    <a:pt x="4822" y="497459"/>
                  </a:lnTo>
                  <a:lnTo>
                    <a:pt x="13340" y="449032"/>
                  </a:lnTo>
                  <a:lnTo>
                    <a:pt x="25748" y="402116"/>
                  </a:lnTo>
                  <a:lnTo>
                    <a:pt x="41871" y="356882"/>
                  </a:lnTo>
                  <a:lnTo>
                    <a:pt x="61535" y="313503"/>
                  </a:lnTo>
                  <a:lnTo>
                    <a:pt x="84565" y="272149"/>
                  </a:lnTo>
                  <a:lnTo>
                    <a:pt x="110787" y="232992"/>
                  </a:lnTo>
                  <a:lnTo>
                    <a:pt x="140026" y="196204"/>
                  </a:lnTo>
                  <a:lnTo>
                    <a:pt x="172108" y="161956"/>
                  </a:lnTo>
                  <a:lnTo>
                    <a:pt x="206859" y="130420"/>
                  </a:lnTo>
                  <a:lnTo>
                    <a:pt x="244103" y="101767"/>
                  </a:lnTo>
                  <a:lnTo>
                    <a:pt x="283666" y="76168"/>
                  </a:lnTo>
                  <a:lnTo>
                    <a:pt x="325375" y="53796"/>
                  </a:lnTo>
                  <a:lnTo>
                    <a:pt x="369054" y="34821"/>
                  </a:lnTo>
                  <a:lnTo>
                    <a:pt x="414528" y="19416"/>
                  </a:lnTo>
                  <a:lnTo>
                    <a:pt x="461625" y="7752"/>
                  </a:lnTo>
                  <a:lnTo>
                    <a:pt x="510168" y="0"/>
                  </a:lnTo>
                </a:path>
              </a:pathLst>
            </a:custGeom>
            <a:ln w="57150">
              <a:solidFill>
                <a:srgbClr val="FC8A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239115" y="1566925"/>
            <a:ext cx="4612481" cy="365760"/>
            <a:chOff x="318820" y="1566925"/>
            <a:chExt cx="6149975" cy="365760"/>
          </a:xfrm>
        </p:grpSpPr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8820" y="1566925"/>
              <a:ext cx="1176489" cy="36576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28623" y="1566925"/>
              <a:ext cx="5039995" cy="365760"/>
            </a:xfrm>
            <a:prstGeom prst="rect">
              <a:avLst/>
            </a:prstGeom>
          </p:spPr>
        </p:pic>
      </p:grpSp>
      <p:sp>
        <p:nvSpPr>
          <p:cNvPr id="12" name="object 12"/>
          <p:cNvSpPr/>
          <p:nvPr/>
        </p:nvSpPr>
        <p:spPr>
          <a:xfrm>
            <a:off x="0" y="5987797"/>
            <a:ext cx="1235869" cy="870585"/>
          </a:xfrm>
          <a:custGeom>
            <a:avLst/>
            <a:gdLst/>
            <a:ahLst/>
            <a:cxnLst/>
            <a:rect l="l" t="t" r="r" b="b"/>
            <a:pathLst>
              <a:path w="1647825" h="870584">
                <a:moveTo>
                  <a:pt x="823747" y="0"/>
                </a:moveTo>
                <a:lnTo>
                  <a:pt x="0" y="582307"/>
                </a:lnTo>
                <a:lnTo>
                  <a:pt x="0" y="870203"/>
                </a:lnTo>
                <a:lnTo>
                  <a:pt x="1647444" y="870203"/>
                </a:lnTo>
                <a:lnTo>
                  <a:pt x="1647444" y="582307"/>
                </a:lnTo>
                <a:lnTo>
                  <a:pt x="823747" y="0"/>
                </a:lnTo>
                <a:close/>
              </a:path>
            </a:pathLst>
          </a:custGeom>
          <a:solidFill>
            <a:srgbClr val="FD94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350632" y="0"/>
            <a:ext cx="1793558" cy="1653539"/>
          </a:xfrm>
          <a:custGeom>
            <a:avLst/>
            <a:gdLst/>
            <a:ahLst/>
            <a:cxnLst/>
            <a:rect l="l" t="t" r="r" b="b"/>
            <a:pathLst>
              <a:path w="2391409" h="1653539">
                <a:moveTo>
                  <a:pt x="2391155" y="0"/>
                </a:moveTo>
                <a:lnTo>
                  <a:pt x="0" y="0"/>
                </a:lnTo>
                <a:lnTo>
                  <a:pt x="0" y="699135"/>
                </a:lnTo>
                <a:lnTo>
                  <a:pt x="1350136" y="1653539"/>
                </a:lnTo>
                <a:lnTo>
                  <a:pt x="2391155" y="917648"/>
                </a:lnTo>
                <a:lnTo>
                  <a:pt x="2391155" y="0"/>
                </a:lnTo>
                <a:close/>
              </a:path>
            </a:pathLst>
          </a:custGeom>
          <a:solidFill>
            <a:srgbClr val="03046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239115" y="2182623"/>
            <a:ext cx="3661410" cy="915035"/>
            <a:chOff x="318820" y="2182622"/>
            <a:chExt cx="4881880" cy="915035"/>
          </a:xfrm>
        </p:grpSpPr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18820" y="2182622"/>
              <a:ext cx="1733169" cy="30480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18820" y="2487117"/>
              <a:ext cx="222503" cy="30510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318884" y="2764409"/>
              <a:ext cx="716280" cy="27940"/>
            </a:xfrm>
            <a:custGeom>
              <a:avLst/>
              <a:gdLst/>
              <a:ahLst/>
              <a:cxnLst/>
              <a:rect l="l" t="t" r="r" b="b"/>
              <a:pathLst>
                <a:path w="716280" h="27939">
                  <a:moveTo>
                    <a:pt x="716280" y="0"/>
                  </a:moveTo>
                  <a:lnTo>
                    <a:pt x="0" y="0"/>
                  </a:lnTo>
                  <a:lnTo>
                    <a:pt x="0" y="27432"/>
                  </a:lnTo>
                  <a:lnTo>
                    <a:pt x="716280" y="27432"/>
                  </a:lnTo>
                  <a:lnTo>
                    <a:pt x="7162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95604" y="2487117"/>
              <a:ext cx="647763" cy="30510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35405" y="2487117"/>
              <a:ext cx="88391" cy="30510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62025" y="2792602"/>
              <a:ext cx="1129893" cy="30480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742567" y="2792602"/>
              <a:ext cx="694944" cy="30480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376551" y="2792602"/>
              <a:ext cx="956690" cy="30480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283584" y="2792602"/>
              <a:ext cx="1156715" cy="30480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388485" y="2792602"/>
              <a:ext cx="811644" cy="30480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098668" y="2792602"/>
              <a:ext cx="67055" cy="304800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229590" y="2779903"/>
            <a:ext cx="169069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Wingdings"/>
                <a:cs typeface="Wingdings"/>
              </a:rPr>
              <a:t></a:t>
            </a:r>
            <a:endParaRPr sz="20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Wingdings"/>
                <a:cs typeface="Wingdings"/>
              </a:rPr>
              <a:t></a:t>
            </a:r>
            <a:endParaRPr sz="2000">
              <a:latin typeface="Wingdings"/>
              <a:cs typeface="Wingdings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496519" y="3097402"/>
            <a:ext cx="3815239" cy="914400"/>
            <a:chOff x="662025" y="3097402"/>
            <a:chExt cx="5086985" cy="914400"/>
          </a:xfrm>
        </p:grpSpPr>
        <p:pic>
          <p:nvPicPr>
            <p:cNvPr id="28" name="object 2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62025" y="3097402"/>
              <a:ext cx="1541398" cy="30480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271394" y="3097402"/>
              <a:ext cx="1238592" cy="30480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576193" y="3097402"/>
              <a:ext cx="956690" cy="30480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597272" y="3097402"/>
              <a:ext cx="1151686" cy="30480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62025" y="3402202"/>
              <a:ext cx="811644" cy="30480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555114" y="3402202"/>
              <a:ext cx="207264" cy="304800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841627" y="3402202"/>
              <a:ext cx="1048169" cy="30480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966338" y="3402202"/>
              <a:ext cx="382015" cy="30480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434461" y="3402202"/>
              <a:ext cx="808151" cy="30480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324476" y="3402202"/>
              <a:ext cx="418591" cy="304800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821301" y="3402202"/>
              <a:ext cx="925829" cy="304800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62025" y="3707002"/>
              <a:ext cx="849960" cy="304800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460626" y="3707002"/>
              <a:ext cx="210311" cy="304800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622170" y="3707002"/>
              <a:ext cx="306323" cy="304800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882775" y="3707002"/>
              <a:ext cx="1300099" cy="304800"/>
            </a:xfrm>
            <a:prstGeom prst="rect">
              <a:avLst/>
            </a:prstGeom>
          </p:spPr>
        </p:pic>
      </p:grpSp>
      <p:grpSp>
        <p:nvGrpSpPr>
          <p:cNvPr id="43" name="object 43"/>
          <p:cNvGrpSpPr/>
          <p:nvPr/>
        </p:nvGrpSpPr>
        <p:grpSpPr>
          <a:xfrm>
            <a:off x="239115" y="4316857"/>
            <a:ext cx="3661410" cy="609600"/>
            <a:chOff x="318820" y="4316857"/>
            <a:chExt cx="4881880" cy="609600"/>
          </a:xfrm>
        </p:grpSpPr>
        <p:pic>
          <p:nvPicPr>
            <p:cNvPr id="44" name="object 4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18820" y="4316857"/>
              <a:ext cx="219456" cy="304800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318884" y="4593209"/>
              <a:ext cx="759460" cy="27940"/>
            </a:xfrm>
            <a:custGeom>
              <a:avLst/>
              <a:gdLst/>
              <a:ahLst/>
              <a:cxnLst/>
              <a:rect l="l" t="t" r="r" b="b"/>
              <a:pathLst>
                <a:path w="759460" h="27939">
                  <a:moveTo>
                    <a:pt x="758952" y="0"/>
                  </a:moveTo>
                  <a:lnTo>
                    <a:pt x="0" y="0"/>
                  </a:lnTo>
                  <a:lnTo>
                    <a:pt x="0" y="27431"/>
                  </a:lnTo>
                  <a:lnTo>
                    <a:pt x="758952" y="27431"/>
                  </a:lnTo>
                  <a:lnTo>
                    <a:pt x="758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94080" y="4316857"/>
              <a:ext cx="647763" cy="304800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33881" y="4316857"/>
              <a:ext cx="88391" cy="304800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62025" y="4621657"/>
              <a:ext cx="1129893" cy="304800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742567" y="4621657"/>
              <a:ext cx="694944" cy="304800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376551" y="4621657"/>
              <a:ext cx="956690" cy="304800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283584" y="4621657"/>
              <a:ext cx="1156715" cy="304800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388485" y="4621657"/>
              <a:ext cx="811644" cy="304800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098668" y="4621657"/>
              <a:ext cx="67055" cy="304800"/>
            </a:xfrm>
            <a:prstGeom prst="rect">
              <a:avLst/>
            </a:prstGeom>
          </p:spPr>
        </p:pic>
      </p:grpSp>
      <p:sp>
        <p:nvSpPr>
          <p:cNvPr id="54" name="object 54"/>
          <p:cNvSpPr txBox="1"/>
          <p:nvPr/>
        </p:nvSpPr>
        <p:spPr>
          <a:xfrm>
            <a:off x="229590" y="4608958"/>
            <a:ext cx="169069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Wingdings"/>
                <a:cs typeface="Wingdings"/>
              </a:rPr>
              <a:t></a:t>
            </a:r>
            <a:endParaRPr sz="20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Wingdings"/>
                <a:cs typeface="Wingdings"/>
              </a:rPr>
              <a:t></a:t>
            </a:r>
            <a:endParaRPr sz="2000">
              <a:latin typeface="Wingdings"/>
              <a:cs typeface="Wingdings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496519" y="4926458"/>
            <a:ext cx="3815715" cy="915035"/>
            <a:chOff x="662025" y="4926457"/>
            <a:chExt cx="5087620" cy="915035"/>
          </a:xfrm>
        </p:grpSpPr>
        <p:pic>
          <p:nvPicPr>
            <p:cNvPr id="56" name="object 56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62025" y="4926457"/>
              <a:ext cx="5084343" cy="304800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62025" y="5231257"/>
              <a:ext cx="898397" cy="304800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460626" y="5231257"/>
              <a:ext cx="64008" cy="304800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798955" y="5231257"/>
              <a:ext cx="1285113" cy="304800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283584" y="5231257"/>
              <a:ext cx="1108100" cy="304800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4595749" y="5231257"/>
              <a:ext cx="1153363" cy="304800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662025" y="5536387"/>
              <a:ext cx="1300098" cy="304800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907158" y="5536387"/>
              <a:ext cx="204216" cy="304800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2065655" y="5536387"/>
              <a:ext cx="1060030" cy="304800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3073018" y="5536387"/>
              <a:ext cx="927887" cy="304800"/>
            </a:xfrm>
            <a:prstGeom prst="rect">
              <a:avLst/>
            </a:prstGeom>
          </p:spPr>
        </p:pic>
      </p:grpSp>
      <p:grpSp>
        <p:nvGrpSpPr>
          <p:cNvPr id="66" name="object 66"/>
          <p:cNvGrpSpPr/>
          <p:nvPr/>
        </p:nvGrpSpPr>
        <p:grpSpPr>
          <a:xfrm>
            <a:off x="4694586" y="2179067"/>
            <a:ext cx="3661410" cy="915035"/>
            <a:chOff x="6259448" y="2179066"/>
            <a:chExt cx="4881880" cy="915035"/>
          </a:xfrm>
        </p:grpSpPr>
        <p:pic>
          <p:nvPicPr>
            <p:cNvPr id="67" name="object 67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6260337" y="2179066"/>
              <a:ext cx="2180082" cy="304800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260337" y="2483561"/>
              <a:ext cx="222503" cy="305104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6259448" y="2760726"/>
              <a:ext cx="760730" cy="27940"/>
            </a:xfrm>
            <a:custGeom>
              <a:avLst/>
              <a:gdLst/>
              <a:ahLst/>
              <a:cxnLst/>
              <a:rect l="l" t="t" r="r" b="b"/>
              <a:pathLst>
                <a:path w="760729" h="27939">
                  <a:moveTo>
                    <a:pt x="760476" y="0"/>
                  </a:moveTo>
                  <a:lnTo>
                    <a:pt x="0" y="0"/>
                  </a:lnTo>
                  <a:lnTo>
                    <a:pt x="0" y="27432"/>
                  </a:lnTo>
                  <a:lnTo>
                    <a:pt x="760476" y="27432"/>
                  </a:lnTo>
                  <a:lnTo>
                    <a:pt x="7604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6437121" y="2483561"/>
              <a:ext cx="647395" cy="305104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976617" y="2483561"/>
              <a:ext cx="88392" cy="305104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603237" y="2788920"/>
              <a:ext cx="1129893" cy="304800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683753" y="2788920"/>
              <a:ext cx="694944" cy="304800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317738" y="2788920"/>
              <a:ext cx="957033" cy="304800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224772" y="2788920"/>
              <a:ext cx="1156716" cy="304800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329671" y="2788920"/>
              <a:ext cx="811644" cy="304800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1039855" y="2788920"/>
              <a:ext cx="67055" cy="304800"/>
            </a:xfrm>
            <a:prstGeom prst="rect">
              <a:avLst/>
            </a:prstGeom>
          </p:spPr>
        </p:pic>
      </p:grpSp>
      <p:sp>
        <p:nvSpPr>
          <p:cNvPr id="78" name="object 78"/>
          <p:cNvSpPr txBox="1"/>
          <p:nvPr/>
        </p:nvSpPr>
        <p:spPr>
          <a:xfrm>
            <a:off x="4685729" y="2776221"/>
            <a:ext cx="169069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Wingdings"/>
                <a:cs typeface="Wingdings"/>
              </a:rPr>
              <a:t></a:t>
            </a:r>
            <a:endParaRPr sz="20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Wingdings"/>
                <a:cs typeface="Wingdings"/>
              </a:rPr>
              <a:t></a:t>
            </a:r>
            <a:endParaRPr sz="2000">
              <a:latin typeface="Wingdings"/>
              <a:cs typeface="Wingdings"/>
            </a:endParaRPr>
          </a:p>
        </p:txBody>
      </p:sp>
      <p:grpSp>
        <p:nvGrpSpPr>
          <p:cNvPr id="79" name="object 79"/>
          <p:cNvGrpSpPr/>
          <p:nvPr/>
        </p:nvGrpSpPr>
        <p:grpSpPr>
          <a:xfrm>
            <a:off x="4694586" y="3093720"/>
            <a:ext cx="4317683" cy="1829435"/>
            <a:chOff x="6259448" y="3093720"/>
            <a:chExt cx="5756910" cy="1829435"/>
          </a:xfrm>
        </p:grpSpPr>
        <p:pic>
          <p:nvPicPr>
            <p:cNvPr id="80" name="object 80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6603237" y="3093720"/>
              <a:ext cx="1016000" cy="304800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863585" y="3093720"/>
              <a:ext cx="207264" cy="304800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8313166" y="3093720"/>
              <a:ext cx="1478026" cy="304800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0038588" y="3093720"/>
              <a:ext cx="882967" cy="304800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1169650" y="3093720"/>
              <a:ext cx="844727" cy="304800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6603237" y="3398520"/>
              <a:ext cx="204216" cy="304799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6834885" y="3398520"/>
              <a:ext cx="1225296" cy="304799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8086089" y="3398520"/>
              <a:ext cx="274320" cy="304799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8398509" y="3398520"/>
              <a:ext cx="306781" cy="304799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8732519" y="3398520"/>
              <a:ext cx="771575" cy="304799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537191" y="3398520"/>
              <a:ext cx="207264" cy="304799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9770364" y="3398520"/>
              <a:ext cx="896683" cy="304799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567415" y="3398520"/>
              <a:ext cx="67055" cy="304799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0728959" y="3398520"/>
              <a:ext cx="1287145" cy="304799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603237" y="3703269"/>
              <a:ext cx="1108100" cy="305104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7863585" y="3703269"/>
              <a:ext cx="1153693" cy="305104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9165335" y="3703269"/>
              <a:ext cx="1295146" cy="305104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0605515" y="3703269"/>
              <a:ext cx="204216" cy="305104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10960608" y="3703269"/>
              <a:ext cx="1053592" cy="305104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6603237" y="4008374"/>
              <a:ext cx="927544" cy="304800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260337" y="4313174"/>
              <a:ext cx="219456" cy="304800"/>
            </a:xfrm>
            <a:prstGeom prst="rect">
              <a:avLst/>
            </a:prstGeom>
          </p:spPr>
        </p:pic>
        <p:sp>
          <p:nvSpPr>
            <p:cNvPr id="101" name="object 101"/>
            <p:cNvSpPr/>
            <p:nvPr/>
          </p:nvSpPr>
          <p:spPr>
            <a:xfrm>
              <a:off x="6259448" y="4589526"/>
              <a:ext cx="759460" cy="27940"/>
            </a:xfrm>
            <a:custGeom>
              <a:avLst/>
              <a:gdLst/>
              <a:ahLst/>
              <a:cxnLst/>
              <a:rect l="l" t="t" r="r" b="b"/>
              <a:pathLst>
                <a:path w="759459" h="27939">
                  <a:moveTo>
                    <a:pt x="758951" y="0"/>
                  </a:moveTo>
                  <a:lnTo>
                    <a:pt x="0" y="0"/>
                  </a:lnTo>
                  <a:lnTo>
                    <a:pt x="0" y="27431"/>
                  </a:lnTo>
                  <a:lnTo>
                    <a:pt x="758951" y="27431"/>
                  </a:lnTo>
                  <a:lnTo>
                    <a:pt x="75895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2" name="object 102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6435597" y="4313174"/>
              <a:ext cx="647395" cy="304800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975093" y="4313174"/>
              <a:ext cx="88392" cy="304800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603237" y="4617974"/>
              <a:ext cx="1129893" cy="304800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683753" y="4617974"/>
              <a:ext cx="694944" cy="304800"/>
            </a:xfrm>
            <a:prstGeom prst="rect">
              <a:avLst/>
            </a:prstGeom>
          </p:spPr>
        </p:pic>
        <p:pic>
          <p:nvPicPr>
            <p:cNvPr id="106" name="object 10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317738" y="4617974"/>
              <a:ext cx="957033" cy="304800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224772" y="4617974"/>
              <a:ext cx="1156716" cy="304800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329671" y="4617974"/>
              <a:ext cx="811644" cy="304800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1039855" y="4617974"/>
              <a:ext cx="67055" cy="304800"/>
            </a:xfrm>
            <a:prstGeom prst="rect">
              <a:avLst/>
            </a:prstGeom>
          </p:spPr>
        </p:pic>
      </p:grpSp>
      <p:sp>
        <p:nvSpPr>
          <p:cNvPr id="110" name="object 110"/>
          <p:cNvSpPr txBox="1"/>
          <p:nvPr/>
        </p:nvSpPr>
        <p:spPr>
          <a:xfrm>
            <a:off x="4685729" y="4605274"/>
            <a:ext cx="169069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Wingdings"/>
                <a:cs typeface="Wingdings"/>
              </a:rPr>
              <a:t></a:t>
            </a:r>
            <a:endParaRPr sz="20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Wingdings"/>
                <a:cs typeface="Wingdings"/>
              </a:rPr>
              <a:t></a:t>
            </a:r>
            <a:endParaRPr sz="2000">
              <a:latin typeface="Wingdings"/>
              <a:cs typeface="Wingdings"/>
            </a:endParaRPr>
          </a:p>
        </p:txBody>
      </p:sp>
      <p:grpSp>
        <p:nvGrpSpPr>
          <p:cNvPr id="111" name="object 111"/>
          <p:cNvGrpSpPr/>
          <p:nvPr/>
        </p:nvGrpSpPr>
        <p:grpSpPr>
          <a:xfrm>
            <a:off x="4952428" y="4922774"/>
            <a:ext cx="4059555" cy="1524635"/>
            <a:chOff x="6603238" y="4922773"/>
            <a:chExt cx="5412740" cy="1524635"/>
          </a:xfrm>
        </p:grpSpPr>
        <p:pic>
          <p:nvPicPr>
            <p:cNvPr id="112" name="object 112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6603238" y="4922773"/>
              <a:ext cx="5411584" cy="304800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6603238" y="5227269"/>
              <a:ext cx="204216" cy="305104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6851650" y="5227269"/>
              <a:ext cx="1226959" cy="305104"/>
            </a:xfrm>
            <a:prstGeom prst="rect">
              <a:avLst/>
            </a:prstGeom>
          </p:spPr>
        </p:pic>
        <p:pic>
          <p:nvPicPr>
            <p:cNvPr id="115" name="object 115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8121141" y="5227269"/>
              <a:ext cx="274320" cy="305104"/>
            </a:xfrm>
            <a:prstGeom prst="rect">
              <a:avLst/>
            </a:prstGeom>
          </p:spPr>
        </p:pic>
        <p:pic>
          <p:nvPicPr>
            <p:cNvPr id="116" name="object 116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8450326" y="5227269"/>
              <a:ext cx="306781" cy="305104"/>
            </a:xfrm>
            <a:prstGeom prst="rect">
              <a:avLst/>
            </a:prstGeom>
          </p:spPr>
        </p:pic>
        <p:pic>
          <p:nvPicPr>
            <p:cNvPr id="117" name="object 117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8801100" y="5227269"/>
              <a:ext cx="775068" cy="305104"/>
            </a:xfrm>
            <a:prstGeom prst="rect">
              <a:avLst/>
            </a:prstGeom>
          </p:spPr>
        </p:pic>
        <p:pic>
          <p:nvPicPr>
            <p:cNvPr id="118" name="object 118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9624060" y="5227269"/>
              <a:ext cx="210311" cy="305104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9875520" y="5227269"/>
              <a:ext cx="914400" cy="305104"/>
            </a:xfrm>
            <a:prstGeom prst="rect">
              <a:avLst/>
            </a:prstGeom>
          </p:spPr>
        </p:pic>
        <p:pic>
          <p:nvPicPr>
            <p:cNvPr id="120" name="object 120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10844784" y="5227269"/>
              <a:ext cx="1170457" cy="305104"/>
            </a:xfrm>
            <a:prstGeom prst="rect">
              <a:avLst/>
            </a:prstGeom>
          </p:spPr>
        </p:pic>
        <p:pic>
          <p:nvPicPr>
            <p:cNvPr id="121" name="object 121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6603238" y="5532729"/>
              <a:ext cx="848220" cy="304800"/>
            </a:xfrm>
            <a:prstGeom prst="rect">
              <a:avLst/>
            </a:prstGeom>
          </p:spPr>
        </p:pic>
        <p:pic>
          <p:nvPicPr>
            <p:cNvPr id="122" name="object 122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7522210" y="5532729"/>
              <a:ext cx="204216" cy="304800"/>
            </a:xfrm>
            <a:prstGeom prst="rect">
              <a:avLst/>
            </a:prstGeom>
          </p:spPr>
        </p:pic>
        <p:pic>
          <p:nvPicPr>
            <p:cNvPr id="123" name="object 123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7801102" y="5532729"/>
              <a:ext cx="1225626" cy="304800"/>
            </a:xfrm>
            <a:prstGeom prst="rect">
              <a:avLst/>
            </a:prstGeom>
          </p:spPr>
        </p:pic>
        <p:pic>
          <p:nvPicPr>
            <p:cNvPr id="124" name="object 124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9102852" y="5532729"/>
              <a:ext cx="274320" cy="304800"/>
            </a:xfrm>
            <a:prstGeom prst="rect">
              <a:avLst/>
            </a:prstGeom>
          </p:spPr>
        </p:pic>
        <p:pic>
          <p:nvPicPr>
            <p:cNvPr id="125" name="object 125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9464039" y="5532729"/>
              <a:ext cx="304038" cy="304800"/>
            </a:xfrm>
            <a:prstGeom prst="rect">
              <a:avLst/>
            </a:prstGeom>
          </p:spPr>
        </p:pic>
        <p:pic>
          <p:nvPicPr>
            <p:cNvPr id="126" name="object 126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9843516" y="5532729"/>
              <a:ext cx="800671" cy="304800"/>
            </a:xfrm>
            <a:prstGeom prst="rect">
              <a:avLst/>
            </a:prstGeom>
          </p:spPr>
        </p:pic>
        <p:pic>
          <p:nvPicPr>
            <p:cNvPr id="127" name="object 127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10732008" y="5532729"/>
              <a:ext cx="1283843" cy="304800"/>
            </a:xfrm>
            <a:prstGeom prst="rect">
              <a:avLst/>
            </a:prstGeom>
          </p:spPr>
        </p:pic>
        <p:pic>
          <p:nvPicPr>
            <p:cNvPr id="128" name="object 128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603238" y="5837529"/>
              <a:ext cx="1108100" cy="304800"/>
            </a:xfrm>
            <a:prstGeom prst="rect">
              <a:avLst/>
            </a:prstGeom>
          </p:spPr>
        </p:pic>
        <p:pic>
          <p:nvPicPr>
            <p:cNvPr id="129" name="object 129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7863586" y="5837529"/>
              <a:ext cx="1153693" cy="304800"/>
            </a:xfrm>
            <a:prstGeom prst="rect">
              <a:avLst/>
            </a:prstGeom>
          </p:spPr>
        </p:pic>
        <p:pic>
          <p:nvPicPr>
            <p:cNvPr id="130" name="object 130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9165336" y="5837529"/>
              <a:ext cx="1295146" cy="304800"/>
            </a:xfrm>
            <a:prstGeom prst="rect">
              <a:avLst/>
            </a:prstGeom>
          </p:spPr>
        </p:pic>
        <p:pic>
          <p:nvPicPr>
            <p:cNvPr id="131" name="object 131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0605516" y="5837529"/>
              <a:ext cx="204216" cy="304800"/>
            </a:xfrm>
            <a:prstGeom prst="rect">
              <a:avLst/>
            </a:prstGeom>
          </p:spPr>
        </p:pic>
        <p:pic>
          <p:nvPicPr>
            <p:cNvPr id="132" name="object 132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10960608" y="5837529"/>
              <a:ext cx="1053592" cy="304800"/>
            </a:xfrm>
            <a:prstGeom prst="rect">
              <a:avLst/>
            </a:prstGeom>
          </p:spPr>
        </p:pic>
        <p:pic>
          <p:nvPicPr>
            <p:cNvPr id="133" name="object 133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6603238" y="6142329"/>
              <a:ext cx="927544" cy="304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9678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1551940"/>
            <a:chOff x="0" y="0"/>
            <a:chExt cx="12192000" cy="155194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1539240"/>
            </a:xfrm>
            <a:custGeom>
              <a:avLst/>
              <a:gdLst/>
              <a:ahLst/>
              <a:cxnLst/>
              <a:rect l="l" t="t" r="r" b="b"/>
              <a:pathLst>
                <a:path w="12192000" h="1539240">
                  <a:moveTo>
                    <a:pt x="0" y="0"/>
                  </a:moveTo>
                  <a:lnTo>
                    <a:pt x="0" y="1539239"/>
                  </a:lnTo>
                  <a:lnTo>
                    <a:pt x="12191999" y="1539239"/>
                  </a:lnTo>
                  <a:lnTo>
                    <a:pt x="1219199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04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12192000" cy="1551940"/>
            </a:xfrm>
            <a:custGeom>
              <a:avLst/>
              <a:gdLst/>
              <a:ahLst/>
              <a:cxnLst/>
              <a:rect l="l" t="t" r="r" b="b"/>
              <a:pathLst>
                <a:path w="12192000" h="1551940">
                  <a:moveTo>
                    <a:pt x="12191987" y="1539240"/>
                  </a:moveTo>
                  <a:lnTo>
                    <a:pt x="0" y="1539240"/>
                  </a:lnTo>
                  <a:lnTo>
                    <a:pt x="0" y="1551432"/>
                  </a:lnTo>
                  <a:lnTo>
                    <a:pt x="12191987" y="1551432"/>
                  </a:lnTo>
                  <a:lnTo>
                    <a:pt x="12191987" y="1539240"/>
                  </a:lnTo>
                  <a:close/>
                </a:path>
                <a:path w="12192000" h="1551940">
                  <a:moveTo>
                    <a:pt x="12191987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12191987" y="12192"/>
                  </a:lnTo>
                  <a:lnTo>
                    <a:pt x="12191987" y="0"/>
                  </a:lnTo>
                  <a:close/>
                </a:path>
              </a:pathLst>
            </a:custGeom>
            <a:solidFill>
              <a:srgbClr val="2E52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90579" y="192024"/>
              <a:ext cx="510540" cy="1145540"/>
            </a:xfrm>
            <a:custGeom>
              <a:avLst/>
              <a:gdLst/>
              <a:ahLst/>
              <a:cxnLst/>
              <a:rect l="l" t="t" r="r" b="b"/>
              <a:pathLst>
                <a:path w="510540" h="1145540">
                  <a:moveTo>
                    <a:pt x="501176" y="1145539"/>
                  </a:moveTo>
                  <a:lnTo>
                    <a:pt x="454493" y="1137419"/>
                  </a:lnTo>
                  <a:lnTo>
                    <a:pt x="409346" y="1125740"/>
                  </a:lnTo>
                  <a:lnTo>
                    <a:pt x="365861" y="1110672"/>
                  </a:lnTo>
                  <a:lnTo>
                    <a:pt x="324167" y="1092379"/>
                  </a:lnTo>
                  <a:lnTo>
                    <a:pt x="284391" y="1071030"/>
                  </a:lnTo>
                  <a:lnTo>
                    <a:pt x="246661" y="1046791"/>
                  </a:lnTo>
                  <a:lnTo>
                    <a:pt x="211106" y="1019829"/>
                  </a:lnTo>
                  <a:lnTo>
                    <a:pt x="177851" y="990311"/>
                  </a:lnTo>
                  <a:lnTo>
                    <a:pt x="147026" y="958404"/>
                  </a:lnTo>
                  <a:lnTo>
                    <a:pt x="118759" y="924274"/>
                  </a:lnTo>
                  <a:lnTo>
                    <a:pt x="93176" y="888088"/>
                  </a:lnTo>
                  <a:lnTo>
                    <a:pt x="70405" y="850015"/>
                  </a:lnTo>
                  <a:lnTo>
                    <a:pt x="50575" y="810219"/>
                  </a:lnTo>
                  <a:lnTo>
                    <a:pt x="33813" y="768868"/>
                  </a:lnTo>
                  <a:lnTo>
                    <a:pt x="20247" y="726130"/>
                  </a:lnTo>
                  <a:lnTo>
                    <a:pt x="10004" y="682170"/>
                  </a:lnTo>
                  <a:lnTo>
                    <a:pt x="3212" y="637157"/>
                  </a:lnTo>
                  <a:lnTo>
                    <a:pt x="0" y="591255"/>
                  </a:lnTo>
                  <a:lnTo>
                    <a:pt x="494" y="544634"/>
                  </a:lnTo>
                  <a:lnTo>
                    <a:pt x="4822" y="497459"/>
                  </a:lnTo>
                  <a:lnTo>
                    <a:pt x="13340" y="449032"/>
                  </a:lnTo>
                  <a:lnTo>
                    <a:pt x="25748" y="402116"/>
                  </a:lnTo>
                  <a:lnTo>
                    <a:pt x="41871" y="356882"/>
                  </a:lnTo>
                  <a:lnTo>
                    <a:pt x="61535" y="313503"/>
                  </a:lnTo>
                  <a:lnTo>
                    <a:pt x="84565" y="272149"/>
                  </a:lnTo>
                  <a:lnTo>
                    <a:pt x="110787" y="232992"/>
                  </a:lnTo>
                  <a:lnTo>
                    <a:pt x="140026" y="196204"/>
                  </a:lnTo>
                  <a:lnTo>
                    <a:pt x="172108" y="161956"/>
                  </a:lnTo>
                  <a:lnTo>
                    <a:pt x="206859" y="130420"/>
                  </a:lnTo>
                  <a:lnTo>
                    <a:pt x="244103" y="101767"/>
                  </a:lnTo>
                  <a:lnTo>
                    <a:pt x="283666" y="76168"/>
                  </a:lnTo>
                  <a:lnTo>
                    <a:pt x="325375" y="53796"/>
                  </a:lnTo>
                  <a:lnTo>
                    <a:pt x="369054" y="34821"/>
                  </a:lnTo>
                  <a:lnTo>
                    <a:pt x="414528" y="19416"/>
                  </a:lnTo>
                  <a:lnTo>
                    <a:pt x="461625" y="7752"/>
                  </a:lnTo>
                  <a:lnTo>
                    <a:pt x="510168" y="0"/>
                  </a:lnTo>
                </a:path>
              </a:pathLst>
            </a:custGeom>
            <a:ln w="57150">
              <a:solidFill>
                <a:srgbClr val="FC8A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6993" y="323342"/>
              <a:ext cx="9632315" cy="731519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350215" y="1634363"/>
            <a:ext cx="4943475" cy="365760"/>
            <a:chOff x="466953" y="1634363"/>
            <a:chExt cx="6591300" cy="36576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6953" y="1634363"/>
              <a:ext cx="2693162" cy="36576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31871" y="1634363"/>
              <a:ext cx="249935" cy="36576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36340" y="1634363"/>
              <a:ext cx="3821683" cy="365760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12622" y="4003545"/>
            <a:ext cx="8352473" cy="2852166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266091" y="2125091"/>
            <a:ext cx="666274" cy="304800"/>
            <a:chOff x="354787" y="2125091"/>
            <a:chExt cx="888365" cy="304800"/>
          </a:xfrm>
        </p:grpSpPr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4787" y="2125091"/>
              <a:ext cx="265176" cy="30480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54787" y="2401951"/>
              <a:ext cx="780415" cy="27940"/>
            </a:xfrm>
            <a:custGeom>
              <a:avLst/>
              <a:gdLst/>
              <a:ahLst/>
              <a:cxnLst/>
              <a:rect l="l" t="t" r="r" b="b"/>
              <a:pathLst>
                <a:path w="780415" h="27939">
                  <a:moveTo>
                    <a:pt x="780288" y="0"/>
                  </a:moveTo>
                  <a:lnTo>
                    <a:pt x="0" y="0"/>
                  </a:lnTo>
                  <a:lnTo>
                    <a:pt x="0" y="27432"/>
                  </a:lnTo>
                  <a:lnTo>
                    <a:pt x="780288" y="27432"/>
                  </a:lnTo>
                  <a:lnTo>
                    <a:pt x="7802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5579" y="2125091"/>
              <a:ext cx="647395" cy="30480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35075" y="2125091"/>
              <a:ext cx="88391" cy="304800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256566" y="2417192"/>
            <a:ext cx="169069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Wingdings"/>
                <a:cs typeface="Wingdings"/>
              </a:rPr>
              <a:t></a:t>
            </a:r>
            <a:endParaRPr sz="2000">
              <a:latin typeface="Wingdings"/>
              <a:cs typeface="Wingdings"/>
            </a:endParaRPr>
          </a:p>
        </p:txBody>
      </p:sp>
      <p:pic>
        <p:nvPicPr>
          <p:cNvPr id="18" name="object 1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41908" y="2429891"/>
            <a:ext cx="706697" cy="304800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322575" y="2429891"/>
            <a:ext cx="153162" cy="304800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560319" y="2429891"/>
            <a:ext cx="800357" cy="304800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442906" y="2429891"/>
            <a:ext cx="965835" cy="304800"/>
          </a:xfrm>
          <a:prstGeom prst="rect">
            <a:avLst/>
          </a:prstGeom>
        </p:spPr>
      </p:pic>
      <p:grpSp>
        <p:nvGrpSpPr>
          <p:cNvPr id="22" name="object 22"/>
          <p:cNvGrpSpPr/>
          <p:nvPr/>
        </p:nvGrpSpPr>
        <p:grpSpPr>
          <a:xfrm>
            <a:off x="523265" y="2429892"/>
            <a:ext cx="3342799" cy="1829435"/>
            <a:chOff x="697687" y="2429891"/>
            <a:chExt cx="4457065" cy="1829435"/>
          </a:xfrm>
        </p:grpSpPr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97687" y="2429891"/>
              <a:ext cx="1245577" cy="30480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97687" y="2734386"/>
              <a:ext cx="850303" cy="30510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441704" y="2734386"/>
              <a:ext cx="67056" cy="30510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97687" y="3039745"/>
              <a:ext cx="1431544" cy="30480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078736" y="3039745"/>
              <a:ext cx="201168" cy="30480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237231" y="3039745"/>
              <a:ext cx="1186891" cy="30480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368040" y="3039745"/>
              <a:ext cx="831151" cy="30480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095241" y="3039745"/>
              <a:ext cx="67055" cy="30480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97687" y="3344544"/>
              <a:ext cx="805014" cy="304799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458468" y="3344544"/>
              <a:ext cx="201168" cy="304799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616964" y="3344544"/>
              <a:ext cx="1930400" cy="30479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499104" y="3344544"/>
              <a:ext cx="1242250" cy="304799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637785" y="3344544"/>
              <a:ext cx="67055" cy="304799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97687" y="3649344"/>
              <a:ext cx="1616837" cy="30480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261615" y="3649344"/>
              <a:ext cx="1796287" cy="304800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011422" y="3649344"/>
              <a:ext cx="1143304" cy="304800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050790" y="3649344"/>
              <a:ext cx="67055" cy="304800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97687" y="3954221"/>
              <a:ext cx="1011897" cy="305104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652015" y="3954221"/>
              <a:ext cx="1312545" cy="305104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919983" y="3954221"/>
              <a:ext cx="1123518" cy="305104"/>
            </a:xfrm>
            <a:prstGeom prst="rect">
              <a:avLst/>
            </a:prstGeom>
          </p:spPr>
        </p:pic>
      </p:grpSp>
      <p:sp>
        <p:nvSpPr>
          <p:cNvPr id="43" name="object 43"/>
          <p:cNvSpPr txBox="1"/>
          <p:nvPr/>
        </p:nvSpPr>
        <p:spPr>
          <a:xfrm>
            <a:off x="256566" y="3027045"/>
            <a:ext cx="169069" cy="1245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Wingdings"/>
                <a:cs typeface="Wingdings"/>
              </a:rPr>
              <a:t></a:t>
            </a:r>
            <a:endParaRPr sz="20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Wingdings"/>
                <a:cs typeface="Wingdings"/>
              </a:rPr>
              <a:t></a:t>
            </a:r>
            <a:endParaRPr sz="20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Wingdings"/>
                <a:cs typeface="Wingdings"/>
              </a:rPr>
              <a:t></a:t>
            </a:r>
            <a:endParaRPr sz="20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Wingdings"/>
                <a:cs typeface="Wingdings"/>
              </a:rPr>
              <a:t></a:t>
            </a:r>
            <a:endParaRPr sz="2000">
              <a:latin typeface="Wingdings"/>
              <a:cs typeface="Wingdings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4794218" y="2125091"/>
            <a:ext cx="634841" cy="304800"/>
            <a:chOff x="6392290" y="2125091"/>
            <a:chExt cx="846455" cy="304800"/>
          </a:xfrm>
        </p:grpSpPr>
        <p:pic>
          <p:nvPicPr>
            <p:cNvPr id="45" name="object 4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392925" y="2125091"/>
              <a:ext cx="201168" cy="304800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6392290" y="2401951"/>
              <a:ext cx="782320" cy="27940"/>
            </a:xfrm>
            <a:custGeom>
              <a:avLst/>
              <a:gdLst/>
              <a:ahLst/>
              <a:cxnLst/>
              <a:rect l="l" t="t" r="r" b="b"/>
              <a:pathLst>
                <a:path w="782320" h="27939">
                  <a:moveTo>
                    <a:pt x="781812" y="0"/>
                  </a:moveTo>
                  <a:lnTo>
                    <a:pt x="0" y="0"/>
                  </a:lnTo>
                  <a:lnTo>
                    <a:pt x="0" y="27432"/>
                  </a:lnTo>
                  <a:lnTo>
                    <a:pt x="781812" y="27432"/>
                  </a:lnTo>
                  <a:lnTo>
                    <a:pt x="78181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91299" y="2125091"/>
              <a:ext cx="647395" cy="304800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130795" y="2125091"/>
              <a:ext cx="88392" cy="304800"/>
            </a:xfrm>
            <a:prstGeom prst="rect">
              <a:avLst/>
            </a:prstGeom>
          </p:spPr>
        </p:pic>
      </p:grpSp>
      <p:sp>
        <p:nvSpPr>
          <p:cNvPr id="49" name="object 49"/>
          <p:cNvSpPr txBox="1"/>
          <p:nvPr/>
        </p:nvSpPr>
        <p:spPr>
          <a:xfrm>
            <a:off x="4785170" y="2417192"/>
            <a:ext cx="169069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Wingdings"/>
                <a:cs typeface="Wingdings"/>
              </a:rPr>
              <a:t></a:t>
            </a:r>
            <a:endParaRPr sz="2000">
              <a:latin typeface="Wingdings"/>
              <a:cs typeface="Wingdings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8122348" y="2429891"/>
            <a:ext cx="182880" cy="304800"/>
            <a:chOff x="10829797" y="2429891"/>
            <a:chExt cx="243840" cy="304800"/>
          </a:xfrm>
        </p:grpSpPr>
        <p:pic>
          <p:nvPicPr>
            <p:cNvPr id="51" name="object 51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0829797" y="2429891"/>
              <a:ext cx="207264" cy="304800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0933429" y="2429891"/>
              <a:ext cx="140207" cy="304800"/>
            </a:xfrm>
            <a:prstGeom prst="rect">
              <a:avLst/>
            </a:prstGeom>
          </p:spPr>
        </p:pic>
      </p:grpSp>
      <p:grpSp>
        <p:nvGrpSpPr>
          <p:cNvPr id="53" name="object 53"/>
          <p:cNvGrpSpPr/>
          <p:nvPr/>
        </p:nvGrpSpPr>
        <p:grpSpPr>
          <a:xfrm>
            <a:off x="8360093" y="2429891"/>
            <a:ext cx="184309" cy="304800"/>
            <a:chOff x="11146790" y="2429891"/>
            <a:chExt cx="245745" cy="304800"/>
          </a:xfrm>
        </p:grpSpPr>
        <p:pic>
          <p:nvPicPr>
            <p:cNvPr id="54" name="object 54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1146790" y="2429891"/>
              <a:ext cx="204216" cy="304800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1248898" y="2429891"/>
              <a:ext cx="143255" cy="304800"/>
            </a:xfrm>
            <a:prstGeom prst="rect">
              <a:avLst/>
            </a:prstGeom>
          </p:spPr>
        </p:pic>
      </p:grpSp>
      <p:grpSp>
        <p:nvGrpSpPr>
          <p:cNvPr id="56" name="object 56"/>
          <p:cNvGrpSpPr/>
          <p:nvPr/>
        </p:nvGrpSpPr>
        <p:grpSpPr>
          <a:xfrm>
            <a:off x="8598980" y="2429891"/>
            <a:ext cx="161449" cy="304800"/>
            <a:chOff x="11465306" y="2429891"/>
            <a:chExt cx="215265" cy="304800"/>
          </a:xfrm>
        </p:grpSpPr>
        <p:pic>
          <p:nvPicPr>
            <p:cNvPr id="57" name="object 57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1465306" y="2429891"/>
              <a:ext cx="149351" cy="304800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1539982" y="2429891"/>
              <a:ext cx="140207" cy="304800"/>
            </a:xfrm>
            <a:prstGeom prst="rect">
              <a:avLst/>
            </a:prstGeom>
          </p:spPr>
        </p:pic>
      </p:grpSp>
      <p:grpSp>
        <p:nvGrpSpPr>
          <p:cNvPr id="59" name="object 59"/>
          <p:cNvGrpSpPr/>
          <p:nvPr/>
        </p:nvGrpSpPr>
        <p:grpSpPr>
          <a:xfrm>
            <a:off x="5052060" y="2429892"/>
            <a:ext cx="3557588" cy="2439035"/>
            <a:chOff x="6736080" y="2429891"/>
            <a:chExt cx="4743450" cy="2439035"/>
          </a:xfrm>
        </p:grpSpPr>
        <p:pic>
          <p:nvPicPr>
            <p:cNvPr id="60" name="object 60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736080" y="2429891"/>
              <a:ext cx="3708311" cy="304800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0457942" y="2429891"/>
              <a:ext cx="118872" cy="304800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0517378" y="2429891"/>
              <a:ext cx="195072" cy="304800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0614914" y="2429891"/>
              <a:ext cx="143255" cy="304800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6736080" y="2734386"/>
              <a:ext cx="1032929" cy="305104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665720" y="2734386"/>
              <a:ext cx="67055" cy="305104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6736080" y="3039745"/>
              <a:ext cx="1306702" cy="304800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987284" y="3039745"/>
              <a:ext cx="1143304" cy="304800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026652" y="3039745"/>
              <a:ext cx="67055" cy="304800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6736080" y="3344544"/>
              <a:ext cx="973670" cy="304799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7667244" y="3344544"/>
              <a:ext cx="1225296" cy="304799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8846820" y="3344544"/>
              <a:ext cx="1121841" cy="304799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866630" y="3344544"/>
              <a:ext cx="67055" cy="304799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6736080" y="3649344"/>
              <a:ext cx="721868" cy="304800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7412736" y="3649344"/>
              <a:ext cx="1340612" cy="304800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8703564" y="3649344"/>
              <a:ext cx="577900" cy="304800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9241790" y="3649344"/>
              <a:ext cx="1196949" cy="304800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0387838" y="3649344"/>
              <a:ext cx="1091336" cy="304800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379962" y="3649344"/>
              <a:ext cx="67055" cy="304800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6736080" y="3954221"/>
              <a:ext cx="994409" cy="305104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7674864" y="3954221"/>
              <a:ext cx="917257" cy="305104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8543544" y="3954221"/>
              <a:ext cx="764540" cy="305104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199118" y="3954221"/>
              <a:ext cx="67055" cy="305104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6736080" y="4259326"/>
              <a:ext cx="516254" cy="304800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7206996" y="4259326"/>
              <a:ext cx="663854" cy="304800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815072" y="4259326"/>
              <a:ext cx="204216" cy="304800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7973568" y="4259326"/>
              <a:ext cx="896683" cy="304800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8825484" y="4259326"/>
              <a:ext cx="1035900" cy="304800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746234" y="4259326"/>
              <a:ext cx="67055" cy="304800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6736080" y="4564126"/>
              <a:ext cx="1080350" cy="304800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7761732" y="4564126"/>
              <a:ext cx="436879" cy="304800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8145780" y="4564126"/>
              <a:ext cx="1235278" cy="304800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9339326" y="4564126"/>
              <a:ext cx="1494027" cy="304800"/>
            </a:xfrm>
            <a:prstGeom prst="rect">
              <a:avLst/>
            </a:prstGeom>
          </p:spPr>
        </p:pic>
      </p:grpSp>
      <p:sp>
        <p:nvSpPr>
          <p:cNvPr id="93" name="object 93"/>
          <p:cNvSpPr txBox="1"/>
          <p:nvPr/>
        </p:nvSpPr>
        <p:spPr>
          <a:xfrm>
            <a:off x="4785170" y="3027045"/>
            <a:ext cx="169069" cy="1855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Wingdings"/>
                <a:cs typeface="Wingdings"/>
              </a:rPr>
              <a:t></a:t>
            </a:r>
            <a:endParaRPr sz="20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Wingdings"/>
                <a:cs typeface="Wingdings"/>
              </a:rPr>
              <a:t></a:t>
            </a:r>
            <a:endParaRPr sz="20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Wingdings"/>
                <a:cs typeface="Wingdings"/>
              </a:rPr>
              <a:t></a:t>
            </a:r>
            <a:endParaRPr sz="20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Wingdings"/>
                <a:cs typeface="Wingdings"/>
              </a:rPr>
              <a:t></a:t>
            </a:r>
            <a:endParaRPr sz="20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Wingdings"/>
                <a:cs typeface="Wingdings"/>
              </a:rPr>
              <a:t></a:t>
            </a:r>
            <a:endParaRPr sz="20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Wingdings"/>
                <a:cs typeface="Wingdings"/>
              </a:rPr>
              <a:t></a:t>
            </a:r>
            <a:endParaRPr sz="2000">
              <a:latin typeface="Wingdings"/>
              <a:cs typeface="Wingdings"/>
            </a:endParaRPr>
          </a:p>
        </p:txBody>
      </p:sp>
      <p:grpSp>
        <p:nvGrpSpPr>
          <p:cNvPr id="94" name="object 94"/>
          <p:cNvGrpSpPr/>
          <p:nvPr/>
        </p:nvGrpSpPr>
        <p:grpSpPr>
          <a:xfrm>
            <a:off x="4262533" y="6275832"/>
            <a:ext cx="4457700" cy="487680"/>
            <a:chOff x="5683377" y="6275832"/>
            <a:chExt cx="5943600" cy="487680"/>
          </a:xfrm>
        </p:grpSpPr>
        <p:sp>
          <p:nvSpPr>
            <p:cNvPr id="95" name="object 95"/>
            <p:cNvSpPr/>
            <p:nvPr/>
          </p:nvSpPr>
          <p:spPr>
            <a:xfrm>
              <a:off x="5683377" y="6498348"/>
              <a:ext cx="5867400" cy="15240"/>
            </a:xfrm>
            <a:custGeom>
              <a:avLst/>
              <a:gdLst/>
              <a:ahLst/>
              <a:cxnLst/>
              <a:rect l="l" t="t" r="r" b="b"/>
              <a:pathLst>
                <a:path w="5867400" h="15240">
                  <a:moveTo>
                    <a:pt x="586740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5867400" y="15240"/>
                  </a:lnTo>
                  <a:lnTo>
                    <a:pt x="5867400" y="0"/>
                  </a:lnTo>
                  <a:close/>
                </a:path>
              </a:pathLst>
            </a:custGeom>
            <a:solidFill>
              <a:srgbClr val="0462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6" name="object 96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5683885" y="6275832"/>
              <a:ext cx="5942584" cy="243840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5683885" y="6519672"/>
              <a:ext cx="5660897" cy="243840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5683377" y="6742188"/>
              <a:ext cx="5585460" cy="15240"/>
            </a:xfrm>
            <a:custGeom>
              <a:avLst/>
              <a:gdLst/>
              <a:ahLst/>
              <a:cxnLst/>
              <a:rect l="l" t="t" r="r" b="b"/>
              <a:pathLst>
                <a:path w="5585459" h="15240">
                  <a:moveTo>
                    <a:pt x="5585459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5585459" y="15240"/>
                  </a:lnTo>
                  <a:lnTo>
                    <a:pt x="5585459" y="0"/>
                  </a:lnTo>
                  <a:close/>
                </a:path>
              </a:pathLst>
            </a:custGeom>
            <a:solidFill>
              <a:srgbClr val="0462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9" name="object 99"/>
          <p:cNvGrpSpPr/>
          <p:nvPr/>
        </p:nvGrpSpPr>
        <p:grpSpPr>
          <a:xfrm>
            <a:off x="4069557" y="5083506"/>
            <a:ext cx="4990624" cy="1097915"/>
            <a:chOff x="5426075" y="5083505"/>
            <a:chExt cx="6654165" cy="1097915"/>
          </a:xfrm>
        </p:grpSpPr>
        <p:pic>
          <p:nvPicPr>
            <p:cNvPr id="100" name="object 100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6813169" y="5083505"/>
              <a:ext cx="3919092" cy="366064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5459603" y="5449824"/>
              <a:ext cx="3111627" cy="365759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8451469" y="5449824"/>
              <a:ext cx="170688" cy="365759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8536813" y="5449824"/>
              <a:ext cx="3543173" cy="365759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5426075" y="5815584"/>
              <a:ext cx="6621145" cy="3657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9566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507288" cy="504056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2"/>
                </a:solidFill>
                <a:latin typeface="+mn-lt"/>
                <a:ea typeface="Calibri"/>
                <a:cs typeface="Times New Roman"/>
              </a:rPr>
              <a:t>Естественно-научный профиль </a:t>
            </a:r>
            <a:r>
              <a:rPr lang="ru-RU" sz="3200" b="1" dirty="0" smtClean="0">
                <a:solidFill>
                  <a:schemeClr val="accent2"/>
                </a:solidFill>
                <a:latin typeface="+mn-lt"/>
              </a:rPr>
              <a:t>г. Рыбинск </a:t>
            </a:r>
            <a:endParaRPr lang="ru-RU" sz="3200" b="1" dirty="0">
              <a:solidFill>
                <a:schemeClr val="accent2"/>
              </a:solidFill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9284901"/>
              </p:ext>
            </p:extLst>
          </p:nvPr>
        </p:nvGraphicFramePr>
        <p:xfrm>
          <a:off x="35496" y="655399"/>
          <a:ext cx="9108504" cy="64163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7164"/>
                <a:gridCol w="1640476"/>
                <a:gridCol w="1554191"/>
                <a:gridCol w="2220273"/>
                <a:gridCol w="1554191"/>
                <a:gridCol w="1702209"/>
              </a:tblGrid>
              <a:tr h="6271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№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13" marR="61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ОО/ссылка на сайт ОО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13" marR="61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Вид профиля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13" marR="61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Опыт профильного обучения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13" marR="61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Профилизация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начинается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13" marR="61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Пропедевтика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в </a:t>
                      </a:r>
                      <a:r>
                        <a:rPr lang="ru-RU" sz="1400" dirty="0">
                          <a:effectLst/>
                        </a:rPr>
                        <a:t>7 классе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13" marR="61313" marT="0" marB="0"/>
                </a:tc>
              </a:tr>
              <a:tr h="5970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13" marR="61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Лицей 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  <a:hlinkClick r:id="rId2"/>
                        </a:rPr>
                        <a:t>https://licei2rybinsk.edu.yar.ru/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Естественно-научный профиль (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хим-био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класс)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Более 20 лет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13" marR="61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 8 класса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13" marR="61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Есть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13" marR="61313" marT="0" marB="0"/>
                </a:tc>
              </a:tr>
              <a:tr h="8842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2.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13" marR="61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СОШ №5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  <a:hlinkClick r:id="rId3"/>
                        </a:rPr>
                        <a:t>https://sch5-rybinsk.edu.yar.ru/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Естественно-научный профиль 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(медицинский класс)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 2023-2024 уч. года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13" marR="61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 10 класса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13" marR="61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Нет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13" marR="61313" marT="0" marB="0"/>
                </a:tc>
              </a:tr>
              <a:tr h="720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13" marR="61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Гимназия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  <a:hlinkClick r:id="rId4"/>
                        </a:rPr>
                        <a:t>http://gim8.rybadm.ru/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Профильная группа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Более 20 лет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13" marR="61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 10 класса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13" marR="61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Нет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13" marR="61313" marT="0" marB="0"/>
                </a:tc>
              </a:tr>
              <a:tr h="7017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13" marR="61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СОШ №10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  <a:hlinkClick r:id="rId5"/>
                        </a:rPr>
                        <a:t>http://sch10.rybadm.ru/1/index.html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Естественно-научный профиль (хим-био класс)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Более 15 лет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13" marR="61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 10 класса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13" marR="61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Нет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13" marR="61313" marT="0" marB="0"/>
                </a:tc>
              </a:tr>
              <a:tr h="5356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13" marR="61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СОШ №28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  <a:hlinkClick r:id="rId6"/>
                        </a:rPr>
                        <a:t>http://sch28.rybadm.ru/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Профильная группа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Более 5 лет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13" marR="61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 10 класса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13" marR="61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Нет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13" marR="61313" marT="0" marB="0"/>
                </a:tc>
              </a:tr>
              <a:tr h="476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13" marR="61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СОШ №30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  <a:hlinkClick r:id="rId7"/>
                        </a:rPr>
                        <a:t>https://ryb30sh.edu.yar.ru/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Естественно-научный профиль (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хим-био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класс)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Более 10 лет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13" marR="61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 10 класса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13" marR="61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13" marR="61313" marT="0" marB="0"/>
                </a:tc>
              </a:tr>
              <a:tr h="10302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13" marR="61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СОШ №43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  <a:hlinkClick r:id="rId8"/>
                        </a:rPr>
                        <a:t>https://ryb43sh.edu.yar.ru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Профильная группа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Более 5 лет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13" marR="61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 10 класса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13" marR="613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Нет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13" marR="6131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5829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7"/>
          <p:cNvSpPr>
            <a:spLocks noChangeArrowheads="1"/>
          </p:cNvSpPr>
          <p:nvPr/>
        </p:nvSpPr>
        <p:spPr bwMode="auto">
          <a:xfrm>
            <a:off x="3276600" y="2743200"/>
            <a:ext cx="3429000" cy="1066800"/>
          </a:xfrm>
          <a:prstGeom prst="flowChartPreparation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ru-RU" altLang="ru-RU" sz="2800" b="1">
              <a:solidFill>
                <a:schemeClr val="folHlink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15363" name="Text Box 8"/>
          <p:cNvSpPr txBox="1">
            <a:spLocks noChangeArrowheads="1"/>
          </p:cNvSpPr>
          <p:nvPr/>
        </p:nvSpPr>
        <p:spPr bwMode="auto">
          <a:xfrm>
            <a:off x="3810000" y="2819400"/>
            <a:ext cx="2590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ahoma" pitchFamily="34" charset="0"/>
                <a:cs typeface="Arial" pitchFamily="34" charset="0"/>
              </a:rPr>
              <a:t>Элективные</a:t>
            </a:r>
            <a:r>
              <a:rPr lang="ru-RU" altLang="ru-RU" sz="2800" b="1" dirty="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 </a:t>
            </a:r>
            <a:r>
              <a:rPr lang="ru-RU" altLang="ru-RU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ahoma" pitchFamily="34" charset="0"/>
                <a:cs typeface="Arial" pitchFamily="34" charset="0"/>
              </a:rPr>
              <a:t>курсы</a:t>
            </a:r>
          </a:p>
        </p:txBody>
      </p:sp>
      <p:sp>
        <p:nvSpPr>
          <p:cNvPr id="15364" name="AutoShape 10"/>
          <p:cNvSpPr>
            <a:spLocks noChangeArrowheads="1"/>
          </p:cNvSpPr>
          <p:nvPr/>
        </p:nvSpPr>
        <p:spPr bwMode="auto">
          <a:xfrm>
            <a:off x="6477000" y="520700"/>
            <a:ext cx="2514600" cy="1905000"/>
          </a:xfrm>
          <a:prstGeom prst="cloudCallout">
            <a:avLst>
              <a:gd name="adj1" fmla="val -70454"/>
              <a:gd name="adj2" fmla="val 7958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ru-RU" altLang="ru-RU" sz="2800" b="1">
              <a:latin typeface="Tahoma" pitchFamily="34" charset="0"/>
              <a:cs typeface="Arial" pitchFamily="34" charset="0"/>
            </a:endParaRPr>
          </a:p>
        </p:txBody>
      </p:sp>
      <p:sp>
        <p:nvSpPr>
          <p:cNvPr id="15365" name="AutoShape 11"/>
          <p:cNvSpPr>
            <a:spLocks noChangeArrowheads="1"/>
          </p:cNvSpPr>
          <p:nvPr/>
        </p:nvSpPr>
        <p:spPr bwMode="auto">
          <a:xfrm rot="-5528344">
            <a:off x="647700" y="190500"/>
            <a:ext cx="2209800" cy="2743200"/>
          </a:xfrm>
          <a:prstGeom prst="cloudCallout">
            <a:avLst>
              <a:gd name="adj1" fmla="val -48773"/>
              <a:gd name="adj2" fmla="val 7774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ru-RU" altLang="ru-RU" sz="2800" b="1">
              <a:latin typeface="Tahoma" pitchFamily="34" charset="0"/>
              <a:cs typeface="Arial" pitchFamily="34" charset="0"/>
            </a:endParaRPr>
          </a:p>
        </p:txBody>
      </p:sp>
      <p:sp>
        <p:nvSpPr>
          <p:cNvPr id="15366" name="AutoShape 12"/>
          <p:cNvSpPr>
            <a:spLocks noChangeArrowheads="1"/>
          </p:cNvSpPr>
          <p:nvPr/>
        </p:nvSpPr>
        <p:spPr bwMode="auto">
          <a:xfrm>
            <a:off x="230188" y="3821113"/>
            <a:ext cx="2406650" cy="3048000"/>
          </a:xfrm>
          <a:prstGeom prst="cloudCallout">
            <a:avLst>
              <a:gd name="adj1" fmla="val 97500"/>
              <a:gd name="adj2" fmla="val -5689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ru-RU" altLang="ru-RU" sz="2800" b="1">
              <a:latin typeface="Tahoma" pitchFamily="34" charset="0"/>
              <a:cs typeface="Arial" pitchFamily="34" charset="0"/>
            </a:endParaRPr>
          </a:p>
        </p:txBody>
      </p:sp>
      <p:sp>
        <p:nvSpPr>
          <p:cNvPr id="15367" name="AutoShape 13"/>
          <p:cNvSpPr>
            <a:spLocks noChangeArrowheads="1"/>
          </p:cNvSpPr>
          <p:nvPr/>
        </p:nvSpPr>
        <p:spPr bwMode="auto">
          <a:xfrm>
            <a:off x="5948363" y="4641850"/>
            <a:ext cx="3200400" cy="2133600"/>
          </a:xfrm>
          <a:prstGeom prst="cloudCallout">
            <a:avLst>
              <a:gd name="adj1" fmla="val -55653"/>
              <a:gd name="adj2" fmla="val -6569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ru-RU" altLang="ru-RU" sz="2800" b="1">
              <a:latin typeface="Tahoma" pitchFamily="34" charset="0"/>
              <a:cs typeface="Arial" pitchFamily="34" charset="0"/>
            </a:endParaRPr>
          </a:p>
        </p:txBody>
      </p:sp>
      <p:sp>
        <p:nvSpPr>
          <p:cNvPr id="15368" name="AutoShape 15"/>
          <p:cNvSpPr>
            <a:spLocks noChangeArrowheads="1"/>
          </p:cNvSpPr>
          <p:nvPr/>
        </p:nvSpPr>
        <p:spPr bwMode="auto">
          <a:xfrm rot="-10435261">
            <a:off x="2597150" y="5067300"/>
            <a:ext cx="3276600" cy="1600200"/>
          </a:xfrm>
          <a:prstGeom prst="cloudCallout">
            <a:avLst>
              <a:gd name="adj1" fmla="val -10097"/>
              <a:gd name="adj2" fmla="val 12069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ru-RU" altLang="ru-RU" sz="2800" b="1">
              <a:latin typeface="Tahoma" pitchFamily="34" charset="0"/>
              <a:cs typeface="Arial" pitchFamily="34" charset="0"/>
            </a:endParaRPr>
          </a:p>
        </p:txBody>
      </p:sp>
      <p:sp>
        <p:nvSpPr>
          <p:cNvPr id="15369" name="Text Box 16"/>
          <p:cNvSpPr txBox="1">
            <a:spLocks noChangeArrowheads="1"/>
          </p:cNvSpPr>
          <p:nvPr/>
        </p:nvSpPr>
        <p:spPr bwMode="auto">
          <a:xfrm>
            <a:off x="685800" y="762000"/>
            <a:ext cx="2057400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800" b="1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«Прикладная биология»11 класс</a:t>
            </a:r>
          </a:p>
        </p:txBody>
      </p:sp>
      <p:sp>
        <p:nvSpPr>
          <p:cNvPr id="15370" name="Text Box 17"/>
          <p:cNvSpPr txBox="1">
            <a:spLocks noChangeArrowheads="1"/>
          </p:cNvSpPr>
          <p:nvPr/>
        </p:nvSpPr>
        <p:spPr bwMode="auto">
          <a:xfrm>
            <a:off x="2971800" y="5181600"/>
            <a:ext cx="22860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800" b="1" dirty="0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«Химия в задачах» (</a:t>
            </a:r>
            <a:r>
              <a:rPr lang="ru-RU" altLang="ru-RU" sz="2800" b="1" dirty="0" smtClean="0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10 </a:t>
            </a:r>
            <a:r>
              <a:rPr lang="ru-RU" altLang="ru-RU" sz="2800" b="1" dirty="0" err="1" smtClean="0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кл</a:t>
            </a:r>
            <a:r>
              <a:rPr lang="ru-RU" altLang="ru-RU" sz="2800" b="1" dirty="0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).</a:t>
            </a:r>
          </a:p>
        </p:txBody>
      </p:sp>
      <p:sp>
        <p:nvSpPr>
          <p:cNvPr id="15371" name="Text Box 18"/>
          <p:cNvSpPr txBox="1">
            <a:spLocks noChangeArrowheads="1"/>
          </p:cNvSpPr>
          <p:nvPr/>
        </p:nvSpPr>
        <p:spPr bwMode="auto">
          <a:xfrm>
            <a:off x="450850" y="4105275"/>
            <a:ext cx="2070782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800" b="1" dirty="0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«Избранные вопросы биологии» (</a:t>
            </a:r>
            <a:r>
              <a:rPr lang="ru-RU" altLang="ru-RU" sz="2800" b="1" dirty="0" smtClean="0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10 </a:t>
            </a:r>
            <a:r>
              <a:rPr lang="ru-RU" altLang="ru-RU" sz="2800" b="1" dirty="0" err="1" smtClean="0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кл</a:t>
            </a:r>
            <a:r>
              <a:rPr lang="ru-RU" altLang="ru-RU" sz="2800" b="1" dirty="0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) </a:t>
            </a:r>
          </a:p>
        </p:txBody>
      </p:sp>
      <p:sp>
        <p:nvSpPr>
          <p:cNvPr id="15372" name="Text Box 19"/>
          <p:cNvSpPr txBox="1">
            <a:spLocks noChangeArrowheads="1"/>
          </p:cNvSpPr>
          <p:nvPr/>
        </p:nvSpPr>
        <p:spPr bwMode="auto">
          <a:xfrm>
            <a:off x="6553200" y="457200"/>
            <a:ext cx="2286000" cy="20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800" b="1" dirty="0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« Металлы побочных подгрупп»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sz="2800" b="1" dirty="0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(</a:t>
            </a:r>
            <a:r>
              <a:rPr lang="ru-RU" altLang="ru-RU" sz="2800" b="1" dirty="0" smtClean="0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11 </a:t>
            </a:r>
            <a:r>
              <a:rPr lang="ru-RU" altLang="ru-RU" sz="2800" b="1" dirty="0" err="1" smtClean="0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кл</a:t>
            </a:r>
            <a:r>
              <a:rPr lang="ru-RU" altLang="ru-RU" sz="2800" b="1" dirty="0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) </a:t>
            </a:r>
          </a:p>
        </p:txBody>
      </p:sp>
      <p:sp>
        <p:nvSpPr>
          <p:cNvPr id="15373" name="Text Box 20"/>
          <p:cNvSpPr txBox="1">
            <a:spLocks noChangeArrowheads="1"/>
          </p:cNvSpPr>
          <p:nvPr/>
        </p:nvSpPr>
        <p:spPr bwMode="auto">
          <a:xfrm>
            <a:off x="6248400" y="4800600"/>
            <a:ext cx="27432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800" b="1" dirty="0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Задачи повышенной сложности</a:t>
            </a:r>
          </a:p>
        </p:txBody>
      </p:sp>
      <p:sp>
        <p:nvSpPr>
          <p:cNvPr id="15374" name="AutoShape 21"/>
          <p:cNvSpPr>
            <a:spLocks noChangeArrowheads="1"/>
          </p:cNvSpPr>
          <p:nvPr/>
        </p:nvSpPr>
        <p:spPr bwMode="auto">
          <a:xfrm rot="-10435261">
            <a:off x="3086100" y="168275"/>
            <a:ext cx="3276600" cy="1600200"/>
          </a:xfrm>
          <a:prstGeom prst="cloudCallout">
            <a:avLst>
              <a:gd name="adj1" fmla="val -20926"/>
              <a:gd name="adj2" fmla="val -10681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2800" b="1" dirty="0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« Общая экология»</a:t>
            </a:r>
          </a:p>
          <a:p>
            <a:pPr eaLnBrk="1" hangingPunct="1"/>
            <a:r>
              <a:rPr lang="ru-RU" altLang="ru-RU" sz="2800" b="1" dirty="0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   (</a:t>
            </a:r>
            <a:r>
              <a:rPr lang="ru-RU" altLang="ru-RU" sz="2800" b="1" dirty="0" smtClean="0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11 </a:t>
            </a:r>
            <a:r>
              <a:rPr lang="ru-RU" altLang="ru-RU" sz="2800" b="1" dirty="0" err="1" smtClean="0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кл</a:t>
            </a:r>
            <a:r>
              <a:rPr lang="ru-RU" altLang="ru-RU" sz="2800" b="1" dirty="0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090165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783B5E1-22F2-4B9B-89A6-1ADB1F47A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i="1" dirty="0">
                <a:solidFill>
                  <a:srgbClr val="C00000"/>
                </a:solidFill>
              </a:rPr>
              <a:t>«Урок — это зеркало общей и педагогической культуры учителя, мерило его интеллектуального богатства, показатель его кругозора, эрудиции» (В.А. Сухомлинский).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1143681-BC65-4A55-8787-E38B120BACFD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251520" y="1700808"/>
            <a:ext cx="8568952" cy="4896543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r>
              <a:rPr lang="ru-RU" dirty="0"/>
              <a:t>Современный </a:t>
            </a:r>
            <a:r>
              <a:rPr lang="ru-RU" dirty="0" smtClean="0"/>
              <a:t>урок химии, </a:t>
            </a:r>
            <a:r>
              <a:rPr lang="ru-RU" dirty="0"/>
              <a:t>основанный на требованиях ФГОС, имеет следующие особенности: </a:t>
            </a:r>
          </a:p>
          <a:p>
            <a:pPr>
              <a:buFontTx/>
              <a:buChar char="-"/>
            </a:pPr>
            <a:r>
              <a:rPr lang="ru-RU" dirty="0"/>
              <a:t>он носит </a:t>
            </a:r>
            <a:r>
              <a:rPr lang="ru-RU" b="1" dirty="0"/>
              <a:t>личностно-ориентированный характер</a:t>
            </a:r>
            <a:r>
              <a:rPr lang="ru-RU" dirty="0"/>
              <a:t>, </a:t>
            </a:r>
          </a:p>
          <a:p>
            <a:pPr>
              <a:buFontTx/>
              <a:buChar char="-"/>
            </a:pPr>
            <a:r>
              <a:rPr lang="ru-RU" dirty="0"/>
              <a:t>методологической основой стандартов является </a:t>
            </a:r>
            <a:r>
              <a:rPr lang="ru-RU" b="1" dirty="0"/>
              <a:t>системно-деятельностный подход, </a:t>
            </a:r>
          </a:p>
          <a:p>
            <a:pPr>
              <a:buFontTx/>
              <a:buChar char="-"/>
            </a:pPr>
            <a:r>
              <a:rPr lang="ru-RU" dirty="0"/>
              <a:t>в центре внимания современного урока стоят компетенции ученика и его </a:t>
            </a:r>
            <a:r>
              <a:rPr lang="ru-RU" b="1" dirty="0"/>
              <a:t>способность применять полученные знания на практике</a:t>
            </a:r>
            <a:r>
              <a:rPr lang="ru-RU" dirty="0"/>
              <a:t>. </a:t>
            </a:r>
          </a:p>
          <a:p>
            <a:pPr>
              <a:buFontTx/>
              <a:buChar char="-"/>
            </a:pPr>
            <a:r>
              <a:rPr lang="ru-RU" dirty="0"/>
              <a:t>Учитель, используя </a:t>
            </a:r>
            <a:r>
              <a:rPr lang="ru-RU" b="1" dirty="0"/>
              <a:t>межпредметные и </a:t>
            </a:r>
            <a:r>
              <a:rPr lang="ru-RU" b="1" dirty="0" err="1"/>
              <a:t>внутрипредметные</a:t>
            </a:r>
            <a:r>
              <a:rPr lang="ru-RU" b="1" dirty="0"/>
              <a:t> связи</a:t>
            </a:r>
            <a:r>
              <a:rPr lang="ru-RU" dirty="0"/>
              <a:t>, поможет обучающимся понять, что химия не является изолированным предметом.</a:t>
            </a:r>
          </a:p>
        </p:txBody>
      </p:sp>
    </p:spTree>
    <p:extLst>
      <p:ext uri="{BB962C8B-B14F-4D97-AF65-F5344CB8AC3E}">
        <p14:creationId xmlns:p14="http://schemas.microsoft.com/office/powerpoint/2010/main" val="24026412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ChangeArrowheads="1"/>
          </p:cNvSpPr>
          <p:nvPr/>
        </p:nvSpPr>
        <p:spPr bwMode="auto">
          <a:xfrm>
            <a:off x="395288" y="4426417"/>
            <a:ext cx="817245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algn="just" eaLnBrk="1" hangingPunct="1"/>
            <a:r>
              <a:rPr kumimoji="1" lang="en-US" altLang="ru-RU" dirty="0"/>
              <a:t>• </a:t>
            </a:r>
            <a:r>
              <a:rPr kumimoji="1" lang="en-US" altLang="ru-RU" sz="2400" b="1" i="1" dirty="0" err="1">
                <a:latin typeface="+mn-lt"/>
              </a:rPr>
              <a:t>Приоритет</a:t>
            </a:r>
            <a:r>
              <a:rPr kumimoji="1" lang="en-US" altLang="ru-RU" sz="2400" b="1" i="1" dirty="0">
                <a:latin typeface="+mn-lt"/>
              </a:rPr>
              <a:t> </a:t>
            </a:r>
            <a:r>
              <a:rPr kumimoji="1" lang="en-US" altLang="ru-RU" sz="2400" b="1" i="1" dirty="0" err="1">
                <a:latin typeface="+mn-lt"/>
              </a:rPr>
              <a:t>самостоятельной</a:t>
            </a:r>
            <a:r>
              <a:rPr kumimoji="1" lang="en-US" altLang="ru-RU" sz="2400" b="1" i="1" dirty="0">
                <a:latin typeface="+mn-lt"/>
              </a:rPr>
              <a:t> </a:t>
            </a:r>
            <a:r>
              <a:rPr kumimoji="1" lang="en-US" altLang="ru-RU" sz="2400" b="1" i="1" dirty="0" err="1">
                <a:latin typeface="+mn-lt"/>
              </a:rPr>
              <a:t>деятельности</a:t>
            </a:r>
            <a:r>
              <a:rPr kumimoji="1" lang="en-US" altLang="ru-RU" sz="2400" b="1" i="1" dirty="0">
                <a:latin typeface="+mn-lt"/>
              </a:rPr>
              <a:t> </a:t>
            </a:r>
            <a:r>
              <a:rPr kumimoji="1" lang="en-US" altLang="ru-RU" sz="2400" dirty="0" err="1">
                <a:latin typeface="+mn-lt"/>
              </a:rPr>
              <a:t>учащихся</a:t>
            </a:r>
            <a:r>
              <a:rPr kumimoji="1" lang="en-US" altLang="ru-RU" sz="2400" dirty="0">
                <a:latin typeface="+mn-lt"/>
              </a:rPr>
              <a:t> в </a:t>
            </a:r>
            <a:r>
              <a:rPr kumimoji="1" lang="en-US" altLang="ru-RU" sz="2400" dirty="0" err="1">
                <a:latin typeface="+mn-lt"/>
              </a:rPr>
              <a:t>различных</a:t>
            </a:r>
            <a:r>
              <a:rPr kumimoji="1" lang="en-US" altLang="ru-RU" sz="2400" dirty="0">
                <a:latin typeface="+mn-lt"/>
              </a:rPr>
              <a:t> </a:t>
            </a:r>
            <a:r>
              <a:rPr kumimoji="1" lang="en-US" altLang="ru-RU" sz="2400" dirty="0" err="1">
                <a:latin typeface="+mn-lt"/>
              </a:rPr>
              <a:t>формах</a:t>
            </a:r>
            <a:r>
              <a:rPr kumimoji="1" lang="en-US" altLang="ru-RU" sz="2400" dirty="0">
                <a:latin typeface="+mn-lt"/>
              </a:rPr>
              <a:t>: </a:t>
            </a:r>
            <a:r>
              <a:rPr kumimoji="1" lang="en-US" altLang="ru-RU" sz="2400" dirty="0" err="1">
                <a:latin typeface="+mn-lt"/>
              </a:rPr>
              <a:t>практическая</a:t>
            </a:r>
            <a:r>
              <a:rPr kumimoji="1" lang="en-US" altLang="ru-RU" sz="2400" dirty="0">
                <a:latin typeface="+mn-lt"/>
              </a:rPr>
              <a:t> </a:t>
            </a:r>
            <a:r>
              <a:rPr kumimoji="1" lang="en-US" altLang="ru-RU" sz="2400" dirty="0" err="1">
                <a:latin typeface="+mn-lt"/>
              </a:rPr>
              <a:t>деятельность</a:t>
            </a:r>
            <a:r>
              <a:rPr kumimoji="1" lang="en-US" altLang="ru-RU" sz="2400" dirty="0">
                <a:latin typeface="+mn-lt"/>
              </a:rPr>
              <a:t> (</a:t>
            </a:r>
            <a:r>
              <a:rPr kumimoji="1" lang="en-US" altLang="ru-RU" sz="2400" dirty="0" err="1">
                <a:latin typeface="+mn-lt"/>
              </a:rPr>
              <a:t>исследовательские</a:t>
            </a:r>
            <a:r>
              <a:rPr kumimoji="1" lang="en-US" altLang="ru-RU" sz="2400" dirty="0">
                <a:latin typeface="+mn-lt"/>
              </a:rPr>
              <a:t> </a:t>
            </a:r>
            <a:r>
              <a:rPr kumimoji="1" lang="en-US" altLang="ru-RU" sz="2400" dirty="0" err="1">
                <a:latin typeface="+mn-lt"/>
              </a:rPr>
              <a:t>эксперименты</a:t>
            </a:r>
            <a:r>
              <a:rPr kumimoji="1" lang="en-US" altLang="ru-RU" sz="2400" dirty="0">
                <a:latin typeface="+mn-lt"/>
              </a:rPr>
              <a:t>); </a:t>
            </a:r>
            <a:r>
              <a:rPr kumimoji="1" lang="en-US" altLang="ru-RU" sz="2400" dirty="0" err="1">
                <a:latin typeface="+mn-lt"/>
              </a:rPr>
              <a:t>анализ</a:t>
            </a:r>
            <a:r>
              <a:rPr kumimoji="1" lang="en-US" altLang="ru-RU" sz="2400" dirty="0">
                <a:latin typeface="+mn-lt"/>
              </a:rPr>
              <a:t> </a:t>
            </a:r>
            <a:r>
              <a:rPr kumimoji="1" lang="en-US" altLang="ru-RU" sz="2400" dirty="0" err="1">
                <a:latin typeface="+mn-lt"/>
              </a:rPr>
              <a:t>источников</a:t>
            </a:r>
            <a:r>
              <a:rPr kumimoji="1" lang="en-US" altLang="ru-RU" sz="2400" dirty="0">
                <a:latin typeface="+mn-lt"/>
              </a:rPr>
              <a:t> (</a:t>
            </a:r>
            <a:r>
              <a:rPr kumimoji="1" lang="en-US" altLang="ru-RU" sz="2400" dirty="0" err="1">
                <a:latin typeface="+mn-lt"/>
              </a:rPr>
              <a:t>научно-популярных</a:t>
            </a:r>
            <a:r>
              <a:rPr kumimoji="1" lang="en-US" altLang="ru-RU" sz="2400" dirty="0">
                <a:latin typeface="+mn-lt"/>
              </a:rPr>
              <a:t> </a:t>
            </a:r>
            <a:r>
              <a:rPr kumimoji="1" lang="en-US" altLang="ru-RU" sz="2400" dirty="0" err="1">
                <a:latin typeface="+mn-lt"/>
              </a:rPr>
              <a:t>статей</a:t>
            </a:r>
            <a:r>
              <a:rPr kumimoji="1" lang="en-US" altLang="ru-RU" sz="2400" dirty="0">
                <a:latin typeface="+mn-lt"/>
              </a:rPr>
              <a:t>, </a:t>
            </a:r>
            <a:r>
              <a:rPr kumimoji="1" lang="en-US" altLang="ru-RU" sz="2400" dirty="0" err="1">
                <a:latin typeface="+mn-lt"/>
              </a:rPr>
              <a:t>хрестоматийных</a:t>
            </a:r>
            <a:r>
              <a:rPr kumimoji="1" lang="en-US" altLang="ru-RU" sz="2400" dirty="0">
                <a:latin typeface="+mn-lt"/>
              </a:rPr>
              <a:t> </a:t>
            </a:r>
            <a:r>
              <a:rPr kumimoji="1" lang="en-US" altLang="ru-RU" sz="2400" dirty="0" err="1">
                <a:latin typeface="+mn-lt"/>
              </a:rPr>
              <a:t>текстов</a:t>
            </a:r>
            <a:r>
              <a:rPr kumimoji="1" lang="en-US" altLang="ru-RU" sz="2400" dirty="0">
                <a:latin typeface="+mn-lt"/>
              </a:rPr>
              <a:t>…); </a:t>
            </a:r>
            <a:r>
              <a:rPr kumimoji="1" lang="en-US" altLang="ru-RU" sz="2400" dirty="0" err="1">
                <a:latin typeface="+mn-lt"/>
              </a:rPr>
              <a:t>решение</a:t>
            </a:r>
            <a:r>
              <a:rPr kumimoji="1" lang="en-US" altLang="ru-RU" sz="2400" dirty="0">
                <a:latin typeface="+mn-lt"/>
              </a:rPr>
              <a:t> </a:t>
            </a:r>
            <a:r>
              <a:rPr kumimoji="1" lang="en-US" altLang="ru-RU" sz="2400" dirty="0" err="1">
                <a:latin typeface="+mn-lt"/>
              </a:rPr>
              <a:t>задач</a:t>
            </a:r>
            <a:r>
              <a:rPr kumimoji="1" lang="en-US" altLang="ru-RU" sz="2400" dirty="0">
                <a:latin typeface="+mn-lt"/>
              </a:rPr>
              <a:t>. </a:t>
            </a:r>
          </a:p>
        </p:txBody>
      </p:sp>
      <p:pic>
        <p:nvPicPr>
          <p:cNvPr id="8195" name="Picture 7" descr="Поиск информации в учебник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052513"/>
            <a:ext cx="4392613" cy="329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8" descr="моделирова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76250"/>
            <a:ext cx="4175125" cy="313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0046237"/>
      </p:ext>
    </p:extLst>
  </p:cSld>
  <p:clrMapOvr>
    <a:masterClrMapping/>
  </p:clrMapOvr>
  <p:transition>
    <p:check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68" y="957263"/>
            <a:ext cx="4364955" cy="316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Box 8"/>
          <p:cNvSpPr txBox="1">
            <a:spLocks noChangeArrowheads="1"/>
          </p:cNvSpPr>
          <p:nvPr/>
        </p:nvSpPr>
        <p:spPr bwMode="auto">
          <a:xfrm>
            <a:off x="361227" y="4293094"/>
            <a:ext cx="436495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ru-RU" sz="2400" b="1" dirty="0" smtClean="0">
                <a:latin typeface="+mn-lt"/>
                <a:cs typeface="Arial" pitchFamily="34" charset="0"/>
              </a:rPr>
              <a:t>Урок открытия новых знаний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b="1" dirty="0" smtClean="0">
                <a:latin typeface="+mn-lt"/>
                <a:cs typeface="Arial" pitchFamily="34" charset="0"/>
              </a:rPr>
              <a:t>Урок - практическая работа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b="1" dirty="0" smtClean="0">
                <a:latin typeface="+mn-lt"/>
              </a:rPr>
              <a:t>Урок - зачет</a:t>
            </a:r>
            <a:endParaRPr lang="en-US" altLang="ru-RU" sz="2400" b="1" dirty="0">
              <a:latin typeface="+mn-lt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400" b="1" dirty="0">
                <a:latin typeface="+mn-lt"/>
              </a:rPr>
              <a:t>Урок </a:t>
            </a:r>
            <a:r>
              <a:rPr lang="ru-RU" altLang="ru-RU" sz="2400" b="1" dirty="0" smtClean="0">
                <a:latin typeface="+mn-lt"/>
              </a:rPr>
              <a:t>- лекция                 </a:t>
            </a:r>
            <a:endParaRPr lang="ru-RU" altLang="ru-RU" sz="2400" b="1" dirty="0">
              <a:latin typeface="+mn-lt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400" b="1" dirty="0">
                <a:latin typeface="+mn-lt"/>
              </a:rPr>
              <a:t>Урок </a:t>
            </a:r>
            <a:r>
              <a:rPr lang="ru-RU" altLang="ru-RU" sz="2400" b="1" dirty="0" smtClean="0">
                <a:latin typeface="+mn-lt"/>
              </a:rPr>
              <a:t>- семинар</a:t>
            </a:r>
            <a:endParaRPr lang="ru-RU" altLang="ru-RU" sz="2400" b="1" dirty="0">
              <a:latin typeface="+mn-lt"/>
              <a:cs typeface="Arial" pitchFamily="34" charset="0"/>
            </a:endParaRPr>
          </a:p>
        </p:txBody>
      </p:sp>
      <p:pic>
        <p:nvPicPr>
          <p:cNvPr id="18438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957263"/>
            <a:ext cx="3816350" cy="553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TextBox 1"/>
          <p:cNvSpPr txBox="1">
            <a:spLocks noChangeArrowheads="1"/>
          </p:cNvSpPr>
          <p:nvPr/>
        </p:nvSpPr>
        <p:spPr bwMode="auto">
          <a:xfrm>
            <a:off x="2268538" y="165100"/>
            <a:ext cx="546098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4000" b="1" dirty="0">
                <a:solidFill>
                  <a:schemeClr val="accent2"/>
                </a:solidFill>
                <a:latin typeface="+mn-lt"/>
                <a:cs typeface="Arial" pitchFamily="34" charset="0"/>
              </a:rPr>
              <a:t>Основные виды уроков</a:t>
            </a:r>
          </a:p>
        </p:txBody>
      </p:sp>
    </p:spTree>
    <p:extLst>
      <p:ext uri="{BB962C8B-B14F-4D97-AF65-F5344CB8AC3E}">
        <p14:creationId xmlns:p14="http://schemas.microsoft.com/office/powerpoint/2010/main" val="493005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4000" b="1" dirty="0" smtClean="0">
                <a:solidFill>
                  <a:schemeClr val="accent2"/>
                </a:solidFill>
              </a:rPr>
              <a:t>Нетрадиционные виды уроков: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897205"/>
            <a:ext cx="4320480" cy="583116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altLang="ru-RU" sz="28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800" dirty="0" smtClean="0">
                <a:solidFill>
                  <a:schemeClr val="tx1"/>
                </a:solidFill>
              </a:rPr>
              <a:t>Урок - консультация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 dirty="0" smtClean="0">
                <a:solidFill>
                  <a:schemeClr val="tx1"/>
                </a:solidFill>
              </a:rPr>
              <a:t>Учебные экскурсии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 dirty="0" smtClean="0">
                <a:solidFill>
                  <a:schemeClr val="tx1"/>
                </a:solidFill>
              </a:rPr>
              <a:t>Урок- викторина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 dirty="0" smtClean="0">
                <a:solidFill>
                  <a:schemeClr val="tx1"/>
                </a:solidFill>
              </a:rPr>
              <a:t>Урок-состязание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 dirty="0" smtClean="0">
                <a:solidFill>
                  <a:schemeClr val="tx1"/>
                </a:solidFill>
              </a:rPr>
              <a:t>Урок - ролевая игра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 dirty="0" smtClean="0">
                <a:solidFill>
                  <a:schemeClr val="tx1"/>
                </a:solidFill>
              </a:rPr>
              <a:t>Урок - путешествие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 dirty="0" smtClean="0">
                <a:solidFill>
                  <a:schemeClr val="tx1"/>
                </a:solidFill>
              </a:rPr>
              <a:t>Урок - презентация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 dirty="0" smtClean="0">
                <a:solidFill>
                  <a:schemeClr val="tx1"/>
                </a:solidFill>
              </a:rPr>
              <a:t>Интегрированный урок</a:t>
            </a:r>
          </a:p>
          <a:p>
            <a:pPr>
              <a:lnSpc>
                <a:spcPct val="80000"/>
              </a:lnSpc>
            </a:pPr>
            <a:r>
              <a:rPr lang="ru-RU" altLang="ru-RU" sz="2800" dirty="0"/>
              <a:t>Урок </a:t>
            </a:r>
            <a:r>
              <a:rPr lang="ru-RU" altLang="ru-RU" sz="2800" dirty="0" smtClean="0"/>
              <a:t>- </a:t>
            </a:r>
            <a:r>
              <a:rPr lang="ru-RU" altLang="ru-RU" sz="2800" b="1" dirty="0" smtClean="0">
                <a:cs typeface="Arial" pitchFamily="34" charset="0"/>
              </a:rPr>
              <a:t>защита </a:t>
            </a:r>
            <a:r>
              <a:rPr lang="ru-RU" altLang="ru-RU" sz="2800" b="1" dirty="0">
                <a:cs typeface="Arial" pitchFamily="34" charset="0"/>
              </a:rPr>
              <a:t>проектов</a:t>
            </a:r>
            <a:endParaRPr lang="ru-RU" altLang="ru-RU" sz="2800" dirty="0" smtClean="0">
              <a:solidFill>
                <a:schemeClr val="bg2"/>
              </a:solidFill>
            </a:endParaRPr>
          </a:p>
        </p:txBody>
      </p:sp>
      <p:pic>
        <p:nvPicPr>
          <p:cNvPr id="1741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838200"/>
            <a:ext cx="4228530" cy="590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355473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9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9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9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3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260648"/>
            <a:ext cx="8784976" cy="864096"/>
          </a:xfrm>
        </p:spPr>
        <p:txBody>
          <a:bodyPr>
            <a:noAutofit/>
          </a:bodyPr>
          <a:lstStyle/>
          <a:p>
            <a:r>
              <a:rPr lang="ru-RU" altLang="ru-RU" sz="4000" b="1" dirty="0" smtClean="0">
                <a:solidFill>
                  <a:schemeClr val="accent2"/>
                </a:solidFill>
              </a:rPr>
              <a:t>Постановка учебного эксперимента</a:t>
            </a:r>
          </a:p>
        </p:txBody>
      </p:sp>
      <p:pic>
        <p:nvPicPr>
          <p:cNvPr id="25603" name="Объект 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5438" y="1598613"/>
            <a:ext cx="2374353" cy="2190427"/>
          </a:xfrm>
        </p:spPr>
      </p:pic>
      <p:pic>
        <p:nvPicPr>
          <p:cNvPr id="2560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4106297"/>
            <a:ext cx="2448272" cy="2286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DSC0437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0152" y="1628800"/>
            <a:ext cx="3024336" cy="403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43808" y="2132856"/>
            <a:ext cx="29523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dirty="0" smtClean="0"/>
              <a:t>Приобретение учащимися </a:t>
            </a:r>
            <a:r>
              <a:rPr lang="ru-RU" altLang="ru-RU" sz="2400" dirty="0"/>
              <a:t>навыков практической деятельности, с применением теоретических знаний по </a:t>
            </a:r>
            <a:r>
              <a:rPr lang="ru-RU" altLang="ru-RU" sz="2400" dirty="0" smtClean="0"/>
              <a:t>химии</a:t>
            </a:r>
            <a:endParaRPr lang="ru-RU" altLang="ru-RU" sz="2400" dirty="0"/>
          </a:p>
        </p:txBody>
      </p:sp>
    </p:spTree>
    <p:extLst>
      <p:ext uri="{BB962C8B-B14F-4D97-AF65-F5344CB8AC3E}">
        <p14:creationId xmlns:p14="http://schemas.microsoft.com/office/powerpoint/2010/main" val="2563258985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08012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2"/>
                </a:solidFill>
              </a:rPr>
              <a:t>Нормативные документы для реализации профильного обучения химии на уровне ООО</a:t>
            </a:r>
            <a:endParaRPr lang="ru-RU" sz="3200" b="1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8784976" cy="5373216"/>
          </a:xfrm>
        </p:spPr>
        <p:txBody>
          <a:bodyPr>
            <a:normAutofit fontScale="77500" lnSpcReduction="20000"/>
          </a:bodyPr>
          <a:lstStyle/>
          <a:p>
            <a:pPr marL="354420" marR="127298">
              <a:lnSpc>
                <a:spcPct val="90000"/>
              </a:lnSpc>
              <a:spcBef>
                <a:spcPts val="1642"/>
              </a:spcBef>
            </a:pPr>
            <a:r>
              <a:rPr lang="ru-RU" b="1" i="1" spc="91" dirty="0">
                <a:solidFill>
                  <a:srgbClr val="30356D"/>
                </a:solidFill>
                <a:cs typeface="Tahoma"/>
              </a:rPr>
              <a:t>Приказ</a:t>
            </a:r>
            <a:r>
              <a:rPr lang="ru-RU" b="1" i="1" spc="-32" dirty="0">
                <a:solidFill>
                  <a:srgbClr val="30356D"/>
                </a:solidFill>
                <a:cs typeface="Tahoma"/>
              </a:rPr>
              <a:t> </a:t>
            </a:r>
            <a:r>
              <a:rPr lang="ru-RU" b="1" i="1" spc="91" dirty="0">
                <a:solidFill>
                  <a:srgbClr val="30356D"/>
                </a:solidFill>
                <a:cs typeface="Tahoma"/>
              </a:rPr>
              <a:t>Министерства</a:t>
            </a:r>
            <a:r>
              <a:rPr lang="ru-RU" b="1" i="1" spc="-14" dirty="0">
                <a:solidFill>
                  <a:srgbClr val="30356D"/>
                </a:solidFill>
                <a:cs typeface="Tahoma"/>
              </a:rPr>
              <a:t> </a:t>
            </a:r>
            <a:r>
              <a:rPr lang="ru-RU" b="1" i="1" spc="91" dirty="0">
                <a:solidFill>
                  <a:srgbClr val="30356D"/>
                </a:solidFill>
                <a:cs typeface="Tahoma"/>
              </a:rPr>
              <a:t>просвещения</a:t>
            </a:r>
            <a:r>
              <a:rPr lang="ru-RU" b="1" i="1" spc="-41" dirty="0">
                <a:solidFill>
                  <a:srgbClr val="30356D"/>
                </a:solidFill>
                <a:cs typeface="Tahoma"/>
              </a:rPr>
              <a:t> </a:t>
            </a:r>
            <a:r>
              <a:rPr lang="ru-RU" b="1" i="1" spc="118" dirty="0">
                <a:solidFill>
                  <a:srgbClr val="30356D"/>
                </a:solidFill>
                <a:cs typeface="Tahoma"/>
              </a:rPr>
              <a:t>РФ </a:t>
            </a:r>
            <a:r>
              <a:rPr lang="ru-RU" b="1" i="1" spc="-626" dirty="0">
                <a:solidFill>
                  <a:srgbClr val="30356D"/>
                </a:solidFill>
                <a:cs typeface="Tahoma"/>
              </a:rPr>
              <a:t> </a:t>
            </a:r>
            <a:r>
              <a:rPr lang="ru-RU" b="1" i="1" spc="54" dirty="0">
                <a:solidFill>
                  <a:srgbClr val="30356D"/>
                </a:solidFill>
                <a:cs typeface="Tahoma"/>
              </a:rPr>
              <a:t>от </a:t>
            </a:r>
            <a:r>
              <a:rPr lang="ru-RU" b="1" i="1" spc="-154" dirty="0">
                <a:solidFill>
                  <a:srgbClr val="30356D"/>
                </a:solidFill>
                <a:cs typeface="Tahoma"/>
              </a:rPr>
              <a:t>31.05.2021 </a:t>
            </a:r>
            <a:r>
              <a:rPr lang="ru-RU" b="1" i="1" spc="-36" dirty="0">
                <a:solidFill>
                  <a:srgbClr val="30356D"/>
                </a:solidFill>
                <a:cs typeface="Tahoma"/>
              </a:rPr>
              <a:t>№ </a:t>
            </a:r>
            <a:r>
              <a:rPr lang="ru-RU" b="1" i="1" spc="-32" dirty="0">
                <a:solidFill>
                  <a:srgbClr val="30356D"/>
                </a:solidFill>
                <a:cs typeface="Tahoma"/>
              </a:rPr>
              <a:t>287 </a:t>
            </a:r>
            <a:r>
              <a:rPr lang="ru-RU" b="1" i="1" spc="-14" dirty="0">
                <a:solidFill>
                  <a:srgbClr val="30356D"/>
                </a:solidFill>
                <a:cs typeface="Tahoma"/>
              </a:rPr>
              <a:t>«Об </a:t>
            </a:r>
            <a:r>
              <a:rPr lang="ru-RU" b="1" i="1" spc="91" dirty="0">
                <a:solidFill>
                  <a:srgbClr val="30356D"/>
                </a:solidFill>
                <a:cs typeface="Tahoma"/>
              </a:rPr>
              <a:t>утверждении </a:t>
            </a:r>
            <a:r>
              <a:rPr lang="ru-RU" b="1" i="1" spc="63" dirty="0">
                <a:solidFill>
                  <a:srgbClr val="30356D"/>
                </a:solidFill>
                <a:cs typeface="Tahoma"/>
              </a:rPr>
              <a:t>федерального </a:t>
            </a:r>
            <a:r>
              <a:rPr lang="ru-RU" b="1" i="1" spc="68" dirty="0">
                <a:solidFill>
                  <a:srgbClr val="30356D"/>
                </a:solidFill>
                <a:cs typeface="Tahoma"/>
              </a:rPr>
              <a:t> </a:t>
            </a:r>
            <a:r>
              <a:rPr lang="ru-RU" b="1" i="1" spc="82" dirty="0">
                <a:solidFill>
                  <a:srgbClr val="30356D"/>
                </a:solidFill>
                <a:cs typeface="Tahoma"/>
              </a:rPr>
              <a:t>государственного </a:t>
            </a:r>
            <a:r>
              <a:rPr lang="ru-RU" b="1" i="1" spc="63" dirty="0">
                <a:solidFill>
                  <a:srgbClr val="30356D"/>
                </a:solidFill>
                <a:cs typeface="Tahoma"/>
              </a:rPr>
              <a:t>образовательного стандарта </a:t>
            </a:r>
            <a:r>
              <a:rPr lang="ru-RU" b="1" i="1" spc="77" dirty="0">
                <a:solidFill>
                  <a:srgbClr val="30356D"/>
                </a:solidFill>
                <a:cs typeface="Tahoma"/>
              </a:rPr>
              <a:t>основного </a:t>
            </a:r>
            <a:r>
              <a:rPr lang="ru-RU" b="1" i="1" spc="82" dirty="0">
                <a:solidFill>
                  <a:srgbClr val="30356D"/>
                </a:solidFill>
                <a:cs typeface="Tahoma"/>
              </a:rPr>
              <a:t> </a:t>
            </a:r>
            <a:r>
              <a:rPr lang="ru-RU" b="1" i="1" spc="77" dirty="0">
                <a:solidFill>
                  <a:srgbClr val="30356D"/>
                </a:solidFill>
                <a:cs typeface="Tahoma"/>
              </a:rPr>
              <a:t>общего</a:t>
            </a:r>
            <a:r>
              <a:rPr lang="ru-RU" b="1" i="1" spc="-41" dirty="0">
                <a:solidFill>
                  <a:srgbClr val="30356D"/>
                </a:solidFill>
                <a:cs typeface="Tahoma"/>
              </a:rPr>
              <a:t> </a:t>
            </a:r>
            <a:r>
              <a:rPr lang="ru-RU" b="1" i="1" spc="41" dirty="0">
                <a:solidFill>
                  <a:srgbClr val="30356D"/>
                </a:solidFill>
                <a:cs typeface="Tahoma"/>
              </a:rPr>
              <a:t>образования» </a:t>
            </a:r>
            <a:r>
              <a:rPr lang="ru-RU" i="1" spc="132" dirty="0">
                <a:solidFill>
                  <a:srgbClr val="7E7E7E"/>
                </a:solidFill>
                <a:cs typeface="Tahoma"/>
              </a:rPr>
              <a:t>(Зарегистрирован</a:t>
            </a:r>
            <a:r>
              <a:rPr lang="ru-RU" i="1" spc="-118" dirty="0">
                <a:solidFill>
                  <a:srgbClr val="7E7E7E"/>
                </a:solidFill>
                <a:cs typeface="Tahoma"/>
              </a:rPr>
              <a:t> </a:t>
            </a:r>
            <a:r>
              <a:rPr lang="ru-RU" i="1" spc="14" dirty="0">
                <a:solidFill>
                  <a:srgbClr val="7E7E7E"/>
                </a:solidFill>
                <a:cs typeface="Tahoma"/>
              </a:rPr>
              <a:t>05.07.2021</a:t>
            </a:r>
            <a:r>
              <a:rPr lang="ru-RU" i="1" spc="-113" dirty="0">
                <a:solidFill>
                  <a:srgbClr val="7E7E7E"/>
                </a:solidFill>
                <a:cs typeface="Tahoma"/>
              </a:rPr>
              <a:t> </a:t>
            </a:r>
            <a:r>
              <a:rPr lang="ru-RU" i="1" spc="95" dirty="0">
                <a:solidFill>
                  <a:srgbClr val="7E7E7E"/>
                </a:solidFill>
                <a:cs typeface="Tahoma"/>
              </a:rPr>
              <a:t>№</a:t>
            </a:r>
            <a:r>
              <a:rPr lang="ru-RU" i="1" spc="-95" dirty="0">
                <a:solidFill>
                  <a:srgbClr val="7E7E7E"/>
                </a:solidFill>
                <a:cs typeface="Tahoma"/>
              </a:rPr>
              <a:t> </a:t>
            </a:r>
            <a:r>
              <a:rPr lang="ru-RU" i="1" spc="-36" dirty="0">
                <a:solidFill>
                  <a:srgbClr val="7E7E7E"/>
                </a:solidFill>
                <a:cs typeface="Tahoma"/>
              </a:rPr>
              <a:t>64101)</a:t>
            </a:r>
            <a:endParaRPr lang="ru-RU" i="1" dirty="0">
              <a:cs typeface="Tahoma"/>
            </a:endParaRPr>
          </a:p>
          <a:p>
            <a:endParaRPr lang="ru-RU" i="1" dirty="0">
              <a:cs typeface="Tahoma"/>
            </a:endParaRPr>
          </a:p>
          <a:p>
            <a:r>
              <a:rPr lang="ru-RU" dirty="0"/>
              <a:t>Приказ Министерства просвещения Российской Федерации от 18.05.2023 № 370 "Об утверждении </a:t>
            </a:r>
            <a:r>
              <a:rPr lang="ru-RU" b="1" dirty="0"/>
              <a:t>федеральной образовательной программы основного общего образования</a:t>
            </a:r>
            <a:r>
              <a:rPr lang="ru-RU" dirty="0"/>
              <a:t>" (Зарегистрирован 12.07.2023 № 74223) </a:t>
            </a:r>
            <a:r>
              <a:rPr lang="ru-RU" u="sng" dirty="0">
                <a:hlinkClick r:id="rId2"/>
              </a:rPr>
              <a:t>https://static.edsoo.ru/projects/fop/index.html#/sections/2</a:t>
            </a:r>
            <a:endParaRPr lang="ru-RU" dirty="0"/>
          </a:p>
          <a:p>
            <a:pPr lvl="0"/>
            <a:r>
              <a:rPr lang="ru-RU" b="1" dirty="0">
                <a:solidFill>
                  <a:schemeClr val="accent2"/>
                </a:solidFill>
              </a:rPr>
              <a:t>Пункт 156 ФОП ООО</a:t>
            </a:r>
            <a:r>
              <a:rPr lang="ru-RU" dirty="0"/>
              <a:t>: </a:t>
            </a:r>
            <a:r>
              <a:rPr lang="ru-RU" b="1" dirty="0">
                <a:solidFill>
                  <a:schemeClr val="accent2"/>
                </a:solidFill>
              </a:rPr>
              <a:t>Федеральная рабочая программа по химии для ООО</a:t>
            </a:r>
            <a:r>
              <a:rPr lang="ru-RU" dirty="0">
                <a:solidFill>
                  <a:schemeClr val="accent2"/>
                </a:solidFill>
              </a:rPr>
              <a:t> (углубленный уровень) </a:t>
            </a:r>
            <a:r>
              <a:rPr lang="ru-RU" u="sng" dirty="0">
                <a:hlinkClick r:id="rId3"/>
              </a:rPr>
              <a:t>https://static.edsoo.ru/projects/fop/index.html#/sections/200225</a:t>
            </a:r>
            <a:endParaRPr lang="ru-RU" dirty="0"/>
          </a:p>
          <a:p>
            <a:pPr>
              <a:spcBef>
                <a:spcPts val="50"/>
              </a:spcBef>
            </a:pPr>
            <a:endParaRPr lang="ru-RU" altLang="en-US" b="1" i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2863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5425" y="116633"/>
            <a:ext cx="8595047" cy="864096"/>
          </a:xfrm>
        </p:spPr>
        <p:txBody>
          <a:bodyPr>
            <a:normAutofit fontScale="90000"/>
          </a:bodyPr>
          <a:lstStyle/>
          <a:p>
            <a:r>
              <a:rPr lang="ru-RU" altLang="ru-RU" sz="3200" b="1" dirty="0" smtClean="0">
                <a:solidFill>
                  <a:schemeClr val="accent2"/>
                </a:solidFill>
              </a:rPr>
              <a:t>Использование учебно-материальной базы школьного кабинета химии </a:t>
            </a:r>
          </a:p>
        </p:txBody>
      </p:sp>
      <p:sp>
        <p:nvSpPr>
          <p:cNvPr id="2662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148263" y="1557338"/>
            <a:ext cx="3617912" cy="425132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ru-RU" altLang="ru-RU" sz="2000" dirty="0" smtClean="0">
                <a:solidFill>
                  <a:schemeClr val="tx1"/>
                </a:solidFill>
              </a:rPr>
              <a:t>Демонстрационный и лабораторный эксперимент, </a:t>
            </a:r>
            <a:r>
              <a:rPr lang="ru-RU" altLang="ru-RU" sz="2000" b="1" u="sng" dirty="0" smtClean="0">
                <a:solidFill>
                  <a:schemeClr val="tx1"/>
                </a:solidFill>
              </a:rPr>
              <a:t>видео демонстрация,</a:t>
            </a:r>
            <a:r>
              <a:rPr lang="ru-RU" altLang="ru-RU" sz="2000" dirty="0" smtClean="0">
                <a:solidFill>
                  <a:schemeClr val="tx1"/>
                </a:solidFill>
              </a:rPr>
              <a:t> компьютерные презентации, таблицы, макеты  результативно учат детей мыслить научно, повышают интерес к изучению окружающего мира, позволяют отразить научный мир исследования </a:t>
            </a:r>
          </a:p>
          <a:p>
            <a:pPr>
              <a:lnSpc>
                <a:spcPct val="90000"/>
              </a:lnSpc>
            </a:pPr>
            <a:endParaRPr lang="ru-RU" altLang="ru-RU" sz="20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ru-RU" altLang="ru-RU" sz="2000" dirty="0" smtClean="0">
                <a:solidFill>
                  <a:schemeClr val="tx1"/>
                </a:solidFill>
              </a:rPr>
              <a:t>Кабинеты химии и биологии  оснащены  микро лабораториями</a:t>
            </a:r>
            <a:r>
              <a:rPr lang="ru-RU" altLang="ru-RU" sz="2000" dirty="0" smtClean="0"/>
              <a:t>.</a:t>
            </a:r>
          </a:p>
        </p:txBody>
      </p:sp>
      <p:pic>
        <p:nvPicPr>
          <p:cNvPr id="26629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3861048"/>
            <a:ext cx="4935538" cy="27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5425" y="1124744"/>
            <a:ext cx="4929188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244795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школа 0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60972"/>
            <a:ext cx="3571875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824" y="116632"/>
            <a:ext cx="8219256" cy="504056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chemeClr val="accent2"/>
                </a:solidFill>
              </a:rPr>
              <a:t>Проектная и исследовательская деятельность</a:t>
            </a:r>
            <a:endParaRPr lang="ru-RU" sz="2800" dirty="0">
              <a:solidFill>
                <a:schemeClr val="accent2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929" y="728690"/>
            <a:ext cx="2857500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919" y="2426782"/>
            <a:ext cx="2762250" cy="2525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1052736"/>
            <a:ext cx="54726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Главная задача: </a:t>
            </a:r>
          </a:p>
          <a:p>
            <a:r>
              <a:rPr lang="ru-RU" sz="2400" dirty="0" smtClean="0"/>
              <a:t>вовлечь </a:t>
            </a:r>
            <a:r>
              <a:rPr lang="ru-RU" sz="2400" dirty="0"/>
              <a:t>ученика в активный </a:t>
            </a:r>
            <a:r>
              <a:rPr lang="ru-RU" sz="2400" dirty="0" smtClean="0"/>
              <a:t>познавательный, </a:t>
            </a:r>
            <a:r>
              <a:rPr lang="ru-RU" sz="2400" dirty="0"/>
              <a:t>творческий процесс</a:t>
            </a:r>
          </a:p>
        </p:txBody>
      </p:sp>
    </p:spTree>
    <p:extLst>
      <p:ext uri="{BB962C8B-B14F-4D97-AF65-F5344CB8AC3E}">
        <p14:creationId xmlns:p14="http://schemas.microsoft.com/office/powerpoint/2010/main" val="149023474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Тематика учебных исследований</a:t>
            </a:r>
            <a:br>
              <a:rPr lang="ru-RU" b="1" dirty="0" smtClean="0">
                <a:solidFill>
                  <a:schemeClr val="accent2"/>
                </a:solidFill>
              </a:rPr>
            </a:br>
            <a:r>
              <a:rPr lang="ru-RU" sz="2000" b="1" dirty="0" smtClean="0">
                <a:solidFill>
                  <a:schemeClr val="accent1"/>
                </a:solidFill>
              </a:rPr>
              <a:t>(межмуниципальная научная конференция памяти академика А.А. Ухтомского) </a:t>
            </a:r>
            <a:endParaRPr lang="ru-RU" sz="2000" b="1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Сахар или сахарозаменители в продуктах питания </a:t>
            </a:r>
          </a:p>
          <a:p>
            <a:r>
              <a:rPr lang="ru-RU" sz="2400" dirty="0" smtClean="0"/>
              <a:t>Оценка растворимого кофе по массе кофеина и органолептическим показателям</a:t>
            </a:r>
          </a:p>
          <a:p>
            <a:pPr>
              <a:spcBef>
                <a:spcPct val="0"/>
              </a:spcBef>
            </a:pPr>
            <a:r>
              <a:rPr lang="ru-RU" altLang="ru-RU" sz="2400" dirty="0" smtClean="0"/>
              <a:t>Анализ </a:t>
            </a:r>
            <a:r>
              <a:rPr lang="ru-RU" altLang="ru-RU" sz="2400" dirty="0"/>
              <a:t>содержания пищевых добавок в продуктах </a:t>
            </a:r>
            <a:r>
              <a:rPr lang="ru-RU" altLang="ru-RU" sz="2400" dirty="0" smtClean="0"/>
              <a:t>питания</a:t>
            </a:r>
            <a:endParaRPr lang="ru-RU" altLang="ru-RU" sz="2400" dirty="0"/>
          </a:p>
          <a:p>
            <a:pPr>
              <a:spcBef>
                <a:spcPct val="0"/>
              </a:spcBef>
            </a:pPr>
            <a:r>
              <a:rPr lang="ru-RU" altLang="ru-RU" sz="2400" dirty="0" smtClean="0"/>
              <a:t>Анализ </a:t>
            </a:r>
            <a:r>
              <a:rPr lang="ru-RU" altLang="ru-RU" sz="2400" dirty="0"/>
              <a:t>рН-среды средств </a:t>
            </a:r>
            <a:r>
              <a:rPr lang="ru-RU" altLang="ru-RU" sz="2400" dirty="0" smtClean="0"/>
              <a:t>гигиены</a:t>
            </a:r>
            <a:endParaRPr lang="ru-RU" altLang="ru-RU" sz="2400" dirty="0"/>
          </a:p>
          <a:p>
            <a:pPr>
              <a:spcBef>
                <a:spcPct val="0"/>
              </a:spcBef>
            </a:pPr>
            <a:r>
              <a:rPr lang="ru-RU" altLang="ru-RU" sz="2400" dirty="0" smtClean="0"/>
              <a:t>Анализ </a:t>
            </a:r>
            <a:r>
              <a:rPr lang="ru-RU" altLang="ru-RU" sz="2400" dirty="0"/>
              <a:t>содержания свинца в талых водах </a:t>
            </a:r>
            <a:endParaRPr lang="ru-RU" altLang="ru-RU" sz="2400" dirty="0" smtClean="0"/>
          </a:p>
          <a:p>
            <a:pPr>
              <a:spcBef>
                <a:spcPct val="0"/>
              </a:spcBef>
            </a:pPr>
            <a:r>
              <a:rPr lang="ru-RU" altLang="ru-RU" sz="2400" dirty="0" smtClean="0"/>
              <a:t>Исследование </a:t>
            </a:r>
            <a:r>
              <a:rPr lang="ru-RU" altLang="ru-RU" sz="2400" dirty="0"/>
              <a:t>состава и действия пищевых добавок на </a:t>
            </a:r>
            <a:r>
              <a:rPr lang="ru-RU" altLang="ru-RU" sz="2400" dirty="0" smtClean="0"/>
              <a:t>организм</a:t>
            </a:r>
            <a:endParaRPr lang="ru-RU" altLang="ru-RU" sz="2400" dirty="0"/>
          </a:p>
          <a:p>
            <a:pPr>
              <a:spcBef>
                <a:spcPct val="0"/>
              </a:spcBef>
            </a:pPr>
            <a:r>
              <a:rPr lang="ru-RU" altLang="ru-RU" sz="2400" dirty="0" smtClean="0"/>
              <a:t>Определение </a:t>
            </a:r>
            <a:r>
              <a:rPr lang="ru-RU" altLang="ru-RU" sz="2400" dirty="0"/>
              <a:t>действия </a:t>
            </a:r>
            <a:r>
              <a:rPr lang="ru-RU" altLang="ru-RU" sz="2400" dirty="0" smtClean="0"/>
              <a:t>синтетических </a:t>
            </a:r>
            <a:r>
              <a:rPr lang="ru-RU" altLang="ru-RU" sz="2400" dirty="0"/>
              <a:t>моющих средств на ткани </a:t>
            </a:r>
            <a:endParaRPr lang="ru-RU" altLang="ru-RU" sz="2400" dirty="0" smtClean="0"/>
          </a:p>
          <a:p>
            <a:pPr marL="0" indent="0">
              <a:spcBef>
                <a:spcPct val="0"/>
              </a:spcBef>
              <a:buNone/>
            </a:pPr>
            <a:r>
              <a:rPr lang="ru-RU" altLang="ru-RU" sz="2400" dirty="0" smtClean="0"/>
              <a:t>различных типов</a:t>
            </a:r>
          </a:p>
          <a:p>
            <a:pPr>
              <a:spcBef>
                <a:spcPct val="0"/>
              </a:spcBef>
            </a:pPr>
            <a:r>
              <a:rPr lang="ru-RU" altLang="ru-RU" sz="2400" dirty="0" smtClean="0"/>
              <a:t>Исследование </a:t>
            </a:r>
            <a:r>
              <a:rPr lang="ru-RU" altLang="ru-RU" sz="2400" dirty="0"/>
              <a:t>воздействия этанола и </a:t>
            </a:r>
            <a:endParaRPr lang="ru-RU" altLang="ru-RU" sz="2400" dirty="0" smtClean="0"/>
          </a:p>
          <a:p>
            <a:pPr marL="0" indent="0">
              <a:spcBef>
                <a:spcPct val="0"/>
              </a:spcBef>
              <a:buNone/>
            </a:pPr>
            <a:r>
              <a:rPr lang="ru-RU" altLang="ru-RU" sz="2400" dirty="0" smtClean="0"/>
              <a:t>солей </a:t>
            </a:r>
            <a:r>
              <a:rPr lang="ru-RU" altLang="ru-RU" sz="2400" dirty="0"/>
              <a:t>тяжелых металлов на белковые </a:t>
            </a:r>
            <a:r>
              <a:rPr lang="ru-RU" altLang="ru-RU" sz="2400" dirty="0" smtClean="0"/>
              <a:t>тела</a:t>
            </a:r>
          </a:p>
          <a:p>
            <a:pPr>
              <a:spcBef>
                <a:spcPct val="0"/>
              </a:spcBef>
            </a:pPr>
            <a:r>
              <a:rPr lang="ru-RU" altLang="ru-RU" sz="2400" dirty="0" smtClean="0"/>
              <a:t>Изучение состава зубных паст </a:t>
            </a:r>
            <a:endParaRPr lang="ru-RU" altLang="ru-RU" sz="2400" dirty="0"/>
          </a:p>
          <a:p>
            <a:endParaRPr lang="ru-RU" sz="2400" dirty="0"/>
          </a:p>
        </p:txBody>
      </p:sp>
      <p:pic>
        <p:nvPicPr>
          <p:cNvPr id="4" name="Picture 4" descr="DSC042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4128" y="4005064"/>
            <a:ext cx="3419872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22276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Значимость исследовательской работы для учащихся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12776"/>
            <a:ext cx="8291264" cy="4713387"/>
          </a:xfrm>
        </p:spPr>
        <p:txBody>
          <a:bodyPr/>
          <a:lstStyle/>
          <a:p>
            <a:r>
              <a:rPr lang="ru-RU" sz="2400" dirty="0" smtClean="0"/>
              <a:t>Успешное усвоение содержания углубленного курса химии в школе</a:t>
            </a:r>
          </a:p>
          <a:p>
            <a:r>
              <a:rPr lang="ru-RU" sz="2400" dirty="0" smtClean="0"/>
              <a:t>Успешное продолжение образования в ВУЗах</a:t>
            </a:r>
          </a:p>
          <a:p>
            <a:r>
              <a:rPr lang="ru-RU" sz="2400" dirty="0" smtClean="0"/>
              <a:t>Успешная производственная деятельность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8" name="Picture 6" descr="2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3284984"/>
            <a:ext cx="4248472" cy="3304076"/>
          </a:xfrm>
          <a:prstGeom prst="rect">
            <a:avLst/>
          </a:prstGeom>
          <a:noFill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84985"/>
            <a:ext cx="4032448" cy="3304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111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363272" cy="5040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Участие в олимпиадном движении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764704"/>
            <a:ext cx="9108504" cy="6048672"/>
          </a:xfrm>
        </p:spPr>
        <p:txBody>
          <a:bodyPr>
            <a:noAutofit/>
          </a:bodyPr>
          <a:lstStyle/>
          <a:p>
            <a:pPr lvl="0"/>
            <a:r>
              <a:rPr lang="ru-RU" sz="1800" dirty="0" smtClean="0"/>
              <a:t>Всероссийская олимпиада школьников</a:t>
            </a:r>
          </a:p>
          <a:p>
            <a:r>
              <a:rPr lang="ru-RU" sz="1800" dirty="0" smtClean="0"/>
              <a:t>Региональная фармацевтическая олимпиада </a:t>
            </a:r>
            <a:r>
              <a:rPr lang="ru-RU" sz="1800" dirty="0"/>
              <a:t>школьников </a:t>
            </a:r>
            <a:r>
              <a:rPr lang="ru-RU" sz="1800" b="1" dirty="0"/>
              <a:t>«</a:t>
            </a:r>
            <a:r>
              <a:rPr lang="ru-RU" sz="1800" b="1" dirty="0" err="1" smtClean="0"/>
              <a:t>Фармстарт</a:t>
            </a:r>
            <a:r>
              <a:rPr lang="ru-RU" sz="1800" dirty="0" smtClean="0"/>
              <a:t>». </a:t>
            </a:r>
            <a:r>
              <a:rPr lang="ru-RU" sz="1800" u="sng" dirty="0" smtClean="0">
                <a:hlinkClick r:id="rId2"/>
              </a:rPr>
              <a:t>http</a:t>
            </a:r>
            <a:r>
              <a:rPr lang="ru-RU" sz="1800" u="sng" dirty="0">
                <a:hlinkClick r:id="rId2"/>
              </a:rPr>
              <a:t>://newschool.yar.ru/14-proekty/515-regionalnyj-obrazovatelnyj-proekt-farmstart</a:t>
            </a:r>
            <a:endParaRPr lang="ru-RU" sz="1800" dirty="0"/>
          </a:p>
          <a:p>
            <a:pPr lvl="0"/>
            <a:r>
              <a:rPr lang="ru-RU" sz="1800" dirty="0" smtClean="0"/>
              <a:t>Олимпиада </a:t>
            </a:r>
            <a:r>
              <a:rPr lang="ru-RU" sz="1800" dirty="0"/>
              <a:t>школьников «Ломоносов» </a:t>
            </a:r>
            <a:r>
              <a:rPr lang="ru-RU" sz="1800" u="sng" dirty="0">
                <a:hlinkClick r:id="rId3"/>
              </a:rPr>
              <a:t>http://olymp.msu.ru</a:t>
            </a:r>
            <a:r>
              <a:rPr lang="ru-RU" sz="1800" dirty="0"/>
              <a:t>/ ФГБОУ ВПО «Московский Государственный Университет им. М. В. Ломоносова», Фонд инфраструктурных и образовательных программ и др. (</a:t>
            </a:r>
            <a:r>
              <a:rPr lang="ru-RU" sz="1800" u="sng" dirty="0">
                <a:hlinkClick r:id="rId4"/>
              </a:rPr>
              <a:t>http://olymp.msu.ru/pluginfile.php/123764/mod_page/cont</a:t>
            </a:r>
            <a:r>
              <a:rPr lang="ru-RU" sz="1800" dirty="0"/>
              <a:t>); </a:t>
            </a:r>
          </a:p>
          <a:p>
            <a:pPr lvl="0"/>
            <a:r>
              <a:rPr lang="ru-RU" sz="1800" dirty="0"/>
              <a:t>Всероссийская олимпиада школьников «</a:t>
            </a:r>
            <a:r>
              <a:rPr lang="ru-RU" sz="1800" dirty="0" err="1"/>
              <a:t>Нанотехнологии</a:t>
            </a:r>
            <a:r>
              <a:rPr lang="ru-RU" sz="1800" dirty="0"/>
              <a:t> – прорыв </a:t>
            </a:r>
            <a:br>
              <a:rPr lang="ru-RU" sz="1800" dirty="0"/>
            </a:br>
            <a:r>
              <a:rPr lang="ru-RU" sz="1800" dirty="0"/>
              <a:t>в будущее» ФГБОУ ВПО «Московский Государственный Университет им. М. В. Ломоносова» (</a:t>
            </a:r>
            <a:r>
              <a:rPr lang="ru-RU" sz="1800" u="sng" dirty="0">
                <a:hlinkClick r:id="rId5"/>
              </a:rPr>
              <a:t>http://www.nanometer.ru</a:t>
            </a:r>
            <a:r>
              <a:rPr lang="ru-RU" sz="1800" dirty="0"/>
              <a:t>) </a:t>
            </a:r>
          </a:p>
          <a:p>
            <a:pPr lvl="0"/>
            <a:r>
              <a:rPr lang="ru-RU" sz="1800" dirty="0" err="1"/>
              <a:t>Всесибирская</a:t>
            </a:r>
            <a:r>
              <a:rPr lang="ru-RU" sz="1800" dirty="0"/>
              <a:t> открытая олимпиада школьников </a:t>
            </a:r>
            <a:r>
              <a:rPr lang="ru-RU" sz="1800" u="sng" dirty="0" smtClean="0">
                <a:hlinkClick r:id="rId6"/>
              </a:rPr>
              <a:t>http</a:t>
            </a:r>
            <a:r>
              <a:rPr lang="ru-RU" sz="1800" u="sng" dirty="0">
                <a:hlinkClick r:id="rId6"/>
              </a:rPr>
              <a:t>://sesc.nsu.ru/vsesib/chem.html</a:t>
            </a:r>
            <a:r>
              <a:rPr lang="ru-RU" sz="1800" dirty="0"/>
              <a:t>) </a:t>
            </a:r>
          </a:p>
          <a:p>
            <a:pPr lvl="0"/>
            <a:r>
              <a:rPr lang="ru-RU" sz="1800" dirty="0"/>
              <a:t>Многопредметная олимпиада «Юные таланты» (</a:t>
            </a:r>
            <a:r>
              <a:rPr lang="ru-RU" sz="1800" u="sng" dirty="0">
                <a:hlinkClick r:id="rId7"/>
              </a:rPr>
              <a:t>http://olymp.psu.ru/</a:t>
            </a:r>
            <a:r>
              <a:rPr lang="ru-RU" sz="1800" dirty="0"/>
              <a:t>) – Межрегиональная олимпиада школьников «Будущие исследователи – будущее науки» (</a:t>
            </a:r>
            <a:r>
              <a:rPr lang="ru-RU" sz="1800" u="sng" dirty="0">
                <a:hlinkClick r:id="rId8"/>
              </a:rPr>
              <a:t>http://www.unn.ru/bibn/</a:t>
            </a:r>
            <a:r>
              <a:rPr lang="ru-RU" sz="1800" dirty="0"/>
              <a:t>) </a:t>
            </a:r>
          </a:p>
          <a:p>
            <a:pPr lvl="0"/>
            <a:r>
              <a:rPr lang="ru-RU" sz="1800" dirty="0"/>
              <a:t>Межрегиональная химическая олимпиада школьников им. Академика П. Д. Саркисова (</a:t>
            </a:r>
            <a:r>
              <a:rPr lang="ru-RU" sz="1800" u="sng" dirty="0">
                <a:hlinkClick r:id="rId9"/>
              </a:rPr>
              <a:t>http://www.muctr.ru/entrant/olimp/</a:t>
            </a:r>
            <a:r>
              <a:rPr lang="ru-RU" sz="1800" dirty="0"/>
              <a:t>.) </a:t>
            </a:r>
          </a:p>
          <a:p>
            <a:pPr lvl="0"/>
            <a:r>
              <a:rPr lang="ru-RU" sz="1800" dirty="0"/>
              <a:t>ФГБОУ ВПО «Российский химико-технологический университет имени Д. И. Менделеева</a:t>
            </a:r>
            <a:r>
              <a:rPr lang="ru-RU" sz="1800" dirty="0" smtClean="0"/>
              <a:t>» </a:t>
            </a:r>
            <a:r>
              <a:rPr lang="ru-RU" sz="1800" dirty="0"/>
              <a:t>(</a:t>
            </a:r>
            <a:r>
              <a:rPr lang="ru-RU" sz="1800" u="sng" dirty="0">
                <a:hlinkClick r:id="rId10"/>
              </a:rPr>
              <a:t>http://www.muctr.ru/entrant/2019/olimp/answer_final.pdf</a:t>
            </a:r>
            <a:r>
              <a:rPr lang="ru-RU" sz="1800" dirty="0"/>
              <a:t>).</a:t>
            </a:r>
          </a:p>
          <a:p>
            <a:pPr lvl="0"/>
            <a:r>
              <a:rPr lang="ru-RU" sz="1800" dirty="0"/>
              <a:t>Олимпиада школьников Санкт-Петербургского государственного университета (</a:t>
            </a:r>
            <a:r>
              <a:rPr lang="ru-RU" sz="1800" u="sng" dirty="0">
                <a:hlinkClick r:id="rId11"/>
              </a:rPr>
              <a:t>http://olympiada.spbu.ru</a:t>
            </a:r>
            <a:r>
              <a:rPr lang="ru-RU" sz="1800" dirty="0"/>
              <a:t>) и </a:t>
            </a:r>
            <a:r>
              <a:rPr lang="ru-RU" sz="1800" dirty="0" err="1"/>
              <a:t>др</a:t>
            </a:r>
            <a:endParaRPr lang="ru-RU" sz="1800" dirty="0"/>
          </a:p>
          <a:p>
            <a:pPr marL="0" indent="0">
              <a:buNone/>
            </a:pPr>
            <a:r>
              <a:rPr lang="ru-RU" sz="1800" dirty="0"/>
              <a:t> 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2485665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579296" cy="86409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2"/>
                </a:solidFill>
              </a:rPr>
              <a:t>Социальные партнеры в </a:t>
            </a:r>
            <a:br>
              <a:rPr lang="ru-RU" sz="3200" b="1" dirty="0" smtClean="0">
                <a:solidFill>
                  <a:schemeClr val="accent2"/>
                </a:solidFill>
              </a:rPr>
            </a:br>
            <a:r>
              <a:rPr lang="ru-RU" sz="3200" b="1" dirty="0" smtClean="0">
                <a:solidFill>
                  <a:schemeClr val="accent2"/>
                </a:solidFill>
              </a:rPr>
              <a:t>реализации профильного обучения </a:t>
            </a:r>
            <a:endParaRPr lang="ru-RU" sz="3200" b="1" dirty="0">
              <a:solidFill>
                <a:schemeClr val="accent2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3557734"/>
              </p:ext>
            </p:extLst>
          </p:nvPr>
        </p:nvGraphicFramePr>
        <p:xfrm>
          <a:off x="35496" y="1124742"/>
          <a:ext cx="9108504" cy="57214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0128"/>
                <a:gridCol w="3895931"/>
                <a:gridCol w="4742445"/>
              </a:tblGrid>
              <a:tr h="3722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№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Социальный партнер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Ссылка на сайт организации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839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ГОУ ДО ЯО «Ярославский региональный </a:t>
                      </a:r>
                      <a:r>
                        <a:rPr lang="ru-RU" sz="1800" b="1" dirty="0" err="1">
                          <a:effectLst/>
                        </a:rPr>
                        <a:t>инновационно</a:t>
                      </a:r>
                      <a:r>
                        <a:rPr lang="ru-RU" sz="1800" b="1" dirty="0">
                          <a:effectLst/>
                        </a:rPr>
                        <a:t>-образовательный центр «Новая школа» (ГОУ ДО ЯО «Новая школа»)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sng" dirty="0">
                          <a:effectLst/>
                          <a:hlinkClick r:id="rId2"/>
                        </a:rPr>
                        <a:t>http://newschool.yar.ru/</a:t>
                      </a:r>
                      <a:endParaRPr lang="ru-RU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Организация групп олимпиадной подготовки на базе лицея №2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00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2.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Ярославский Государственный Медицинский Университет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sng" dirty="0">
                          <a:effectLst/>
                          <a:hlinkClick r:id="rId3"/>
                        </a:rPr>
                        <a:t>https://ysmu.ru/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Обучение по программе Медико-биологической школы ЯГМУ (биология, химия, русский язык).</a:t>
                      </a: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Учащиеся Медико-биологической школы (МБШ) принимают участие в межрегиональной олимпиаде на базе ЯГМУ и могут получить дополнительные баллы к ЕГЭ.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Центр дополнительного образования «Молодые таланты»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sng" dirty="0">
                          <a:effectLst/>
                          <a:hlinkClick r:id="rId4"/>
                        </a:rPr>
                        <a:t>http://talant.rybadm.ru/</a:t>
                      </a:r>
                      <a:endParaRPr lang="ru-RU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22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4. 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Экологический отдел </a:t>
                      </a:r>
                      <a:r>
                        <a:rPr lang="ru-RU" sz="1800" b="1" dirty="0" err="1">
                          <a:effectLst/>
                        </a:rPr>
                        <a:t>ЦДЮТиЭ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sng">
                          <a:effectLst/>
                          <a:hlinkClick r:id="rId5"/>
                        </a:rPr>
                        <a:t>https://turist-ryb.edu.yar.ru/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592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Ярославский Центр телекоммуникаций и информационных систем в образовании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sng" dirty="0">
                          <a:effectLst/>
                          <a:hlinkClick r:id="rId6"/>
                        </a:rPr>
                        <a:t>https://www.edu.yar.ru/index/about.html</a:t>
                      </a:r>
                      <a:endParaRPr lang="ru-RU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20935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accent2"/>
                </a:solidFill>
              </a:rPr>
              <a:t>Опыт профильного обучения </a:t>
            </a:r>
            <a:br>
              <a:rPr lang="ru-RU" sz="4000" b="1" dirty="0" smtClean="0">
                <a:solidFill>
                  <a:schemeClr val="accent2"/>
                </a:solidFill>
              </a:rPr>
            </a:br>
            <a:r>
              <a:rPr lang="ru-RU" sz="4000" b="1" dirty="0" smtClean="0">
                <a:solidFill>
                  <a:schemeClr val="accent2"/>
                </a:solidFill>
              </a:rPr>
              <a:t>химии показывает:</a:t>
            </a:r>
            <a:br>
              <a:rPr lang="ru-RU" sz="4000" b="1" dirty="0" smtClean="0">
                <a:solidFill>
                  <a:schemeClr val="accent2"/>
                </a:solidFill>
              </a:rPr>
            </a:br>
            <a:endParaRPr lang="ru-RU" sz="4000" b="1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892480" cy="5472608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повышается </a:t>
            </a:r>
            <a:r>
              <a:rPr lang="ru-RU" b="1" dirty="0"/>
              <a:t>мотивацию </a:t>
            </a:r>
            <a:r>
              <a:rPr lang="ru-RU" dirty="0"/>
              <a:t>обучающихся к изучению естественных наук</a:t>
            </a:r>
          </a:p>
          <a:p>
            <a:r>
              <a:rPr lang="ru-RU" altLang="ru-RU" b="1" dirty="0" smtClean="0"/>
              <a:t>повышается </a:t>
            </a:r>
            <a:r>
              <a:rPr lang="ru-RU" altLang="ru-RU" b="1" dirty="0"/>
              <a:t>интерес к предмету</a:t>
            </a:r>
            <a:r>
              <a:rPr lang="ru-RU" altLang="ru-RU" dirty="0"/>
              <a:t> химии, как одного из практически значимых</a:t>
            </a:r>
          </a:p>
          <a:p>
            <a:r>
              <a:rPr lang="ru-RU" altLang="ru-RU" b="1" dirty="0" smtClean="0"/>
              <a:t>повышается </a:t>
            </a:r>
            <a:r>
              <a:rPr lang="ru-RU" altLang="ru-RU" b="1" dirty="0"/>
              <a:t>интерес к специальностям </a:t>
            </a:r>
            <a:r>
              <a:rPr lang="ru-RU" altLang="ru-RU" dirty="0"/>
              <a:t>с профилирующим предметом – химия</a:t>
            </a:r>
          </a:p>
          <a:p>
            <a:r>
              <a:rPr lang="ru-RU" b="1" dirty="0" smtClean="0"/>
              <a:t>удовлетворяется индивидуальный запрос </a:t>
            </a:r>
            <a:r>
              <a:rPr lang="ru-RU" dirty="0" smtClean="0"/>
              <a:t>на углубление</a:t>
            </a:r>
            <a:r>
              <a:rPr lang="ru-RU" dirty="0"/>
              <a:t>, расширение и систематизацию знаний по предмету</a:t>
            </a:r>
          </a:p>
          <a:p>
            <a:r>
              <a:rPr lang="ru-RU" dirty="0" smtClean="0"/>
              <a:t>учащиеся стремятся продолжить </a:t>
            </a:r>
            <a:r>
              <a:rPr lang="ru-RU" dirty="0"/>
              <a:t>образование в области химии и биологии </a:t>
            </a:r>
          </a:p>
          <a:p>
            <a:r>
              <a:rPr lang="ru-RU" b="1" dirty="0" smtClean="0"/>
              <a:t>улучшается </a:t>
            </a:r>
            <a:r>
              <a:rPr lang="ru-RU" b="1" dirty="0"/>
              <a:t>качество подготовки </a:t>
            </a:r>
            <a:r>
              <a:rPr lang="ru-RU" dirty="0"/>
              <a:t>по предметам естественно-научного цикла, что подтверждают итоги ГИА, ВПР, </a:t>
            </a:r>
            <a:r>
              <a:rPr lang="ru-RU" dirty="0" err="1" smtClean="0"/>
              <a:t>ВсОШ</a:t>
            </a:r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55566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0"/>
            <a:ext cx="9001000" cy="105273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accent2"/>
                </a:solidFill>
              </a:rPr>
              <a:t>Проблемы в реализации естественного-научного профильного обучения</a:t>
            </a:r>
            <a:endParaRPr lang="ru-RU" sz="3200" b="1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96752"/>
            <a:ext cx="8856984" cy="566124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отсутствие отбора в профильный </a:t>
            </a:r>
            <a:r>
              <a:rPr lang="ru-RU" dirty="0" err="1" smtClean="0"/>
              <a:t>хим-био</a:t>
            </a:r>
            <a:r>
              <a:rPr lang="ru-RU" dirty="0" smtClean="0"/>
              <a:t> класс</a:t>
            </a:r>
          </a:p>
          <a:p>
            <a:r>
              <a:rPr lang="ru-RU" dirty="0" smtClean="0"/>
              <a:t>низкий уровень компетенций естественно-научной грамотности у учащихся выбравших  естественно-научный профиль</a:t>
            </a:r>
          </a:p>
          <a:p>
            <a:r>
              <a:rPr lang="ru-RU" dirty="0"/>
              <a:t>слабая материально-техническая база кабинетов химии и биологии </a:t>
            </a:r>
          </a:p>
          <a:p>
            <a:r>
              <a:rPr lang="ru-RU" dirty="0"/>
              <a:t>отсутствие единого базового комплекта учебников для углубленного изучения химии, соответствующего обновленному ФГОС СОО </a:t>
            </a:r>
          </a:p>
          <a:p>
            <a:r>
              <a:rPr lang="ru-RU" dirty="0" smtClean="0"/>
              <a:t>низкая заинтересованность учителей </a:t>
            </a:r>
            <a:r>
              <a:rPr lang="ru-RU" dirty="0"/>
              <a:t>химии в введении профиля</a:t>
            </a:r>
          </a:p>
          <a:p>
            <a:r>
              <a:rPr lang="ru-RU" dirty="0" smtClean="0"/>
              <a:t>отсутствие системы подготовки и повышения квалификации педагогических кадров, работающих в профильной школе</a:t>
            </a:r>
          </a:p>
        </p:txBody>
      </p:sp>
    </p:spTree>
    <p:extLst>
      <p:ext uri="{BB962C8B-B14F-4D97-AF65-F5344CB8AC3E}">
        <p14:creationId xmlns:p14="http://schemas.microsoft.com/office/powerpoint/2010/main" val="2842859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2"/>
                </a:solidFill>
              </a:rPr>
              <a:t>Нормативные документы для реализации профильного обучения химии на уровне </a:t>
            </a:r>
            <a:r>
              <a:rPr lang="ru-RU" sz="3200" b="1" dirty="0" smtClean="0">
                <a:solidFill>
                  <a:schemeClr val="accent2"/>
                </a:solidFill>
              </a:rPr>
              <a:t>СОО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9036496" cy="4525963"/>
          </a:xfrm>
        </p:spPr>
        <p:txBody>
          <a:bodyPr>
            <a:noAutofit/>
          </a:bodyPr>
          <a:lstStyle/>
          <a:p>
            <a:pPr>
              <a:spcBef>
                <a:spcPts val="50"/>
              </a:spcBef>
            </a:pPr>
            <a:r>
              <a:rPr lang="ru-RU" altLang="en-US" sz="2400" b="1" i="1" dirty="0">
                <a:solidFill>
                  <a:schemeClr val="tx2"/>
                </a:solidFill>
              </a:rPr>
              <a:t>Приказ Министерства Просвещения РФ от 12.08.2022 №732 «</a:t>
            </a:r>
            <a:r>
              <a:rPr lang="ru-RU" sz="2400" b="1" i="1" spc="-14" dirty="0">
                <a:solidFill>
                  <a:schemeClr val="tx2"/>
                </a:solidFill>
                <a:cs typeface="Tahoma"/>
              </a:rPr>
              <a:t>«Об </a:t>
            </a:r>
            <a:r>
              <a:rPr lang="ru-RU" sz="2400" b="1" i="1" spc="91" dirty="0">
                <a:solidFill>
                  <a:schemeClr val="tx2"/>
                </a:solidFill>
                <a:cs typeface="Tahoma"/>
              </a:rPr>
              <a:t>утверждении </a:t>
            </a:r>
            <a:r>
              <a:rPr lang="ru-RU" sz="2400" b="1" i="1" spc="63" dirty="0">
                <a:solidFill>
                  <a:schemeClr val="tx2"/>
                </a:solidFill>
                <a:cs typeface="Tahoma"/>
              </a:rPr>
              <a:t>федерального </a:t>
            </a:r>
            <a:r>
              <a:rPr lang="ru-RU" sz="2400" b="1" i="1" spc="68" dirty="0">
                <a:solidFill>
                  <a:schemeClr val="tx2"/>
                </a:solidFill>
                <a:cs typeface="Tahoma"/>
              </a:rPr>
              <a:t> </a:t>
            </a:r>
            <a:r>
              <a:rPr lang="ru-RU" sz="2400" b="1" i="1" spc="82" dirty="0">
                <a:solidFill>
                  <a:schemeClr val="tx2"/>
                </a:solidFill>
                <a:cs typeface="Tahoma"/>
              </a:rPr>
              <a:t>государственного </a:t>
            </a:r>
            <a:r>
              <a:rPr lang="ru-RU" sz="2400" b="1" i="1" spc="63" dirty="0">
                <a:solidFill>
                  <a:schemeClr val="tx2"/>
                </a:solidFill>
                <a:cs typeface="Tahoma"/>
              </a:rPr>
              <a:t>образовательного стандарта среднего </a:t>
            </a:r>
            <a:r>
              <a:rPr lang="ru-RU" sz="2400" b="1" i="1" spc="77" dirty="0">
                <a:solidFill>
                  <a:schemeClr val="tx2"/>
                </a:solidFill>
                <a:cs typeface="Tahoma"/>
              </a:rPr>
              <a:t>общего</a:t>
            </a:r>
            <a:r>
              <a:rPr lang="ru-RU" sz="2400" b="1" i="1" spc="-41" dirty="0">
                <a:solidFill>
                  <a:schemeClr val="tx2"/>
                </a:solidFill>
                <a:cs typeface="Tahoma"/>
              </a:rPr>
              <a:t> </a:t>
            </a:r>
            <a:r>
              <a:rPr lang="ru-RU" sz="2400" b="1" i="1" spc="41" dirty="0">
                <a:solidFill>
                  <a:schemeClr val="tx2"/>
                </a:solidFill>
                <a:cs typeface="Tahoma"/>
              </a:rPr>
              <a:t>образования» </a:t>
            </a:r>
            <a:r>
              <a:rPr lang="ru-RU" sz="2400" i="1" spc="132" dirty="0">
                <a:solidFill>
                  <a:srgbClr val="7E7E7E"/>
                </a:solidFill>
                <a:cs typeface="Tahoma"/>
              </a:rPr>
              <a:t>(З</a:t>
            </a:r>
            <a:r>
              <a:rPr lang="ru-RU" sz="2400" i="1" dirty="0">
                <a:solidFill>
                  <a:srgbClr val="002060"/>
                </a:solidFill>
                <a:ea typeface="Times New Roman" panose="02020603050405020304" pitchFamily="18" charset="0"/>
              </a:rPr>
              <a:t>арегистрирован 12.09.2022 № 70034 </a:t>
            </a:r>
            <a:r>
              <a:rPr lang="ru-RU" altLang="en-US" sz="2400" b="1" i="1" dirty="0"/>
              <a:t>)</a:t>
            </a:r>
          </a:p>
          <a:p>
            <a:r>
              <a:rPr lang="ru-RU" sz="2400" dirty="0"/>
              <a:t>Приказ Министерства просвещения Российской Федерации от 18.05.2023 № 371 "Об утверждении </a:t>
            </a:r>
            <a:r>
              <a:rPr lang="ru-RU" sz="2400" b="1" dirty="0"/>
              <a:t>федеральной образовательной программы среднего общего образования</a:t>
            </a:r>
            <a:r>
              <a:rPr lang="ru-RU" sz="2400" dirty="0"/>
              <a:t>" (Зарегистрирован 12.07.2023 № 74228) </a:t>
            </a:r>
            <a:r>
              <a:rPr lang="ru-RU" sz="2400" u="sng" dirty="0">
                <a:hlinkClick r:id="rId2"/>
              </a:rPr>
              <a:t>https://static.edsoo.ru/projects/fop/index.html#/sections/3</a:t>
            </a:r>
            <a:endParaRPr lang="ru-RU" sz="2400" dirty="0"/>
          </a:p>
          <a:p>
            <a:pPr lvl="0"/>
            <a:r>
              <a:rPr lang="ru-RU" sz="2400" b="1" dirty="0">
                <a:solidFill>
                  <a:schemeClr val="accent2"/>
                </a:solidFill>
              </a:rPr>
              <a:t>Пункт 118 ФОП СОО: Федеральная рабочая программа по химии для СОО (углублённый уровень).</a:t>
            </a:r>
          </a:p>
          <a:p>
            <a:r>
              <a:rPr lang="ru-RU" sz="2400" u="sng" dirty="0">
                <a:hlinkClick r:id="rId3"/>
              </a:rPr>
              <a:t>https://static.edsoo.ru/projects/fop/index.html#/sections/300228</a:t>
            </a:r>
            <a:endParaRPr lang="ru-RU" sz="2400" dirty="0"/>
          </a:p>
          <a:p>
            <a:endParaRPr 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79148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accent2"/>
                </a:solidFill>
              </a:rPr>
              <a:t>Цель естественно-научного профильного обучения</a:t>
            </a:r>
            <a:endParaRPr lang="ru-RU" sz="4000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повышение </a:t>
            </a:r>
            <a:r>
              <a:rPr lang="ru-RU" b="1" dirty="0"/>
              <a:t>качества образовательной системы, решение одной из жизненно важных </a:t>
            </a:r>
            <a:r>
              <a:rPr lang="ru-RU" b="1" dirty="0" smtClean="0"/>
              <a:t>проблем - обоснованного </a:t>
            </a:r>
            <a:r>
              <a:rPr lang="ru-RU" b="1" dirty="0"/>
              <a:t>выбора будущего профессионального образования, самореализация выпускника в его профессиональной </a:t>
            </a:r>
            <a:r>
              <a:rPr lang="ru-RU" b="1" dirty="0" smtClean="0"/>
              <a:t>деятельности</a:t>
            </a:r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9095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Принципы профильного обучения</a:t>
            </a:r>
            <a:r>
              <a:rPr lang="ru-RU" dirty="0" smtClean="0">
                <a:solidFill>
                  <a:schemeClr val="accent2"/>
                </a:solidFill>
              </a:rPr>
              <a:t/>
            </a:r>
            <a:br>
              <a:rPr lang="ru-RU" dirty="0" smtClean="0">
                <a:solidFill>
                  <a:schemeClr val="accent2"/>
                </a:solidFill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856984" cy="5472608"/>
          </a:xfrm>
        </p:spPr>
        <p:txBody>
          <a:bodyPr>
            <a:normAutofit fontScale="92500"/>
          </a:bodyPr>
          <a:lstStyle/>
          <a:p>
            <a:pPr lvl="0"/>
            <a:r>
              <a:rPr lang="ru-RU" b="1" dirty="0" smtClean="0"/>
              <a:t>Индивидуализация </a:t>
            </a:r>
            <a:r>
              <a:rPr lang="ru-RU" i="1" dirty="0" smtClean="0"/>
              <a:t>-</a:t>
            </a:r>
            <a:r>
              <a:rPr lang="ru-RU" dirty="0"/>
              <a:t> предполагает организацию учебного процесса с учетом индивидуальных особенностей </a:t>
            </a:r>
            <a:r>
              <a:rPr lang="ru-RU" dirty="0" smtClean="0"/>
              <a:t>учащихся</a:t>
            </a:r>
            <a:endParaRPr lang="ru-RU" dirty="0"/>
          </a:p>
          <a:p>
            <a:pPr lvl="0"/>
            <a:r>
              <a:rPr lang="ru-RU" b="1" dirty="0"/>
              <a:t>Дифференциация </a:t>
            </a:r>
            <a:r>
              <a:rPr lang="ru-RU" dirty="0" smtClean="0"/>
              <a:t>- </a:t>
            </a:r>
            <a:r>
              <a:rPr lang="ru-RU" dirty="0"/>
              <a:t>форма организации учебной деятельности, при которой учитываются склонности, интересы и способности учащихся </a:t>
            </a:r>
          </a:p>
          <a:p>
            <a:pPr lvl="0"/>
            <a:r>
              <a:rPr lang="ru-RU" b="1" dirty="0" smtClean="0"/>
              <a:t>Вариативность </a:t>
            </a:r>
            <a:r>
              <a:rPr lang="ru-RU" dirty="0"/>
              <a:t>- выбор свободно изучаемых дисциплин, смена видов деятельности, использование интегративного подхода в изучении обязательных предметов, активное включение творческого начала в учебный процесс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2724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accent2"/>
                </a:solidFill>
              </a:rPr>
              <a:t>Выход на профессии </a:t>
            </a:r>
            <a:br>
              <a:rPr lang="ru-RU" sz="4000" b="1" dirty="0" smtClean="0">
                <a:solidFill>
                  <a:schemeClr val="accent2"/>
                </a:solidFill>
              </a:rPr>
            </a:br>
            <a:r>
              <a:rPr lang="ru-RU" sz="4000" b="1" dirty="0" smtClean="0">
                <a:solidFill>
                  <a:schemeClr val="accent2"/>
                </a:solidFill>
              </a:rPr>
              <a:t>естественно-научного профиля</a:t>
            </a:r>
            <a:endParaRPr lang="ru-RU" sz="4000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b="1" dirty="0" smtClean="0"/>
              <a:t>лаборант</a:t>
            </a:r>
            <a:endParaRPr lang="ru-RU" dirty="0"/>
          </a:p>
          <a:p>
            <a:pPr lvl="0"/>
            <a:r>
              <a:rPr lang="ru-RU" b="1" dirty="0" smtClean="0"/>
              <a:t>инженер-химик</a:t>
            </a:r>
            <a:endParaRPr lang="ru-RU" dirty="0"/>
          </a:p>
          <a:p>
            <a:pPr lvl="0"/>
            <a:r>
              <a:rPr lang="ru-RU" b="1" dirty="0" smtClean="0"/>
              <a:t>химик- технолог</a:t>
            </a:r>
          </a:p>
          <a:p>
            <a:r>
              <a:rPr lang="ru-RU" b="1" dirty="0"/>
              <a:t>врач</a:t>
            </a:r>
            <a:endParaRPr lang="ru-RU" dirty="0"/>
          </a:p>
          <a:p>
            <a:pPr lvl="0"/>
            <a:r>
              <a:rPr lang="ru-RU" b="1" dirty="0" smtClean="0"/>
              <a:t>фармацевт</a:t>
            </a:r>
            <a:endParaRPr lang="ru-RU" dirty="0"/>
          </a:p>
          <a:p>
            <a:pPr lvl="0"/>
            <a:r>
              <a:rPr lang="ru-RU" b="1" dirty="0"/>
              <a:t>технолог</a:t>
            </a:r>
            <a:endParaRPr lang="ru-RU" dirty="0"/>
          </a:p>
          <a:p>
            <a:pPr lvl="0"/>
            <a:r>
              <a:rPr lang="ru-RU" b="1" dirty="0" smtClean="0"/>
              <a:t>агроном</a:t>
            </a:r>
            <a:endParaRPr lang="ru-RU" dirty="0"/>
          </a:p>
          <a:p>
            <a:pPr lvl="0"/>
            <a:r>
              <a:rPr lang="ru-RU" b="1" dirty="0"/>
              <a:t>криминалист</a:t>
            </a:r>
            <a:endParaRPr lang="ru-RU" dirty="0"/>
          </a:p>
          <a:p>
            <a:pPr lvl="0"/>
            <a:r>
              <a:rPr lang="ru-RU" b="1" dirty="0" err="1" smtClean="0"/>
              <a:t>биотехнолог</a:t>
            </a:r>
            <a:endParaRPr lang="ru-RU" b="1" dirty="0" smtClean="0"/>
          </a:p>
          <a:p>
            <a:pPr lvl="0"/>
            <a:r>
              <a:rPr lang="ru-RU" b="1" dirty="0" smtClean="0"/>
              <a:t>учитель</a:t>
            </a:r>
            <a:endParaRPr lang="ru-RU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99992" y="1600200"/>
            <a:ext cx="4186808" cy="4997152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биолог/биохимик в качестве специалиста по технической поддержке и </a:t>
            </a:r>
            <a:r>
              <a:rPr lang="ru-RU" b="1" dirty="0" err="1" smtClean="0"/>
              <a:t>биоаналитике</a:t>
            </a:r>
            <a:r>
              <a:rPr lang="ru-RU" dirty="0" smtClean="0"/>
              <a:t> </a:t>
            </a:r>
          </a:p>
          <a:p>
            <a:r>
              <a:rPr lang="ru-RU" b="1" dirty="0" smtClean="0"/>
              <a:t>биомедицинский инженер</a:t>
            </a:r>
            <a:endParaRPr lang="ru-RU" dirty="0" smtClean="0"/>
          </a:p>
          <a:p>
            <a:pPr lvl="0"/>
            <a:r>
              <a:rPr lang="ru-RU" b="1" dirty="0" err="1" smtClean="0"/>
              <a:t>биоинформатик</a:t>
            </a:r>
            <a:r>
              <a:rPr lang="ru-RU" dirty="0" smtClean="0"/>
              <a:t> </a:t>
            </a:r>
          </a:p>
          <a:p>
            <a:pPr lvl="0"/>
            <a:r>
              <a:rPr lang="ru-RU" b="1" dirty="0" smtClean="0"/>
              <a:t>иммунолог</a:t>
            </a:r>
            <a:r>
              <a:rPr lang="ru-RU" dirty="0" smtClean="0"/>
              <a:t> </a:t>
            </a:r>
          </a:p>
          <a:p>
            <a:pPr lvl="0"/>
            <a:r>
              <a:rPr lang="ru-RU" b="1" dirty="0" smtClean="0"/>
              <a:t>урбанист-эколог</a:t>
            </a:r>
            <a:r>
              <a:rPr lang="ru-RU" dirty="0" smtClean="0"/>
              <a:t> </a:t>
            </a:r>
          </a:p>
          <a:p>
            <a:pPr lvl="0"/>
            <a:r>
              <a:rPr lang="ru-RU" b="1" dirty="0" smtClean="0"/>
              <a:t>биохимический инженер</a:t>
            </a:r>
            <a:r>
              <a:rPr lang="ru-RU" dirty="0" smtClean="0"/>
              <a:t> </a:t>
            </a:r>
          </a:p>
          <a:p>
            <a:pPr lvl="0"/>
            <a:r>
              <a:rPr lang="ru-RU" b="1" dirty="0" smtClean="0"/>
              <a:t>молекулярный диетолог</a:t>
            </a:r>
            <a:r>
              <a:rPr lang="ru-RU" dirty="0" smtClean="0"/>
              <a:t> </a:t>
            </a:r>
          </a:p>
          <a:p>
            <a:pPr lvl="0"/>
            <a:r>
              <a:rPr lang="ru-RU" b="1" dirty="0" err="1" smtClean="0"/>
              <a:t>биофармаколог</a:t>
            </a: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2051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chemeClr val="accent2"/>
                </a:solidFill>
              </a:rPr>
              <a:t>Топовые</a:t>
            </a:r>
            <a:r>
              <a:rPr lang="ru-RU" b="1" dirty="0" smtClean="0">
                <a:solidFill>
                  <a:schemeClr val="accent2"/>
                </a:solidFill>
              </a:rPr>
              <a:t> вузы страны</a:t>
            </a:r>
            <a:r>
              <a:rPr lang="ru-RU" dirty="0" smtClean="0">
                <a:solidFill>
                  <a:schemeClr val="accent2"/>
                </a:solidFill>
              </a:rPr>
              <a:t/>
            </a:r>
            <a:br>
              <a:rPr lang="ru-RU" dirty="0" smtClean="0">
                <a:solidFill>
                  <a:schemeClr val="accent2"/>
                </a:solidFill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856984" cy="5616624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b="1" dirty="0" smtClean="0"/>
              <a:t>МГУ</a:t>
            </a:r>
            <a:r>
              <a:rPr lang="ru-RU" dirty="0"/>
              <a:t>: для поступления на </a:t>
            </a:r>
            <a:r>
              <a:rPr lang="ru-RU" dirty="0" smtClean="0"/>
              <a:t>химический и биологический факультеты </a:t>
            </a:r>
            <a:r>
              <a:rPr lang="ru-RU" dirty="0"/>
              <a:t>понадобится комбинация из химии, биологии и профильной математики. </a:t>
            </a:r>
          </a:p>
          <a:p>
            <a:pPr lvl="0"/>
            <a:r>
              <a:rPr lang="ru-RU" b="1" dirty="0"/>
              <a:t>МГМУ им. И.М. Сеченова</a:t>
            </a:r>
            <a:r>
              <a:rPr lang="ru-RU" dirty="0"/>
              <a:t>: пользуются популярностью фармацевтический, педиатрический, лечебный, стоматологический и другие естественно-научные факультеты. </a:t>
            </a:r>
          </a:p>
          <a:p>
            <a:pPr lvl="0"/>
            <a:r>
              <a:rPr lang="ru-RU" b="1" dirty="0"/>
              <a:t>МФТИ</a:t>
            </a:r>
            <a:r>
              <a:rPr lang="ru-RU" dirty="0"/>
              <a:t>: </a:t>
            </a:r>
            <a:r>
              <a:rPr lang="ru-RU" dirty="0" smtClean="0"/>
              <a:t>кроме химии, физика </a:t>
            </a:r>
            <a:r>
              <a:rPr lang="ru-RU" dirty="0"/>
              <a:t>требуется </a:t>
            </a:r>
            <a:r>
              <a:rPr lang="ru-RU" dirty="0" smtClean="0"/>
              <a:t>при поступлении на </a:t>
            </a:r>
            <a:r>
              <a:rPr lang="ru-RU" dirty="0"/>
              <a:t>большинство специальностей. </a:t>
            </a:r>
          </a:p>
          <a:p>
            <a:pPr lvl="0"/>
            <a:r>
              <a:rPr lang="ru-RU" b="1" dirty="0"/>
              <a:t>РНИМУ им. Пирогова: </a:t>
            </a:r>
            <a:r>
              <a:rPr lang="ru-RU" dirty="0"/>
              <a:t>один из ведущих «медов» России, «конкурент» </a:t>
            </a:r>
            <a:r>
              <a:rPr lang="ru-RU" dirty="0" err="1"/>
              <a:t>Сеченовки</a:t>
            </a:r>
            <a:r>
              <a:rPr lang="ru-RU" dirty="0"/>
              <a:t>. </a:t>
            </a:r>
          </a:p>
          <a:p>
            <a:pPr lvl="0"/>
            <a:r>
              <a:rPr lang="ru-RU" b="1" dirty="0"/>
              <a:t>НИУ ВШЭ:</a:t>
            </a:r>
            <a:r>
              <a:rPr lang="ru-RU" dirty="0"/>
              <a:t> </a:t>
            </a:r>
            <a:r>
              <a:rPr lang="ru-RU" dirty="0" smtClean="0"/>
              <a:t>здесь </a:t>
            </a:r>
            <a:r>
              <a:rPr lang="ru-RU" dirty="0"/>
              <a:t>есть факультет физики, факультет химии и факультет биологии и биотехнологии. Студенты ведут исследования на базе институтов РАН. </a:t>
            </a:r>
          </a:p>
          <a:p>
            <a:r>
              <a:rPr lang="ru-RU" b="1" dirty="0"/>
              <a:t>МГТУ им. Баумана: </a:t>
            </a:r>
            <a:r>
              <a:rPr lang="ru-RU" dirty="0"/>
              <a:t>ведущий вуз для </a:t>
            </a:r>
            <a:r>
              <a:rPr lang="ru-RU" dirty="0" smtClean="0"/>
              <a:t>технарей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9082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Место учебного предмета «Химия» в учебном плане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Химия</a:t>
            </a:r>
            <a:r>
              <a:rPr lang="ru-RU" dirty="0"/>
              <a:t> – 3 ч + 1 ч </a:t>
            </a:r>
            <a:r>
              <a:rPr lang="ru-RU" dirty="0" err="1"/>
              <a:t>электив</a:t>
            </a:r>
            <a:endParaRPr lang="ru-RU" dirty="0"/>
          </a:p>
          <a:p>
            <a:r>
              <a:rPr lang="ru-RU" b="1" dirty="0"/>
              <a:t>Биология</a:t>
            </a:r>
            <a:r>
              <a:rPr lang="ru-RU" dirty="0"/>
              <a:t> </a:t>
            </a:r>
            <a:r>
              <a:rPr lang="ru-RU" dirty="0" smtClean="0"/>
              <a:t>– 3 </a:t>
            </a:r>
            <a:r>
              <a:rPr lang="ru-RU" dirty="0"/>
              <a:t>ч + 1 ч </a:t>
            </a:r>
            <a:r>
              <a:rPr lang="ru-RU" dirty="0" err="1" smtClean="0"/>
              <a:t>электив</a:t>
            </a:r>
            <a:endParaRPr lang="ru-RU" dirty="0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996693"/>
              </p:ext>
            </p:extLst>
          </p:nvPr>
        </p:nvGraphicFramePr>
        <p:xfrm>
          <a:off x="179512" y="3140968"/>
          <a:ext cx="4248472" cy="3659376"/>
        </p:xfrm>
        <a:graphic>
          <a:graphicData uri="http://schemas.openxmlformats.org/drawingml/2006/table">
            <a:tbl>
              <a:tblPr/>
              <a:tblGrid>
                <a:gridCol w="1310981"/>
                <a:gridCol w="1535760"/>
                <a:gridCol w="1401731"/>
              </a:tblGrid>
              <a:tr h="666303">
                <a:tc>
                  <a:txBody>
                    <a:bodyPr/>
                    <a:lstStyle/>
                    <a:p>
                      <a:pPr marL="114300" indent="0"/>
                      <a:r>
                        <a:rPr lang="ru" sz="2100" dirty="0">
                          <a:solidFill>
                            <a:srgbClr val="FFFFFF"/>
                          </a:solidFill>
                          <a:latin typeface="Arial Unicode MS"/>
                        </a:rPr>
                        <a:t>Предмет</a:t>
                      </a:r>
                    </a:p>
                  </a:txBody>
                  <a:tcPr marL="0" marR="0" marT="0" marB="0">
                    <a:solidFill>
                      <a:srgbClr val="2F5596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algn="ctr"/>
                      <a:r>
                        <a:rPr lang="ru" sz="2100">
                          <a:solidFill>
                            <a:srgbClr val="FFFFFF"/>
                          </a:solidFill>
                          <a:latin typeface="Arial Unicode MS"/>
                        </a:rPr>
                        <a:t>Количество часов в неделю</a:t>
                      </a:r>
                    </a:p>
                  </a:txBody>
                  <a:tcPr marL="0" marR="0" marT="0" marB="0">
                    <a:solidFill>
                      <a:srgbClr val="2F55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sz="4100"/>
                    </a:p>
                  </a:txBody>
                  <a:tcPr marL="0" marR="0" marT="0" marB="0"/>
                </a:tc>
              </a:tr>
              <a:tr h="772065">
                <a:tc>
                  <a:txBody>
                    <a:bodyPr/>
                    <a:lstStyle/>
                    <a:p>
                      <a:pPr marR="254000" indent="0" algn="r"/>
                      <a:r>
                        <a:rPr lang="ru" sz="2100" dirty="0">
                          <a:solidFill>
                            <a:srgbClr val="FFFFFF"/>
                          </a:solidFill>
                          <a:latin typeface="Arial Unicode MS"/>
                        </a:rPr>
                        <a:t>Классы</a:t>
                      </a:r>
                    </a:p>
                  </a:txBody>
                  <a:tcPr marL="0" marR="0" marT="0" marB="0" anchor="ctr">
                    <a:solidFill>
                      <a:srgbClr val="2F5596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630"/>
                        </a:spcAft>
                      </a:pPr>
                      <a:r>
                        <a:rPr lang="ru" sz="2100" b="1" dirty="0" smtClean="0">
                          <a:latin typeface="Arial Unicode MS"/>
                        </a:rPr>
                        <a:t>VIII</a:t>
                      </a:r>
                      <a:endParaRPr lang="en-US" sz="1000" b="1" dirty="0">
                        <a:solidFill>
                          <a:srgbClr val="2B366A"/>
                        </a:solidFill>
                        <a:latin typeface="Arial Unicode MS"/>
                      </a:endParaRPr>
                    </a:p>
                  </a:txBody>
                  <a:tcPr marL="0" marR="0" marT="0" marB="0" anchor="b"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840"/>
                        </a:spcAft>
                      </a:pPr>
                      <a:endParaRPr lang="ru" sz="2100" b="1" dirty="0" smtClean="0">
                        <a:latin typeface="Arial Unicode MS"/>
                      </a:endParaRPr>
                    </a:p>
                    <a:p>
                      <a:pPr indent="0" algn="ctr">
                        <a:spcAft>
                          <a:spcPts val="840"/>
                        </a:spcAft>
                      </a:pPr>
                      <a:r>
                        <a:rPr lang="ru" sz="2100" b="1" dirty="0" smtClean="0">
                          <a:latin typeface="Arial Unicode MS"/>
                        </a:rPr>
                        <a:t>IX</a:t>
                      </a:r>
                      <a:endParaRPr lang="ru" sz="1400" b="1" dirty="0">
                        <a:solidFill>
                          <a:srgbClr val="2B366A"/>
                        </a:solidFill>
                        <a:latin typeface="Arial Unicode MS"/>
                      </a:endParaRPr>
                    </a:p>
                  </a:txBody>
                  <a:tcPr marL="0" marR="0" marT="0" marB="0">
                    <a:solidFill>
                      <a:srgbClr val="C6D6ED"/>
                    </a:solidFill>
                  </a:tcPr>
                </a:tc>
              </a:tr>
              <a:tr h="1110504">
                <a:tc>
                  <a:txBody>
                    <a:bodyPr/>
                    <a:lstStyle/>
                    <a:p>
                      <a:pPr indent="0" algn="ctr">
                        <a:spcAft>
                          <a:spcPts val="630"/>
                        </a:spcAft>
                      </a:pPr>
                      <a:r>
                        <a:rPr lang="ru" sz="3100" b="1" dirty="0">
                          <a:latin typeface="Calibri"/>
                        </a:rPr>
                        <a:t>Химия</a:t>
                      </a:r>
                    </a:p>
                    <a:p>
                      <a:pPr indent="0" algn="ctr"/>
                      <a:r>
                        <a:rPr lang="ru" sz="1700" dirty="0">
                          <a:latin typeface="Calibri"/>
                        </a:rPr>
                        <a:t>Базовый уровень</a:t>
                      </a:r>
                    </a:p>
                  </a:txBody>
                  <a:tcPr marL="0" marR="0" marT="0" marB="0" anchor="b">
                    <a:solidFill>
                      <a:srgbClr val="DCE5F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3100" b="1" dirty="0">
                          <a:solidFill>
                            <a:schemeClr val="tx1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3100" b="1" dirty="0"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solidFill>
                      <a:srgbClr val="DCE5F4"/>
                    </a:solidFill>
                  </a:tcPr>
                </a:tc>
              </a:tr>
              <a:tr h="1110504">
                <a:tc>
                  <a:txBody>
                    <a:bodyPr/>
                    <a:lstStyle/>
                    <a:p>
                      <a:pPr indent="0" algn="ctr">
                        <a:spcAft>
                          <a:spcPts val="630"/>
                        </a:spcAft>
                      </a:pPr>
                      <a:r>
                        <a:rPr lang="ru" sz="3100" b="1" dirty="0">
                          <a:latin typeface="Calibri"/>
                        </a:rPr>
                        <a:t>Химия</a:t>
                      </a:r>
                    </a:p>
                    <a:p>
                      <a:pPr indent="0" algn="ctr"/>
                      <a:r>
                        <a:rPr lang="ru" sz="1700" b="1" dirty="0">
                          <a:solidFill>
                            <a:schemeClr val="accent2"/>
                          </a:solidFill>
                          <a:latin typeface="Calibri"/>
                        </a:rPr>
                        <a:t>Углублённый уровень</a:t>
                      </a:r>
                    </a:p>
                  </a:txBody>
                  <a:tcPr marL="0" marR="0" marT="0" marB="0" anchor="b">
                    <a:solidFill>
                      <a:srgbClr val="C6D6ED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3100" b="1" dirty="0">
                          <a:solidFill>
                            <a:srgbClr val="385723"/>
                          </a:solidFill>
                          <a:latin typeface="Calibri"/>
                        </a:rPr>
                        <a:t>3*или 4 *</a:t>
                      </a:r>
                    </a:p>
                  </a:txBody>
                  <a:tcPr marL="0" marR="0" marT="0" marB="0" anchor="ctr"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630"/>
                        </a:spcAft>
                      </a:pPr>
                      <a:r>
                        <a:rPr lang="ru" sz="31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</a:rPr>
                        <a:t>3</a:t>
                      </a:r>
                      <a:endParaRPr lang="ru" sz="31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</a:endParaRPr>
                    </a:p>
                    <a:p>
                      <a:pPr marL="965200" indent="0"/>
                      <a:endParaRPr lang="ru" sz="1200" dirty="0">
                        <a:latin typeface="Arial Unicode MS"/>
                      </a:endParaRPr>
                    </a:p>
                  </a:txBody>
                  <a:tcPr marL="0" marR="0" marT="0" marB="0" anchor="b">
                    <a:solidFill>
                      <a:srgbClr val="C6D6E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194659"/>
              </p:ext>
            </p:extLst>
          </p:nvPr>
        </p:nvGraphicFramePr>
        <p:xfrm>
          <a:off x="4716016" y="3140968"/>
          <a:ext cx="4176464" cy="3717032"/>
        </p:xfrm>
        <a:graphic>
          <a:graphicData uri="http://schemas.openxmlformats.org/drawingml/2006/table">
            <a:tbl>
              <a:tblPr/>
              <a:tblGrid>
                <a:gridCol w="1288761"/>
                <a:gridCol w="1509731"/>
                <a:gridCol w="1377972"/>
              </a:tblGrid>
              <a:tr h="872232">
                <a:tc>
                  <a:txBody>
                    <a:bodyPr/>
                    <a:lstStyle/>
                    <a:p>
                      <a:pPr marL="114300" indent="0"/>
                      <a:r>
                        <a:rPr lang="ru" sz="2100" dirty="0">
                          <a:solidFill>
                            <a:srgbClr val="FFFFFF"/>
                          </a:solidFill>
                          <a:latin typeface="Arial Unicode MS"/>
                        </a:rPr>
                        <a:t>Предмет</a:t>
                      </a:r>
                    </a:p>
                  </a:txBody>
                  <a:tcPr marL="0" marR="0" marT="0" marB="0">
                    <a:solidFill>
                      <a:srgbClr val="2F5596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algn="ctr"/>
                      <a:r>
                        <a:rPr lang="ru" sz="2100">
                          <a:solidFill>
                            <a:srgbClr val="FFFFFF"/>
                          </a:solidFill>
                          <a:latin typeface="Arial Unicode MS"/>
                        </a:rPr>
                        <a:t>Количество часов в неделю</a:t>
                      </a:r>
                    </a:p>
                  </a:txBody>
                  <a:tcPr marL="0" marR="0" marT="0" marB="0">
                    <a:solidFill>
                      <a:srgbClr val="2F55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sz="4100"/>
                    </a:p>
                  </a:txBody>
                  <a:tcPr marL="0" marR="0" marT="0" marB="0"/>
                </a:tc>
              </a:tr>
              <a:tr h="681248">
                <a:tc>
                  <a:txBody>
                    <a:bodyPr/>
                    <a:lstStyle/>
                    <a:p>
                      <a:pPr marR="254000" indent="0" algn="r"/>
                      <a:r>
                        <a:rPr lang="ru" sz="2100" dirty="0">
                          <a:solidFill>
                            <a:srgbClr val="FFFFFF"/>
                          </a:solidFill>
                          <a:latin typeface="Arial Unicode MS"/>
                        </a:rPr>
                        <a:t>Классы</a:t>
                      </a:r>
                    </a:p>
                  </a:txBody>
                  <a:tcPr marL="0" marR="0" marT="0" marB="0" anchor="ctr">
                    <a:solidFill>
                      <a:srgbClr val="2F55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3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2000" b="1" dirty="0" smtClean="0">
                          <a:latin typeface="Arial Unicode MS"/>
                        </a:rPr>
                        <a:t>X</a:t>
                      </a:r>
                      <a:endParaRPr lang="ru" sz="2000" b="1" dirty="0" smtClean="0">
                        <a:solidFill>
                          <a:srgbClr val="2B366A"/>
                        </a:solidFill>
                        <a:latin typeface="Arial Unicode MS"/>
                      </a:endParaRPr>
                    </a:p>
                    <a:p>
                      <a:pPr indent="0" algn="ctr">
                        <a:spcAft>
                          <a:spcPts val="630"/>
                        </a:spcAft>
                      </a:pPr>
                      <a:endParaRPr lang="en-US" sz="2000" b="1" dirty="0">
                        <a:solidFill>
                          <a:srgbClr val="2B366A"/>
                        </a:solidFill>
                        <a:latin typeface="Arial Unicode MS"/>
                      </a:endParaRPr>
                    </a:p>
                  </a:txBody>
                  <a:tcPr marL="0" marR="0" marT="0" marB="0" anchor="b"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4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2000" b="1" dirty="0" smtClean="0">
                          <a:latin typeface="Arial Unicode MS"/>
                        </a:rPr>
                        <a:t>XI</a:t>
                      </a:r>
                      <a:endParaRPr lang="ru" sz="2000" b="1" dirty="0" smtClean="0">
                        <a:solidFill>
                          <a:srgbClr val="2B366A"/>
                        </a:solidFill>
                        <a:latin typeface="Arial Unicode MS"/>
                      </a:endParaRPr>
                    </a:p>
                    <a:p>
                      <a:pPr indent="0" algn="ctr">
                        <a:spcAft>
                          <a:spcPts val="840"/>
                        </a:spcAft>
                      </a:pPr>
                      <a:endParaRPr lang="ru" sz="2000" b="1" dirty="0">
                        <a:solidFill>
                          <a:srgbClr val="2B366A"/>
                        </a:solidFill>
                        <a:latin typeface="Arial Unicode MS"/>
                      </a:endParaRPr>
                    </a:p>
                  </a:txBody>
                  <a:tcPr marL="0" marR="0" marT="0" marB="0">
                    <a:solidFill>
                      <a:srgbClr val="C6D6ED"/>
                    </a:solidFill>
                  </a:tcPr>
                </a:tc>
              </a:tr>
              <a:tr h="1021872">
                <a:tc>
                  <a:txBody>
                    <a:bodyPr/>
                    <a:lstStyle/>
                    <a:p>
                      <a:pPr indent="0" algn="ctr">
                        <a:spcAft>
                          <a:spcPts val="630"/>
                        </a:spcAft>
                      </a:pPr>
                      <a:r>
                        <a:rPr lang="ru" sz="3100" b="1" dirty="0">
                          <a:latin typeface="Calibri"/>
                        </a:rPr>
                        <a:t>Химия</a:t>
                      </a:r>
                    </a:p>
                    <a:p>
                      <a:pPr indent="0" algn="ctr"/>
                      <a:r>
                        <a:rPr lang="ru" sz="1700" dirty="0">
                          <a:latin typeface="Calibri"/>
                        </a:rPr>
                        <a:t>Базовый уровень</a:t>
                      </a:r>
                    </a:p>
                  </a:txBody>
                  <a:tcPr marL="0" marR="0" marT="0" marB="0" anchor="b">
                    <a:solidFill>
                      <a:srgbClr val="DCE5F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3100" b="1" dirty="0" smtClean="0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  <a:endParaRPr lang="ru" sz="3100" b="1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3100" b="1" dirty="0" smtClean="0">
                          <a:latin typeface="Calibri"/>
                        </a:rPr>
                        <a:t>1</a:t>
                      </a:r>
                      <a:endParaRPr lang="ru" sz="3100" b="1" dirty="0"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DCE5F4"/>
                    </a:solidFill>
                  </a:tcPr>
                </a:tc>
              </a:tr>
              <a:tr h="1021872">
                <a:tc>
                  <a:txBody>
                    <a:bodyPr/>
                    <a:lstStyle/>
                    <a:p>
                      <a:pPr indent="0" algn="ctr">
                        <a:spcAft>
                          <a:spcPts val="630"/>
                        </a:spcAft>
                      </a:pPr>
                      <a:r>
                        <a:rPr lang="ru" sz="3100" b="1" dirty="0">
                          <a:latin typeface="Calibri"/>
                        </a:rPr>
                        <a:t>Химия</a:t>
                      </a:r>
                    </a:p>
                    <a:p>
                      <a:pPr indent="0" algn="ctr"/>
                      <a:r>
                        <a:rPr lang="ru" sz="1700" b="1" dirty="0">
                          <a:solidFill>
                            <a:schemeClr val="accent2"/>
                          </a:solidFill>
                          <a:latin typeface="Calibri"/>
                        </a:rPr>
                        <a:t>Углублённый уровень</a:t>
                      </a:r>
                    </a:p>
                  </a:txBody>
                  <a:tcPr marL="0" marR="0" marT="0" marB="0" anchor="b">
                    <a:solidFill>
                      <a:srgbClr val="C6D6ED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31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</a:rPr>
                        <a:t>3</a:t>
                      </a:r>
                      <a:endParaRPr lang="ru" sz="31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31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</a:rPr>
                        <a:t>3</a:t>
                      </a:r>
                      <a:endParaRPr lang="ru" sz="31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C6D6E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194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6527733-DFBF-97C3-6502-FB9BF726E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272463" cy="93027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/>
                </a:solidFill>
                <a:latin typeface="+mn-lt"/>
                <a:cs typeface="Times New Roman" panose="02020603050405020304" pitchFamily="18" charset="0"/>
              </a:rPr>
              <a:t>УМК, используемые на профильном </a:t>
            </a:r>
            <a:r>
              <a:rPr lang="ru-RU" b="1" dirty="0" smtClean="0">
                <a:solidFill>
                  <a:schemeClr val="accent2"/>
                </a:solidFill>
                <a:latin typeface="+mn-lt"/>
                <a:cs typeface="Times New Roman" panose="02020603050405020304" pitchFamily="18" charset="0"/>
              </a:rPr>
              <a:t>уровне в СОО</a:t>
            </a:r>
            <a:endParaRPr lang="ru-RU" b="1" dirty="0">
              <a:solidFill>
                <a:schemeClr val="accent2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91256215-9E69-4ADA-ED51-AC97A73B79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84168" y="1552448"/>
            <a:ext cx="2304256" cy="2812656"/>
          </a:xfr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00831AE-00E4-001B-8641-BD86D117A0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97"/>
          <a:stretch/>
        </p:blipFill>
        <p:spPr>
          <a:xfrm>
            <a:off x="179512" y="1552448"/>
            <a:ext cx="2213371" cy="311554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C51F435E-5888-45C7-F5C7-0F4084C39D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8911" y="3645023"/>
            <a:ext cx="2303009" cy="317816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96941" y="1632891"/>
            <a:ext cx="28083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Еремин В.В., Кузьменко Н.Е., Дроздов А.А., Лунин В.В.; под ред. Лунина В.В. Химия. 11 класс. Учебник. Углублённый уровень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084168" y="4509120"/>
            <a:ext cx="30598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Химия 10 класс. Учебник для общеобразовательных организаций. Углубленный уровень - </a:t>
            </a:r>
            <a:r>
              <a:rPr lang="ru-RU" b="1" dirty="0" err="1"/>
              <a:t>Пузаков</a:t>
            </a:r>
            <a:r>
              <a:rPr lang="ru-RU" b="1" dirty="0"/>
              <a:t> С.А., </a:t>
            </a:r>
            <a:r>
              <a:rPr lang="ru-RU" b="1" dirty="0" err="1"/>
              <a:t>Машнина</a:t>
            </a:r>
            <a:r>
              <a:rPr lang="ru-RU" b="1" dirty="0"/>
              <a:t> Н.В., Попков В.А.</a:t>
            </a:r>
          </a:p>
        </p:txBody>
      </p:sp>
      <p:pic>
        <p:nvPicPr>
          <p:cNvPr id="1026" name="Picture 2" descr="Химия 10 класс. Учебник для общеобразовательных организаций. Углубленный уровень - Пузаков С.А., Машнина Н.В., Попков В.А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097" y="3645023"/>
            <a:ext cx="2183071" cy="316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6475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1270</Words>
  <Application>Microsoft Office PowerPoint</Application>
  <PresentationFormat>Экран (4:3)</PresentationFormat>
  <Paragraphs>287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PowerPoint</vt:lpstr>
      <vt:lpstr>Нормативные документы для реализации профильного обучения химии на уровне ООО</vt:lpstr>
      <vt:lpstr>Нормативные документы для реализации профильного обучения химии на уровне СОО</vt:lpstr>
      <vt:lpstr>Цель естественно-научного профильного обучения</vt:lpstr>
      <vt:lpstr>Принципы профильного обучения </vt:lpstr>
      <vt:lpstr>Выход на профессии  естественно-научного профиля</vt:lpstr>
      <vt:lpstr>Топовые вузы страны </vt:lpstr>
      <vt:lpstr>Место учебного предмета «Химия» в учебном плане</vt:lpstr>
      <vt:lpstr>УМК, используемые на профильном уровне в СОО</vt:lpstr>
      <vt:lpstr>Презентация PowerPoint</vt:lpstr>
      <vt:lpstr>Презентация PowerPoint</vt:lpstr>
      <vt:lpstr>Презентация PowerPoint</vt:lpstr>
      <vt:lpstr>Естественно-научный профиль г. Рыбинск </vt:lpstr>
      <vt:lpstr>Презентация PowerPoint</vt:lpstr>
      <vt:lpstr>«Урок — это зеркало общей и педагогической культуры учителя, мерило его интеллектуального богатства, показатель его кругозора, эрудиции» (В.А. Сухомлинский).</vt:lpstr>
      <vt:lpstr>Презентация PowerPoint</vt:lpstr>
      <vt:lpstr>Презентация PowerPoint</vt:lpstr>
      <vt:lpstr>Нетрадиционные виды уроков:</vt:lpstr>
      <vt:lpstr>Постановка учебного эксперимента</vt:lpstr>
      <vt:lpstr>Использование учебно-материальной базы школьного кабинета химии </vt:lpstr>
      <vt:lpstr>Проектная и исследовательская деятельность</vt:lpstr>
      <vt:lpstr>Тематика учебных исследований (межмуниципальная научная конференция памяти академика А.А. Ухтомского) </vt:lpstr>
      <vt:lpstr>Значимость исследовательской работы для учащихся</vt:lpstr>
      <vt:lpstr>Участие в олимпиадном движении</vt:lpstr>
      <vt:lpstr>Социальные партнеры в  реализации профильного обучения </vt:lpstr>
      <vt:lpstr>Опыт профильного обучения  химии показывает: </vt:lpstr>
      <vt:lpstr>Проблемы в реализации естественного-научного профильного обучения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Профильное обучение химии: проблемы, ресурсы, перспективы</dc:title>
  <dc:creator>Пользователь</dc:creator>
  <cp:lastModifiedBy>metest</cp:lastModifiedBy>
  <cp:revision>63</cp:revision>
  <dcterms:created xsi:type="dcterms:W3CDTF">2023-09-24T16:24:45Z</dcterms:created>
  <dcterms:modified xsi:type="dcterms:W3CDTF">2025-02-24T13:43:45Z</dcterms:modified>
</cp:coreProperties>
</file>