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496" r:id="rId4"/>
    <p:sldId id="495" r:id="rId5"/>
    <p:sldId id="267" r:id="rId6"/>
    <p:sldId id="497" r:id="rId7"/>
    <p:sldId id="498" r:id="rId8"/>
    <p:sldId id="500" r:id="rId9"/>
    <p:sldId id="499" r:id="rId10"/>
  </p:sldIdLst>
  <p:sldSz cx="12192000" cy="6858000"/>
  <p:notesSz cx="12192000" cy="6858000"/>
  <p:embeddedFontLst>
    <p:embeddedFont>
      <p:font typeface="Times New Roman CYR" panose="02020603050405020304" pitchFamily="18" charset="0"/>
      <p:regular r:id="rId12"/>
      <p:bold r:id="rId13"/>
      <p:italic r:id="rId14"/>
      <p:boldItalic r:id="rId15"/>
    </p:embeddedFont>
    <p:embeddedFont>
      <p:font typeface="LCONQW+Calibri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D093E47-86EA-4063-87D4-E52A6EAD81A5}">
          <p14:sldIdLst>
            <p14:sldId id="265"/>
            <p14:sldId id="266"/>
            <p14:sldId id="496"/>
            <p14:sldId id="495"/>
            <p14:sldId id="267"/>
            <p14:sldId id="497"/>
            <p14:sldId id="498"/>
            <p14:sldId id="500"/>
            <p14:sldId id="4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03" autoAdjust="0"/>
  </p:normalViewPr>
  <p:slideViewPr>
    <p:cSldViewPr>
      <p:cViewPr>
        <p:scale>
          <a:sx n="73" d="100"/>
          <a:sy n="73" d="100"/>
        </p:scale>
        <p:origin x="-378" y="-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192F6-73BC-446C-9971-A77389E7644F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09E18-45A8-4F99-AF2D-1957DDDD9FBB}">
      <dgm:prSet phldrT="[Текст]"/>
      <dgm:spPr/>
      <dgm:t>
        <a:bodyPr/>
        <a:lstStyle/>
        <a:p>
          <a:r>
            <a:rPr lang="ru-RU" dirty="0"/>
            <a:t>6-7класс</a:t>
          </a:r>
        </a:p>
      </dgm:t>
    </dgm:pt>
    <dgm:pt modelId="{1AE7D6B0-4DD9-40EC-94DE-AE345611C62E}" type="parTrans" cxnId="{0F20B528-3B01-419C-A9B1-826CFCD07AC0}">
      <dgm:prSet/>
      <dgm:spPr/>
      <dgm:t>
        <a:bodyPr/>
        <a:lstStyle/>
        <a:p>
          <a:endParaRPr lang="ru-RU"/>
        </a:p>
      </dgm:t>
    </dgm:pt>
    <dgm:pt modelId="{30076893-422D-4F33-B0F8-20398EFA5D05}" type="sibTrans" cxnId="{0F20B528-3B01-419C-A9B1-826CFCD07AC0}">
      <dgm:prSet/>
      <dgm:spPr/>
      <dgm:t>
        <a:bodyPr/>
        <a:lstStyle/>
        <a:p>
          <a:endParaRPr lang="ru-RU"/>
        </a:p>
      </dgm:t>
    </dgm:pt>
    <dgm:pt modelId="{C1B50926-103A-4D6A-B9B2-C2E8148ED94D}">
      <dgm:prSet phldrT="[Текст]"/>
      <dgm:spPr/>
      <dgm:t>
        <a:bodyPr/>
        <a:lstStyle/>
        <a:p>
          <a:r>
            <a:rPr lang="ru-RU" dirty="0"/>
            <a:t>- Факультативный курс «Эксперимент» 6 класс</a:t>
          </a:r>
        </a:p>
        <a:p>
          <a:r>
            <a:rPr lang="ru-RU" dirty="0"/>
            <a:t>-Вводный курс химии в рамках предпрофильной подготовки 7 класс</a:t>
          </a:r>
        </a:p>
        <a:p>
          <a:r>
            <a:rPr lang="ru-RU" dirty="0"/>
            <a:t>- Индивидуальный проект естественно-научного направления </a:t>
          </a:r>
        </a:p>
        <a:p>
          <a:r>
            <a:rPr lang="ru-RU" dirty="0"/>
            <a:t>-Защита проекта на Фестивале «Новая идея!» (март)</a:t>
          </a:r>
        </a:p>
        <a:p>
          <a:r>
            <a:rPr lang="ru-RU" dirty="0"/>
            <a:t>- Индивидуальный отбор в предметные группы с углублённым изучением отдельных предметов</a:t>
          </a:r>
        </a:p>
        <a:p>
          <a:r>
            <a:rPr lang="ru-RU" dirty="0"/>
            <a:t>-Комплектование 7 класса с углублённым изучением химии и биологии в рамках предпрофильной подготовки-в конце 6 класса</a:t>
          </a:r>
        </a:p>
        <a:p>
          <a:endParaRPr lang="ru-RU" dirty="0"/>
        </a:p>
      </dgm:t>
    </dgm:pt>
    <dgm:pt modelId="{36405C07-3C56-40E4-B036-29632BA46A0D}" type="parTrans" cxnId="{A15360C1-0937-4680-94C1-281F2E6E8DE9}">
      <dgm:prSet/>
      <dgm:spPr/>
      <dgm:t>
        <a:bodyPr/>
        <a:lstStyle/>
        <a:p>
          <a:endParaRPr lang="ru-RU"/>
        </a:p>
      </dgm:t>
    </dgm:pt>
    <dgm:pt modelId="{766E2480-FDBE-4D66-87DF-FCC9F196EAAC}" type="sibTrans" cxnId="{A15360C1-0937-4680-94C1-281F2E6E8DE9}">
      <dgm:prSet/>
      <dgm:spPr/>
      <dgm:t>
        <a:bodyPr/>
        <a:lstStyle/>
        <a:p>
          <a:endParaRPr lang="ru-RU"/>
        </a:p>
      </dgm:t>
    </dgm:pt>
    <dgm:pt modelId="{C4C5E879-BC2F-4FA9-A488-7A56BFF426C0}">
      <dgm:prSet phldrT="[Текст]"/>
      <dgm:spPr/>
      <dgm:t>
        <a:bodyPr/>
        <a:lstStyle/>
        <a:p>
          <a:r>
            <a:rPr lang="ru-RU" dirty="0"/>
            <a:t>8-9 класс</a:t>
          </a:r>
        </a:p>
      </dgm:t>
    </dgm:pt>
    <dgm:pt modelId="{2157FC51-BE4F-4100-AADF-84497E28F531}" type="parTrans" cxnId="{605CF645-3AA7-4C56-BE8D-18714E92F08A}">
      <dgm:prSet/>
      <dgm:spPr/>
      <dgm:t>
        <a:bodyPr/>
        <a:lstStyle/>
        <a:p>
          <a:endParaRPr lang="ru-RU"/>
        </a:p>
      </dgm:t>
    </dgm:pt>
    <dgm:pt modelId="{CF4331F0-73FE-439B-914C-9E7DC465F2E6}" type="sibTrans" cxnId="{605CF645-3AA7-4C56-BE8D-18714E92F08A}">
      <dgm:prSet/>
      <dgm:spPr/>
      <dgm:t>
        <a:bodyPr/>
        <a:lstStyle/>
        <a:p>
          <a:endParaRPr lang="ru-RU"/>
        </a:p>
      </dgm:t>
    </dgm:pt>
    <dgm:pt modelId="{3412740A-6426-4480-BB4A-CC9D9EF1B124}">
      <dgm:prSet phldrT="[Текст]" custT="1"/>
      <dgm:spPr/>
      <dgm:t>
        <a:bodyPr/>
        <a:lstStyle/>
        <a:p>
          <a:r>
            <a:rPr lang="ru-RU" sz="1400" dirty="0"/>
            <a:t>- Углублённое изучение химии</a:t>
          </a:r>
        </a:p>
        <a:p>
          <a:r>
            <a:rPr lang="ru-RU" sz="1400" dirty="0"/>
            <a:t>- Индивидуальные учебные планы</a:t>
          </a:r>
        </a:p>
        <a:p>
          <a:r>
            <a:rPr lang="ru-RU" sz="1400" dirty="0"/>
            <a:t>- Индивидуальный проект естественно-научного направления</a:t>
          </a:r>
        </a:p>
        <a:p>
          <a:r>
            <a:rPr lang="ru-RU" sz="1400" dirty="0"/>
            <a:t>-Защита проекта на Фестивале проектов «Новая идея!» (октябрь)</a:t>
          </a:r>
        </a:p>
        <a:p>
          <a:r>
            <a:rPr lang="ru-RU" sz="1400" dirty="0"/>
            <a:t>-Подготовка к ОГЭ на занятиях ВД «Химия в исследованиях»</a:t>
          </a:r>
        </a:p>
        <a:p>
          <a:r>
            <a:rPr lang="ru-RU" sz="1400" dirty="0"/>
            <a:t>- Государственная итоговая аттестация по химии ОГЭ</a:t>
          </a:r>
        </a:p>
        <a:p>
          <a:r>
            <a:rPr lang="ru-RU" sz="1400" dirty="0"/>
            <a:t>-Индивидуальный отбор в 10 </a:t>
          </a:r>
          <a:r>
            <a:rPr lang="ru-RU" sz="1400" dirty="0" err="1"/>
            <a:t>кл</a:t>
          </a:r>
          <a:r>
            <a:rPr lang="ru-RU" sz="1400" dirty="0"/>
            <a:t>. естественно-научного профиля</a:t>
          </a:r>
        </a:p>
        <a:p>
          <a:r>
            <a:rPr lang="ru-RU" sz="1400" dirty="0"/>
            <a:t>- Комплектование класса естественно-научного профиля с углублённым изучением химии и биологии</a:t>
          </a:r>
        </a:p>
        <a:p>
          <a:endParaRPr lang="ru-RU" sz="1100" dirty="0"/>
        </a:p>
      </dgm:t>
    </dgm:pt>
    <dgm:pt modelId="{B035DF8A-9474-4DA1-BB5A-10C54D30002E}" type="parTrans" cxnId="{D7689988-A1C1-4021-B08B-90CB4D7B1778}">
      <dgm:prSet/>
      <dgm:spPr/>
      <dgm:t>
        <a:bodyPr/>
        <a:lstStyle/>
        <a:p>
          <a:endParaRPr lang="ru-RU"/>
        </a:p>
      </dgm:t>
    </dgm:pt>
    <dgm:pt modelId="{AE779295-7D4F-41E3-93B4-3878EFD500B8}" type="sibTrans" cxnId="{D7689988-A1C1-4021-B08B-90CB4D7B1778}">
      <dgm:prSet/>
      <dgm:spPr/>
      <dgm:t>
        <a:bodyPr/>
        <a:lstStyle/>
        <a:p>
          <a:endParaRPr lang="ru-RU"/>
        </a:p>
      </dgm:t>
    </dgm:pt>
    <dgm:pt modelId="{CA29A3FD-9FEA-4A9C-B392-07AE5D666CBA}">
      <dgm:prSet phldrT="[Текст]"/>
      <dgm:spPr/>
      <dgm:t>
        <a:bodyPr/>
        <a:lstStyle/>
        <a:p>
          <a:r>
            <a:rPr lang="ru-RU" dirty="0"/>
            <a:t>10-11 классы</a:t>
          </a:r>
        </a:p>
      </dgm:t>
    </dgm:pt>
    <dgm:pt modelId="{AFDACF82-678C-4EC8-A77E-67E8D50FA7FF}" type="parTrans" cxnId="{D9826A77-843A-426A-B606-E6F4E39B509D}">
      <dgm:prSet/>
      <dgm:spPr/>
      <dgm:t>
        <a:bodyPr/>
        <a:lstStyle/>
        <a:p>
          <a:endParaRPr lang="ru-RU"/>
        </a:p>
      </dgm:t>
    </dgm:pt>
    <dgm:pt modelId="{7FA7E700-29F2-4579-924D-D6FD658FE4E9}" type="sibTrans" cxnId="{D9826A77-843A-426A-B606-E6F4E39B509D}">
      <dgm:prSet/>
      <dgm:spPr/>
      <dgm:t>
        <a:bodyPr/>
        <a:lstStyle/>
        <a:p>
          <a:endParaRPr lang="ru-RU"/>
        </a:p>
      </dgm:t>
    </dgm:pt>
    <dgm:pt modelId="{5C833B80-061A-4D2F-A227-E7EC20EF4E0C}">
      <dgm:prSet phldrT="[Текст]"/>
      <dgm:spPr/>
      <dgm:t>
        <a:bodyPr/>
        <a:lstStyle/>
        <a:p>
          <a:r>
            <a:rPr lang="ru-RU" dirty="0"/>
            <a:t>- Профильное изучение химии</a:t>
          </a:r>
        </a:p>
        <a:p>
          <a:r>
            <a:rPr lang="ru-RU" dirty="0"/>
            <a:t>- Индивидуальные образовательные программы учащихся </a:t>
          </a:r>
        </a:p>
        <a:p>
          <a:r>
            <a:rPr lang="ru-RU" dirty="0"/>
            <a:t>- Индивидуальный проект естественно-научного направления как научное исследование по химии</a:t>
          </a:r>
        </a:p>
        <a:p>
          <a:r>
            <a:rPr lang="ru-RU" dirty="0"/>
            <a:t>-Защита проекта на образовательной сессии</a:t>
          </a:r>
        </a:p>
        <a:p>
          <a:r>
            <a:rPr lang="ru-RU" dirty="0"/>
            <a:t>-Подготовка к ЕГЭ на занятиях курса по выбору «Химия в задачах»</a:t>
          </a:r>
        </a:p>
        <a:p>
          <a:r>
            <a:rPr lang="ru-RU" dirty="0"/>
            <a:t>- Государственная итоговая аттестация по химии- ЕГЭ</a:t>
          </a:r>
        </a:p>
      </dgm:t>
    </dgm:pt>
    <dgm:pt modelId="{A18D1229-51DD-4423-869F-F405D0A39B3A}" type="parTrans" cxnId="{614F8B81-63EF-475C-9DDE-6C6AF683FE3F}">
      <dgm:prSet/>
      <dgm:spPr/>
      <dgm:t>
        <a:bodyPr/>
        <a:lstStyle/>
        <a:p>
          <a:endParaRPr lang="ru-RU"/>
        </a:p>
      </dgm:t>
    </dgm:pt>
    <dgm:pt modelId="{6C58FEAD-4B1B-4DB4-AEEC-9E4A3BDFE47B}" type="sibTrans" cxnId="{614F8B81-63EF-475C-9DDE-6C6AF683FE3F}">
      <dgm:prSet/>
      <dgm:spPr/>
      <dgm:t>
        <a:bodyPr/>
        <a:lstStyle/>
        <a:p>
          <a:endParaRPr lang="ru-RU"/>
        </a:p>
      </dgm:t>
    </dgm:pt>
    <dgm:pt modelId="{8C9C0A2B-A4E7-4498-A90A-10EA321885AA}" type="pres">
      <dgm:prSet presAssocID="{036192F6-73BC-446C-9971-A77389E7644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C34247-3200-4BA0-8919-9469406934C4}" type="pres">
      <dgm:prSet presAssocID="{73E09E18-45A8-4F99-AF2D-1957DDDD9FB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75E42-4244-402F-BCAC-1AAF59D7FF4D}" type="pres">
      <dgm:prSet presAssocID="{73E09E18-45A8-4F99-AF2D-1957DDDD9FBB}" presName="childText1" presStyleLbl="solidAlignAcc1" presStyleIdx="0" presStyleCnt="3" custScaleY="1181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4C730-D34B-44CC-A012-8C19EDFCF7B0}" type="pres">
      <dgm:prSet presAssocID="{C4C5E879-BC2F-4FA9-A488-7A56BFF426C0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90AD8-B7EC-4776-B91B-396B04EB7A24}" type="pres">
      <dgm:prSet presAssocID="{C4C5E879-BC2F-4FA9-A488-7A56BFF426C0}" presName="childText2" presStyleLbl="solidAlignAcc1" presStyleIdx="1" presStyleCnt="3" custScaleY="1156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02906-65CA-46B1-B526-99B2E6815714}" type="pres">
      <dgm:prSet presAssocID="{CA29A3FD-9FEA-4A9C-B392-07AE5D666CB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76907-76CD-4A6D-BBC2-53D7EF96EC65}" type="pres">
      <dgm:prSet presAssocID="{CA29A3FD-9FEA-4A9C-B392-07AE5D666CB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5F453-0192-4479-A0F6-011C5A2C2512}" type="presOf" srcId="{C1B50926-103A-4D6A-B9B2-C2E8148ED94D}" destId="{A2B75E42-4244-402F-BCAC-1AAF59D7FF4D}" srcOrd="0" destOrd="0" presId="urn:microsoft.com/office/officeart/2009/3/layout/IncreasingArrowsProcess"/>
    <dgm:cxn modelId="{0F20B528-3B01-419C-A9B1-826CFCD07AC0}" srcId="{036192F6-73BC-446C-9971-A77389E7644F}" destId="{73E09E18-45A8-4F99-AF2D-1957DDDD9FBB}" srcOrd="0" destOrd="0" parTransId="{1AE7D6B0-4DD9-40EC-94DE-AE345611C62E}" sibTransId="{30076893-422D-4F33-B0F8-20398EFA5D05}"/>
    <dgm:cxn modelId="{D7689988-A1C1-4021-B08B-90CB4D7B1778}" srcId="{C4C5E879-BC2F-4FA9-A488-7A56BFF426C0}" destId="{3412740A-6426-4480-BB4A-CC9D9EF1B124}" srcOrd="0" destOrd="0" parTransId="{B035DF8A-9474-4DA1-BB5A-10C54D30002E}" sibTransId="{AE779295-7D4F-41E3-93B4-3878EFD500B8}"/>
    <dgm:cxn modelId="{3670F516-B244-4DD6-B007-37CF6AB02D1C}" type="presOf" srcId="{73E09E18-45A8-4F99-AF2D-1957DDDD9FBB}" destId="{68C34247-3200-4BA0-8919-9469406934C4}" srcOrd="0" destOrd="0" presId="urn:microsoft.com/office/officeart/2009/3/layout/IncreasingArrowsProcess"/>
    <dgm:cxn modelId="{E4E4E9FD-C0E6-49B6-BAB4-3AE948BDDCF3}" type="presOf" srcId="{CA29A3FD-9FEA-4A9C-B392-07AE5D666CBA}" destId="{44C02906-65CA-46B1-B526-99B2E6815714}" srcOrd="0" destOrd="0" presId="urn:microsoft.com/office/officeart/2009/3/layout/IncreasingArrowsProcess"/>
    <dgm:cxn modelId="{614F8B81-63EF-475C-9DDE-6C6AF683FE3F}" srcId="{CA29A3FD-9FEA-4A9C-B392-07AE5D666CBA}" destId="{5C833B80-061A-4D2F-A227-E7EC20EF4E0C}" srcOrd="0" destOrd="0" parTransId="{A18D1229-51DD-4423-869F-F405D0A39B3A}" sibTransId="{6C58FEAD-4B1B-4DB4-AEEC-9E4A3BDFE47B}"/>
    <dgm:cxn modelId="{605CF645-3AA7-4C56-BE8D-18714E92F08A}" srcId="{036192F6-73BC-446C-9971-A77389E7644F}" destId="{C4C5E879-BC2F-4FA9-A488-7A56BFF426C0}" srcOrd="1" destOrd="0" parTransId="{2157FC51-BE4F-4100-AADF-84497E28F531}" sibTransId="{CF4331F0-73FE-439B-914C-9E7DC465F2E6}"/>
    <dgm:cxn modelId="{D9826A77-843A-426A-B606-E6F4E39B509D}" srcId="{036192F6-73BC-446C-9971-A77389E7644F}" destId="{CA29A3FD-9FEA-4A9C-B392-07AE5D666CBA}" srcOrd="2" destOrd="0" parTransId="{AFDACF82-678C-4EC8-A77E-67E8D50FA7FF}" sibTransId="{7FA7E700-29F2-4579-924D-D6FD658FE4E9}"/>
    <dgm:cxn modelId="{EECD4773-86A6-4317-B4AB-94BEEE9EDFF1}" type="presOf" srcId="{3412740A-6426-4480-BB4A-CC9D9EF1B124}" destId="{B5390AD8-B7EC-4776-B91B-396B04EB7A24}" srcOrd="0" destOrd="0" presId="urn:microsoft.com/office/officeart/2009/3/layout/IncreasingArrowsProcess"/>
    <dgm:cxn modelId="{A15360C1-0937-4680-94C1-281F2E6E8DE9}" srcId="{73E09E18-45A8-4F99-AF2D-1957DDDD9FBB}" destId="{C1B50926-103A-4D6A-B9B2-C2E8148ED94D}" srcOrd="0" destOrd="0" parTransId="{36405C07-3C56-40E4-B036-29632BA46A0D}" sibTransId="{766E2480-FDBE-4D66-87DF-FCC9F196EAAC}"/>
    <dgm:cxn modelId="{083B0CF7-0EB2-48C7-9C5B-F8B7F2B1AAEA}" type="presOf" srcId="{C4C5E879-BC2F-4FA9-A488-7A56BFF426C0}" destId="{FBD4C730-D34B-44CC-A012-8C19EDFCF7B0}" srcOrd="0" destOrd="0" presId="urn:microsoft.com/office/officeart/2009/3/layout/IncreasingArrowsProcess"/>
    <dgm:cxn modelId="{FDFEF30A-9EBC-4220-B1E1-FF9486B62A40}" type="presOf" srcId="{5C833B80-061A-4D2F-A227-E7EC20EF4E0C}" destId="{AA176907-76CD-4A6D-BBC2-53D7EF96EC65}" srcOrd="0" destOrd="0" presId="urn:microsoft.com/office/officeart/2009/3/layout/IncreasingArrowsProcess"/>
    <dgm:cxn modelId="{6DC05415-5A25-439A-A42F-30269D4B66AE}" type="presOf" srcId="{036192F6-73BC-446C-9971-A77389E7644F}" destId="{8C9C0A2B-A4E7-4498-A90A-10EA321885AA}" srcOrd="0" destOrd="0" presId="urn:microsoft.com/office/officeart/2009/3/layout/IncreasingArrowsProcess"/>
    <dgm:cxn modelId="{6BF05BCF-CF20-4B48-9C51-906B1161A010}" type="presParOf" srcId="{8C9C0A2B-A4E7-4498-A90A-10EA321885AA}" destId="{68C34247-3200-4BA0-8919-9469406934C4}" srcOrd="0" destOrd="0" presId="urn:microsoft.com/office/officeart/2009/3/layout/IncreasingArrowsProcess"/>
    <dgm:cxn modelId="{82EAC034-2C50-4968-A9ED-1CC78315C123}" type="presParOf" srcId="{8C9C0A2B-A4E7-4498-A90A-10EA321885AA}" destId="{A2B75E42-4244-402F-BCAC-1AAF59D7FF4D}" srcOrd="1" destOrd="0" presId="urn:microsoft.com/office/officeart/2009/3/layout/IncreasingArrowsProcess"/>
    <dgm:cxn modelId="{0B631C46-5BB5-4F81-881B-F250496EF1A5}" type="presParOf" srcId="{8C9C0A2B-A4E7-4498-A90A-10EA321885AA}" destId="{FBD4C730-D34B-44CC-A012-8C19EDFCF7B0}" srcOrd="2" destOrd="0" presId="urn:microsoft.com/office/officeart/2009/3/layout/IncreasingArrowsProcess"/>
    <dgm:cxn modelId="{F21915FF-496A-48E3-AD37-F6576DEBAE3C}" type="presParOf" srcId="{8C9C0A2B-A4E7-4498-A90A-10EA321885AA}" destId="{B5390AD8-B7EC-4776-B91B-396B04EB7A24}" srcOrd="3" destOrd="0" presId="urn:microsoft.com/office/officeart/2009/3/layout/IncreasingArrowsProcess"/>
    <dgm:cxn modelId="{28A560E3-C9B6-4594-B007-E27F8E9911FC}" type="presParOf" srcId="{8C9C0A2B-A4E7-4498-A90A-10EA321885AA}" destId="{44C02906-65CA-46B1-B526-99B2E6815714}" srcOrd="4" destOrd="0" presId="urn:microsoft.com/office/officeart/2009/3/layout/IncreasingArrowsProcess"/>
    <dgm:cxn modelId="{1A48F6B1-DBBC-4B23-8DA8-28E0E0AF64CF}" type="presParOf" srcId="{8C9C0A2B-A4E7-4498-A90A-10EA321885AA}" destId="{AA176907-76CD-4A6D-BBC2-53D7EF96EC6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2779A7-72B9-4169-BC8C-C00312B389F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D8109-B6AC-4358-B000-AD74B096CF76}">
      <dgm:prSet phldrT="[Текст]" custT="1"/>
      <dgm:spPr>
        <a:xfrm>
          <a:off x="2023" y="48020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7 класс</a:t>
          </a:r>
        </a:p>
      </dgm:t>
    </dgm:pt>
    <dgm:pt modelId="{7C13F3FB-6526-42AD-A3A3-85B60F6E68C4}" type="parTrans" cxnId="{DD04DF99-0CEE-4F69-B275-DB38C4B30AC2}">
      <dgm:prSet/>
      <dgm:spPr/>
      <dgm:t>
        <a:bodyPr/>
        <a:lstStyle/>
        <a:p>
          <a:endParaRPr lang="ru-RU"/>
        </a:p>
      </dgm:t>
    </dgm:pt>
    <dgm:pt modelId="{A2CDF70E-1B4F-41FE-BAAF-153D2E8999BE}" type="sibTrans" cxnId="{DD04DF99-0CEE-4F69-B275-DB38C4B30AC2}">
      <dgm:prSet/>
      <dgm:spPr/>
      <dgm:t>
        <a:bodyPr/>
        <a:lstStyle/>
        <a:p>
          <a:endParaRPr lang="ru-RU"/>
        </a:p>
      </dgm:t>
    </dgm:pt>
    <dgm:pt modelId="{988C1DA0-9C95-4C10-977D-E07C97E03442}">
      <dgm:prSet phldrT="[Текст]" custT="1"/>
      <dgm:spPr>
        <a:xfrm>
          <a:off x="2501418" y="145698"/>
          <a:ext cx="2638022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 направление</a:t>
          </a:r>
        </a:p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(для всех)</a:t>
          </a:r>
        </a:p>
      </dgm:t>
    </dgm:pt>
    <dgm:pt modelId="{929112BF-0734-445E-8733-635392A2032A}" type="parTrans" cxnId="{A7949BEF-41B9-4A07-9545-D7C2A59A8A90}">
      <dgm:prSet/>
      <dgm:spPr/>
      <dgm:t>
        <a:bodyPr/>
        <a:lstStyle/>
        <a:p>
          <a:endParaRPr lang="ru-RU"/>
        </a:p>
      </dgm:t>
    </dgm:pt>
    <dgm:pt modelId="{55F5E978-FC0F-4B19-8AC1-D621EE8A3B64}" type="sibTrans" cxnId="{A7949BEF-41B9-4A07-9545-D7C2A59A8A90}">
      <dgm:prSet/>
      <dgm:spPr/>
      <dgm:t>
        <a:bodyPr/>
        <a:lstStyle/>
        <a:p>
          <a:endParaRPr lang="ru-RU"/>
        </a:p>
      </dgm:t>
    </dgm:pt>
    <dgm:pt modelId="{6A5FB97C-B6A9-4594-AEB5-548DEB2A04B6}">
      <dgm:prSet phldrT="[Текст]" custT="1"/>
      <dgm:spPr>
        <a:xfrm>
          <a:off x="4805613" y="145698"/>
          <a:ext cx="3351101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-Бумага из макулатуры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-Влияние различных факторов на скорость коррозии железа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-Химия мыла</a:t>
          </a:r>
        </a:p>
      </dgm:t>
    </dgm:pt>
    <dgm:pt modelId="{2685292A-79BE-4A9A-AA99-AC522DF93F93}" type="parTrans" cxnId="{D35854DD-3FD0-4F5A-8D60-B267635C1AA4}">
      <dgm:prSet/>
      <dgm:spPr/>
      <dgm:t>
        <a:bodyPr/>
        <a:lstStyle/>
        <a:p>
          <a:endParaRPr lang="ru-RU"/>
        </a:p>
      </dgm:t>
    </dgm:pt>
    <dgm:pt modelId="{22A2596F-5E52-4FAA-ACB2-62FBBD051636}" type="sibTrans" cxnId="{D35854DD-3FD0-4F5A-8D60-B267635C1AA4}">
      <dgm:prSet/>
      <dgm:spPr/>
      <dgm:t>
        <a:bodyPr/>
        <a:lstStyle/>
        <a:p>
          <a:endParaRPr lang="ru-RU"/>
        </a:p>
      </dgm:t>
    </dgm:pt>
    <dgm:pt modelId="{F9B8A6DE-CDFF-4D6A-9FAF-ED91636EBB71}">
      <dgm:prSet phldrT="[Текст]" custT="1"/>
      <dgm:spPr>
        <a:xfrm>
          <a:off x="2023" y="1358048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8-9 класс</a:t>
          </a:r>
        </a:p>
      </dgm:t>
    </dgm:pt>
    <dgm:pt modelId="{F2EC97FB-27D0-4D55-B409-9001E071F259}" type="parTrans" cxnId="{9088A75F-0F5D-480F-874D-5FAA086B190E}">
      <dgm:prSet/>
      <dgm:spPr/>
      <dgm:t>
        <a:bodyPr/>
        <a:lstStyle/>
        <a:p>
          <a:endParaRPr lang="ru-RU"/>
        </a:p>
      </dgm:t>
    </dgm:pt>
    <dgm:pt modelId="{02107219-D640-409C-A92C-1B4B5F2532DF}" type="sibTrans" cxnId="{9088A75F-0F5D-480F-874D-5FAA086B190E}">
      <dgm:prSet/>
      <dgm:spPr/>
      <dgm:t>
        <a:bodyPr/>
        <a:lstStyle/>
        <a:p>
          <a:endParaRPr lang="ru-RU"/>
        </a:p>
      </dgm:t>
    </dgm:pt>
    <dgm:pt modelId="{3E320435-FA33-4681-A43A-44FDE16F9A16}">
      <dgm:prSet phldrT="[Текст]" custT="1"/>
      <dgm:spPr>
        <a:xfrm>
          <a:off x="2501418" y="1455726"/>
          <a:ext cx="2751261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</a:t>
          </a:r>
        </a:p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направление в соответствии с образовательной траекторией</a:t>
          </a:r>
        </a:p>
      </dgm:t>
    </dgm:pt>
    <dgm:pt modelId="{193FCFF9-C784-48AF-9E73-7079E1BE8D28}" type="parTrans" cxnId="{AD362AB4-9E19-4F77-8260-6D1087A68F28}">
      <dgm:prSet/>
      <dgm:spPr/>
      <dgm:t>
        <a:bodyPr/>
        <a:lstStyle/>
        <a:p>
          <a:endParaRPr lang="ru-RU"/>
        </a:p>
      </dgm:t>
    </dgm:pt>
    <dgm:pt modelId="{6D4276BF-DE69-4905-9A29-83ADF34B9E9C}" type="sibTrans" cxnId="{AD362AB4-9E19-4F77-8260-6D1087A68F28}">
      <dgm:prSet/>
      <dgm:spPr/>
      <dgm:t>
        <a:bodyPr/>
        <a:lstStyle/>
        <a:p>
          <a:endParaRPr lang="ru-RU"/>
        </a:p>
      </dgm:t>
    </dgm:pt>
    <dgm:pt modelId="{8CC96A54-9D54-41C8-85A5-C66BF98AF628}">
      <dgm:prSet phldrT="[Текст]" custT="1"/>
      <dgm:spPr>
        <a:xfrm>
          <a:off x="4918852" y="1455726"/>
          <a:ext cx="3345235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-Проектируем моющие средства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-Крахмал в медицине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-Комплексные соединения как красители</a:t>
          </a:r>
        </a:p>
      </dgm:t>
    </dgm:pt>
    <dgm:pt modelId="{FA7C82EE-D039-4341-943F-8595F8D92E5C}" type="parTrans" cxnId="{7E6045A0-87E9-41B9-9901-E3BB161588D7}">
      <dgm:prSet/>
      <dgm:spPr/>
      <dgm:t>
        <a:bodyPr/>
        <a:lstStyle/>
        <a:p>
          <a:endParaRPr lang="ru-RU"/>
        </a:p>
      </dgm:t>
    </dgm:pt>
    <dgm:pt modelId="{6EBD9C84-A22C-444B-8D0F-B92589C1D486}" type="sibTrans" cxnId="{7E6045A0-87E9-41B9-9901-E3BB161588D7}">
      <dgm:prSet/>
      <dgm:spPr/>
      <dgm:t>
        <a:bodyPr/>
        <a:lstStyle/>
        <a:p>
          <a:endParaRPr lang="ru-RU"/>
        </a:p>
      </dgm:t>
    </dgm:pt>
    <dgm:pt modelId="{3906B35D-DE6B-431A-871E-1EE216E1D546}">
      <dgm:prSet phldrT="[Текст]" custT="1"/>
      <dgm:spPr>
        <a:xfrm>
          <a:off x="2023" y="2668076"/>
          <a:ext cx="2872868" cy="1149147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24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10-11 класс</a:t>
          </a:r>
        </a:p>
      </dgm:t>
    </dgm:pt>
    <dgm:pt modelId="{0315B42F-A9CE-4E30-AF71-4A4FEE5F0647}" type="parTrans" cxnId="{06F39080-4F53-42A2-AE42-1DF675D44097}">
      <dgm:prSet/>
      <dgm:spPr/>
      <dgm:t>
        <a:bodyPr/>
        <a:lstStyle/>
        <a:p>
          <a:endParaRPr lang="ru-RU"/>
        </a:p>
      </dgm:t>
    </dgm:pt>
    <dgm:pt modelId="{B0952203-F092-4134-BF42-19732FC8CF26}" type="sibTrans" cxnId="{06F39080-4F53-42A2-AE42-1DF675D44097}">
      <dgm:prSet/>
      <dgm:spPr/>
      <dgm:t>
        <a:bodyPr/>
        <a:lstStyle/>
        <a:p>
          <a:endParaRPr lang="ru-RU"/>
        </a:p>
      </dgm:t>
    </dgm:pt>
    <dgm:pt modelId="{1F914641-B4FD-412C-87B5-06D48B8FCEF6}">
      <dgm:prSet phldrT="[Текст]" custT="1"/>
      <dgm:spPr>
        <a:xfrm>
          <a:off x="2501418" y="2765753"/>
          <a:ext cx="2724173" cy="953792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Научное исследование в соответствии с образовательной траекторией</a:t>
          </a:r>
        </a:p>
      </dgm:t>
    </dgm:pt>
    <dgm:pt modelId="{CE79517A-D22F-48BA-9D13-F172E323FADF}" type="parTrans" cxnId="{7973E8FB-0570-4A7A-80F3-DD39CCE3E602}">
      <dgm:prSet/>
      <dgm:spPr/>
      <dgm:t>
        <a:bodyPr/>
        <a:lstStyle/>
        <a:p>
          <a:endParaRPr lang="ru-RU"/>
        </a:p>
      </dgm:t>
    </dgm:pt>
    <dgm:pt modelId="{BB9C97C8-CC4E-464B-82E9-F6030ED69C9C}" type="sibTrans" cxnId="{7973E8FB-0570-4A7A-80F3-DD39CCE3E602}">
      <dgm:prSet/>
      <dgm:spPr/>
      <dgm:t>
        <a:bodyPr/>
        <a:lstStyle/>
        <a:p>
          <a:endParaRPr lang="ru-RU"/>
        </a:p>
      </dgm:t>
    </dgm:pt>
    <dgm:pt modelId="{84F815FA-59C6-49C5-9B39-F0CDDD3AE707}">
      <dgm:prSet phldrT="[Текст]" custT="1"/>
      <dgm:spPr>
        <a:xfrm>
          <a:off x="4891764" y="2765753"/>
          <a:ext cx="3393020" cy="953792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-Ферменты как катализаторы в медицинских препаратах</a:t>
          </a:r>
        </a:p>
        <a:p>
          <a:pPr algn="l">
            <a:buNone/>
          </a:pPr>
          <a:r>
            <a:rPr lang="ru-RU" sz="16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-Исследование витамина С в продуктах питания и витаминных комплексах</a:t>
          </a:r>
        </a:p>
      </dgm:t>
    </dgm:pt>
    <dgm:pt modelId="{EA86AD74-1B81-47A4-8B23-364EE498CB77}" type="parTrans" cxnId="{CEA0713D-28AF-46BB-9CD2-E701958C2834}">
      <dgm:prSet/>
      <dgm:spPr/>
      <dgm:t>
        <a:bodyPr/>
        <a:lstStyle/>
        <a:p>
          <a:endParaRPr lang="ru-RU"/>
        </a:p>
      </dgm:t>
    </dgm:pt>
    <dgm:pt modelId="{A48002DD-4DAC-4B21-9D6E-48DD2C1A7C1A}" type="sibTrans" cxnId="{CEA0713D-28AF-46BB-9CD2-E701958C2834}">
      <dgm:prSet/>
      <dgm:spPr/>
      <dgm:t>
        <a:bodyPr/>
        <a:lstStyle/>
        <a:p>
          <a:endParaRPr lang="ru-RU"/>
        </a:p>
      </dgm:t>
    </dgm:pt>
    <dgm:pt modelId="{F28FE914-FD43-42F7-931C-D1849E270038}" type="pres">
      <dgm:prSet presAssocID="{092779A7-72B9-4169-BC8C-C00312B389F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AB983F-3E12-4D75-9617-8DE43345028C}" type="pres">
      <dgm:prSet presAssocID="{BF5D8109-B6AC-4358-B000-AD74B096CF76}" presName="horFlow" presStyleCnt="0"/>
      <dgm:spPr/>
    </dgm:pt>
    <dgm:pt modelId="{F434B9ED-F86A-44A5-A055-14BA1D8CEDAD}" type="pres">
      <dgm:prSet presAssocID="{BF5D8109-B6AC-4358-B000-AD74B096CF76}" presName="bigChev" presStyleLbl="node1" presStyleIdx="0" presStyleCnt="3"/>
      <dgm:spPr/>
      <dgm:t>
        <a:bodyPr/>
        <a:lstStyle/>
        <a:p>
          <a:endParaRPr lang="ru-RU"/>
        </a:p>
      </dgm:t>
    </dgm:pt>
    <dgm:pt modelId="{9FC8FAA5-B213-4E84-9FA9-BD653F6B64EF}" type="pres">
      <dgm:prSet presAssocID="{929112BF-0734-445E-8733-635392A2032A}" presName="parTrans" presStyleCnt="0"/>
      <dgm:spPr/>
    </dgm:pt>
    <dgm:pt modelId="{F05840E7-74F2-4350-8556-7F784DF57368}" type="pres">
      <dgm:prSet presAssocID="{988C1DA0-9C95-4C10-977D-E07C97E03442}" presName="node" presStyleLbl="alignAccFollowNode1" presStyleIdx="0" presStyleCnt="6" custScaleX="12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3B411-13E0-4592-8E77-CC6D04A4F78A}" type="pres">
      <dgm:prSet presAssocID="{55F5E978-FC0F-4B19-8AC1-D621EE8A3B64}" presName="sibTrans" presStyleCnt="0"/>
      <dgm:spPr/>
    </dgm:pt>
    <dgm:pt modelId="{254826C2-EEA8-4CF1-93FB-7BA01EA7711D}" type="pres">
      <dgm:prSet presAssocID="{6A5FB97C-B6A9-4594-AEB5-548DEB2A04B6}" presName="node" presStyleLbl="alignAccFollowNode1" presStyleIdx="1" presStyleCnt="6" custScaleX="140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34BD5-E2F5-489F-8DD9-7E375D411B5D}" type="pres">
      <dgm:prSet presAssocID="{BF5D8109-B6AC-4358-B000-AD74B096CF76}" presName="vSp" presStyleCnt="0"/>
      <dgm:spPr/>
    </dgm:pt>
    <dgm:pt modelId="{4E8FD03D-629D-40F5-ABB1-AD9494612277}" type="pres">
      <dgm:prSet presAssocID="{F9B8A6DE-CDFF-4D6A-9FAF-ED91636EBB71}" presName="horFlow" presStyleCnt="0"/>
      <dgm:spPr/>
    </dgm:pt>
    <dgm:pt modelId="{40212027-2929-45F6-B22E-7DE10CC683F6}" type="pres">
      <dgm:prSet presAssocID="{F9B8A6DE-CDFF-4D6A-9FAF-ED91636EBB71}" presName="bigChev" presStyleLbl="node1" presStyleIdx="1" presStyleCnt="3" custLinFactNeighborX="-12324" custLinFactNeighborY="-1994"/>
      <dgm:spPr/>
      <dgm:t>
        <a:bodyPr/>
        <a:lstStyle/>
        <a:p>
          <a:endParaRPr lang="ru-RU"/>
        </a:p>
      </dgm:t>
    </dgm:pt>
    <dgm:pt modelId="{93275C4A-30F9-4EE9-9B55-879F797A01CF}" type="pres">
      <dgm:prSet presAssocID="{193FCFF9-C784-48AF-9E73-7079E1BE8D28}" presName="parTrans" presStyleCnt="0"/>
      <dgm:spPr/>
    </dgm:pt>
    <dgm:pt modelId="{B9ADE171-8F47-4AF9-83CC-68895005E34C}" type="pres">
      <dgm:prSet presAssocID="{3E320435-FA33-4681-A43A-44FDE16F9A16}" presName="node" presStyleLbl="alignAccFollowNode1" presStyleIdx="2" presStyleCnt="6" custScaleX="115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D1D1E-FDE4-4E13-8F5E-12F2B2B6A685}" type="pres">
      <dgm:prSet presAssocID="{6D4276BF-DE69-4905-9A29-83ADF34B9E9C}" presName="sibTrans" presStyleCnt="0"/>
      <dgm:spPr/>
    </dgm:pt>
    <dgm:pt modelId="{2C7CA55D-9CE1-4879-9F3F-D55B89EFAFBF}" type="pres">
      <dgm:prSet presAssocID="{8CC96A54-9D54-41C8-85A5-C66BF98AF628}" presName="node" presStyleLbl="alignAccFollowNode1" presStyleIdx="3" presStyleCnt="6" custScaleX="140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6AB71-0250-48FC-AB8C-B37BF3EAEA4E}" type="pres">
      <dgm:prSet presAssocID="{F9B8A6DE-CDFF-4D6A-9FAF-ED91636EBB71}" presName="vSp" presStyleCnt="0"/>
      <dgm:spPr/>
    </dgm:pt>
    <dgm:pt modelId="{A6AADE71-A771-4C5F-A3EA-1DE491B0E565}" type="pres">
      <dgm:prSet presAssocID="{3906B35D-DE6B-431A-871E-1EE216E1D546}" presName="horFlow" presStyleCnt="0"/>
      <dgm:spPr/>
    </dgm:pt>
    <dgm:pt modelId="{DD4810FF-E3FA-4877-A060-17F6B523B135}" type="pres">
      <dgm:prSet presAssocID="{3906B35D-DE6B-431A-871E-1EE216E1D546}" presName="bigChev" presStyleLbl="node1" presStyleIdx="2" presStyleCnt="3"/>
      <dgm:spPr/>
      <dgm:t>
        <a:bodyPr/>
        <a:lstStyle/>
        <a:p>
          <a:endParaRPr lang="ru-RU"/>
        </a:p>
      </dgm:t>
    </dgm:pt>
    <dgm:pt modelId="{F577041A-43A3-4AD6-A835-3B6F3B52D042}" type="pres">
      <dgm:prSet presAssocID="{CE79517A-D22F-48BA-9D13-F172E323FADF}" presName="parTrans" presStyleCnt="0"/>
      <dgm:spPr/>
    </dgm:pt>
    <dgm:pt modelId="{0D4B7DC1-4D72-4F61-A8CE-75AC7BAEB968}" type="pres">
      <dgm:prSet presAssocID="{1F914641-B4FD-412C-87B5-06D48B8FCEF6}" presName="node" presStyleLbl="alignAccFollowNode1" presStyleIdx="4" presStyleCnt="6" custScaleX="114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882F2-6CE3-4B99-90F8-14AB56052BEC}" type="pres">
      <dgm:prSet presAssocID="{BB9C97C8-CC4E-464B-82E9-F6030ED69C9C}" presName="sibTrans" presStyleCnt="0"/>
      <dgm:spPr/>
    </dgm:pt>
    <dgm:pt modelId="{4325B4E2-7D83-44C7-A1E5-049CE15E3249}" type="pres">
      <dgm:prSet presAssocID="{84F815FA-59C6-49C5-9B39-F0CDDD3AE707}" presName="node" presStyleLbl="alignAccFollowNode1" presStyleIdx="5" presStyleCnt="6" custScaleX="14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6045A0-87E9-41B9-9901-E3BB161588D7}" srcId="{F9B8A6DE-CDFF-4D6A-9FAF-ED91636EBB71}" destId="{8CC96A54-9D54-41C8-85A5-C66BF98AF628}" srcOrd="1" destOrd="0" parTransId="{FA7C82EE-D039-4341-943F-8595F8D92E5C}" sibTransId="{6EBD9C84-A22C-444B-8D0F-B92589C1D486}"/>
    <dgm:cxn modelId="{A7949BEF-41B9-4A07-9545-D7C2A59A8A90}" srcId="{BF5D8109-B6AC-4358-B000-AD74B096CF76}" destId="{988C1DA0-9C95-4C10-977D-E07C97E03442}" srcOrd="0" destOrd="0" parTransId="{929112BF-0734-445E-8733-635392A2032A}" sibTransId="{55F5E978-FC0F-4B19-8AC1-D621EE8A3B64}"/>
    <dgm:cxn modelId="{AD362AB4-9E19-4F77-8260-6D1087A68F28}" srcId="{F9B8A6DE-CDFF-4D6A-9FAF-ED91636EBB71}" destId="{3E320435-FA33-4681-A43A-44FDE16F9A16}" srcOrd="0" destOrd="0" parTransId="{193FCFF9-C784-48AF-9E73-7079E1BE8D28}" sibTransId="{6D4276BF-DE69-4905-9A29-83ADF34B9E9C}"/>
    <dgm:cxn modelId="{D5CAFC9D-3B57-4BD3-BCAB-80F184CAC2B3}" type="presOf" srcId="{3906B35D-DE6B-431A-871E-1EE216E1D546}" destId="{DD4810FF-E3FA-4877-A060-17F6B523B135}" srcOrd="0" destOrd="0" presId="urn:microsoft.com/office/officeart/2005/8/layout/lProcess3"/>
    <dgm:cxn modelId="{2D8AA30B-9659-46B7-96F5-E1C3DF5BCBC1}" type="presOf" srcId="{6A5FB97C-B6A9-4594-AEB5-548DEB2A04B6}" destId="{254826C2-EEA8-4CF1-93FB-7BA01EA7711D}" srcOrd="0" destOrd="0" presId="urn:microsoft.com/office/officeart/2005/8/layout/lProcess3"/>
    <dgm:cxn modelId="{D35854DD-3FD0-4F5A-8D60-B267635C1AA4}" srcId="{BF5D8109-B6AC-4358-B000-AD74B096CF76}" destId="{6A5FB97C-B6A9-4594-AEB5-548DEB2A04B6}" srcOrd="1" destOrd="0" parTransId="{2685292A-79BE-4A9A-AA99-AC522DF93F93}" sibTransId="{22A2596F-5E52-4FAA-ACB2-62FBBD051636}"/>
    <dgm:cxn modelId="{C8F1CC6A-E1EE-4A4F-89A6-896144629680}" type="presOf" srcId="{988C1DA0-9C95-4C10-977D-E07C97E03442}" destId="{F05840E7-74F2-4350-8556-7F784DF57368}" srcOrd="0" destOrd="0" presId="urn:microsoft.com/office/officeart/2005/8/layout/lProcess3"/>
    <dgm:cxn modelId="{5998467B-C93A-46B1-8D4A-0CC35724E2E7}" type="presOf" srcId="{84F815FA-59C6-49C5-9B39-F0CDDD3AE707}" destId="{4325B4E2-7D83-44C7-A1E5-049CE15E3249}" srcOrd="0" destOrd="0" presId="urn:microsoft.com/office/officeart/2005/8/layout/lProcess3"/>
    <dgm:cxn modelId="{7973E8FB-0570-4A7A-80F3-DD39CCE3E602}" srcId="{3906B35D-DE6B-431A-871E-1EE216E1D546}" destId="{1F914641-B4FD-412C-87B5-06D48B8FCEF6}" srcOrd="0" destOrd="0" parTransId="{CE79517A-D22F-48BA-9D13-F172E323FADF}" sibTransId="{BB9C97C8-CC4E-464B-82E9-F6030ED69C9C}"/>
    <dgm:cxn modelId="{9088A75F-0F5D-480F-874D-5FAA086B190E}" srcId="{092779A7-72B9-4169-BC8C-C00312B389FA}" destId="{F9B8A6DE-CDFF-4D6A-9FAF-ED91636EBB71}" srcOrd="1" destOrd="0" parTransId="{F2EC97FB-27D0-4D55-B409-9001E071F259}" sibTransId="{02107219-D640-409C-A92C-1B4B5F2532DF}"/>
    <dgm:cxn modelId="{4FE944ED-73F7-41AB-A110-506B4ACD2C12}" type="presOf" srcId="{BF5D8109-B6AC-4358-B000-AD74B096CF76}" destId="{F434B9ED-F86A-44A5-A055-14BA1D8CEDAD}" srcOrd="0" destOrd="0" presId="urn:microsoft.com/office/officeart/2005/8/layout/lProcess3"/>
    <dgm:cxn modelId="{B3A1D84A-1F61-42FC-850F-782A3AAFA695}" type="presOf" srcId="{8CC96A54-9D54-41C8-85A5-C66BF98AF628}" destId="{2C7CA55D-9CE1-4879-9F3F-D55B89EFAFBF}" srcOrd="0" destOrd="0" presId="urn:microsoft.com/office/officeart/2005/8/layout/lProcess3"/>
    <dgm:cxn modelId="{DD04DF99-0CEE-4F69-B275-DB38C4B30AC2}" srcId="{092779A7-72B9-4169-BC8C-C00312B389FA}" destId="{BF5D8109-B6AC-4358-B000-AD74B096CF76}" srcOrd="0" destOrd="0" parTransId="{7C13F3FB-6526-42AD-A3A3-85B60F6E68C4}" sibTransId="{A2CDF70E-1B4F-41FE-BAAF-153D2E8999BE}"/>
    <dgm:cxn modelId="{88E4AAEC-34B2-4785-855A-E51FFC0E8544}" type="presOf" srcId="{092779A7-72B9-4169-BC8C-C00312B389FA}" destId="{F28FE914-FD43-42F7-931C-D1849E270038}" srcOrd="0" destOrd="0" presId="urn:microsoft.com/office/officeart/2005/8/layout/lProcess3"/>
    <dgm:cxn modelId="{E048C828-72C3-4A30-B48D-405717DEAF6A}" type="presOf" srcId="{3E320435-FA33-4681-A43A-44FDE16F9A16}" destId="{B9ADE171-8F47-4AF9-83CC-68895005E34C}" srcOrd="0" destOrd="0" presId="urn:microsoft.com/office/officeart/2005/8/layout/lProcess3"/>
    <dgm:cxn modelId="{CEA0713D-28AF-46BB-9CD2-E701958C2834}" srcId="{3906B35D-DE6B-431A-871E-1EE216E1D546}" destId="{84F815FA-59C6-49C5-9B39-F0CDDD3AE707}" srcOrd="1" destOrd="0" parTransId="{EA86AD74-1B81-47A4-8B23-364EE498CB77}" sibTransId="{A48002DD-4DAC-4B21-9D6E-48DD2C1A7C1A}"/>
    <dgm:cxn modelId="{C7205372-9AE0-4184-B408-81A25FE73A4E}" type="presOf" srcId="{F9B8A6DE-CDFF-4D6A-9FAF-ED91636EBB71}" destId="{40212027-2929-45F6-B22E-7DE10CC683F6}" srcOrd="0" destOrd="0" presId="urn:microsoft.com/office/officeart/2005/8/layout/lProcess3"/>
    <dgm:cxn modelId="{06F39080-4F53-42A2-AE42-1DF675D44097}" srcId="{092779A7-72B9-4169-BC8C-C00312B389FA}" destId="{3906B35D-DE6B-431A-871E-1EE216E1D546}" srcOrd="2" destOrd="0" parTransId="{0315B42F-A9CE-4E30-AF71-4A4FEE5F0647}" sibTransId="{B0952203-F092-4134-BF42-19732FC8CF26}"/>
    <dgm:cxn modelId="{D0CBDC7D-F827-4312-BD78-75B3A3E66BC0}" type="presOf" srcId="{1F914641-B4FD-412C-87B5-06D48B8FCEF6}" destId="{0D4B7DC1-4D72-4F61-A8CE-75AC7BAEB968}" srcOrd="0" destOrd="0" presId="urn:microsoft.com/office/officeart/2005/8/layout/lProcess3"/>
    <dgm:cxn modelId="{0AFFD93D-5359-49B4-97BA-F46F2BDF202B}" type="presParOf" srcId="{F28FE914-FD43-42F7-931C-D1849E270038}" destId="{A2AB983F-3E12-4D75-9617-8DE43345028C}" srcOrd="0" destOrd="0" presId="urn:microsoft.com/office/officeart/2005/8/layout/lProcess3"/>
    <dgm:cxn modelId="{10C2562D-125F-437C-A4F5-7C5AC2571CA4}" type="presParOf" srcId="{A2AB983F-3E12-4D75-9617-8DE43345028C}" destId="{F434B9ED-F86A-44A5-A055-14BA1D8CEDAD}" srcOrd="0" destOrd="0" presId="urn:microsoft.com/office/officeart/2005/8/layout/lProcess3"/>
    <dgm:cxn modelId="{F3253229-ED35-4799-AA4B-B46C99648508}" type="presParOf" srcId="{A2AB983F-3E12-4D75-9617-8DE43345028C}" destId="{9FC8FAA5-B213-4E84-9FA9-BD653F6B64EF}" srcOrd="1" destOrd="0" presId="urn:microsoft.com/office/officeart/2005/8/layout/lProcess3"/>
    <dgm:cxn modelId="{9149C18B-2669-4A35-9343-6F41C9FC50A3}" type="presParOf" srcId="{A2AB983F-3E12-4D75-9617-8DE43345028C}" destId="{F05840E7-74F2-4350-8556-7F784DF57368}" srcOrd="2" destOrd="0" presId="urn:microsoft.com/office/officeart/2005/8/layout/lProcess3"/>
    <dgm:cxn modelId="{F341FC2B-1B28-4252-BBF1-202A2A4A1065}" type="presParOf" srcId="{A2AB983F-3E12-4D75-9617-8DE43345028C}" destId="{AF43B411-13E0-4592-8E77-CC6D04A4F78A}" srcOrd="3" destOrd="0" presId="urn:microsoft.com/office/officeart/2005/8/layout/lProcess3"/>
    <dgm:cxn modelId="{2212C8D3-2E30-4D23-BAA8-C5FD98BC5B98}" type="presParOf" srcId="{A2AB983F-3E12-4D75-9617-8DE43345028C}" destId="{254826C2-EEA8-4CF1-93FB-7BA01EA7711D}" srcOrd="4" destOrd="0" presId="urn:microsoft.com/office/officeart/2005/8/layout/lProcess3"/>
    <dgm:cxn modelId="{238AEE33-679C-4429-A9E4-8CC3F157D369}" type="presParOf" srcId="{F28FE914-FD43-42F7-931C-D1849E270038}" destId="{48D34BD5-E2F5-489F-8DD9-7E375D411B5D}" srcOrd="1" destOrd="0" presId="urn:microsoft.com/office/officeart/2005/8/layout/lProcess3"/>
    <dgm:cxn modelId="{5CD13875-C907-49DD-BDE1-29AECF93BAA2}" type="presParOf" srcId="{F28FE914-FD43-42F7-931C-D1849E270038}" destId="{4E8FD03D-629D-40F5-ABB1-AD9494612277}" srcOrd="2" destOrd="0" presId="urn:microsoft.com/office/officeart/2005/8/layout/lProcess3"/>
    <dgm:cxn modelId="{052680FF-BF57-41E0-91E2-AA825D585505}" type="presParOf" srcId="{4E8FD03D-629D-40F5-ABB1-AD9494612277}" destId="{40212027-2929-45F6-B22E-7DE10CC683F6}" srcOrd="0" destOrd="0" presId="urn:microsoft.com/office/officeart/2005/8/layout/lProcess3"/>
    <dgm:cxn modelId="{E2D7F403-2237-494E-B694-3436B0C1BAE6}" type="presParOf" srcId="{4E8FD03D-629D-40F5-ABB1-AD9494612277}" destId="{93275C4A-30F9-4EE9-9B55-879F797A01CF}" srcOrd="1" destOrd="0" presId="urn:microsoft.com/office/officeart/2005/8/layout/lProcess3"/>
    <dgm:cxn modelId="{E042347E-C17E-4124-87D1-E4CBAD78D064}" type="presParOf" srcId="{4E8FD03D-629D-40F5-ABB1-AD9494612277}" destId="{B9ADE171-8F47-4AF9-83CC-68895005E34C}" srcOrd="2" destOrd="0" presId="urn:microsoft.com/office/officeart/2005/8/layout/lProcess3"/>
    <dgm:cxn modelId="{BC06E17E-106C-4CD7-8D6D-5D2566636D88}" type="presParOf" srcId="{4E8FD03D-629D-40F5-ABB1-AD9494612277}" destId="{BF0D1D1E-FDE4-4E13-8F5E-12F2B2B6A685}" srcOrd="3" destOrd="0" presId="urn:microsoft.com/office/officeart/2005/8/layout/lProcess3"/>
    <dgm:cxn modelId="{0892EE96-B3EC-46C7-B56A-EC2BD5E208D8}" type="presParOf" srcId="{4E8FD03D-629D-40F5-ABB1-AD9494612277}" destId="{2C7CA55D-9CE1-4879-9F3F-D55B89EFAFBF}" srcOrd="4" destOrd="0" presId="urn:microsoft.com/office/officeart/2005/8/layout/lProcess3"/>
    <dgm:cxn modelId="{BA7C3461-0CA3-4FD8-B7CC-B10897B758C9}" type="presParOf" srcId="{F28FE914-FD43-42F7-931C-D1849E270038}" destId="{9A66AB71-0250-48FC-AB8C-B37BF3EAEA4E}" srcOrd="3" destOrd="0" presId="urn:microsoft.com/office/officeart/2005/8/layout/lProcess3"/>
    <dgm:cxn modelId="{B36ADF25-598D-400C-9E12-B813F4434E6F}" type="presParOf" srcId="{F28FE914-FD43-42F7-931C-D1849E270038}" destId="{A6AADE71-A771-4C5F-A3EA-1DE491B0E565}" srcOrd="4" destOrd="0" presId="urn:microsoft.com/office/officeart/2005/8/layout/lProcess3"/>
    <dgm:cxn modelId="{24F7FEFE-E83B-4DA0-A961-0CE5A59B193F}" type="presParOf" srcId="{A6AADE71-A771-4C5F-A3EA-1DE491B0E565}" destId="{DD4810FF-E3FA-4877-A060-17F6B523B135}" srcOrd="0" destOrd="0" presId="urn:microsoft.com/office/officeart/2005/8/layout/lProcess3"/>
    <dgm:cxn modelId="{1F864075-DD4A-4D5A-B76E-C4BEAB8FD65F}" type="presParOf" srcId="{A6AADE71-A771-4C5F-A3EA-1DE491B0E565}" destId="{F577041A-43A3-4AD6-A835-3B6F3B52D042}" srcOrd="1" destOrd="0" presId="urn:microsoft.com/office/officeart/2005/8/layout/lProcess3"/>
    <dgm:cxn modelId="{1F742DDE-3BF1-4B4B-BDA7-548F705F213B}" type="presParOf" srcId="{A6AADE71-A771-4C5F-A3EA-1DE491B0E565}" destId="{0D4B7DC1-4D72-4F61-A8CE-75AC7BAEB968}" srcOrd="2" destOrd="0" presId="urn:microsoft.com/office/officeart/2005/8/layout/lProcess3"/>
    <dgm:cxn modelId="{6590936A-4975-48FB-A320-974455CA0E4A}" type="presParOf" srcId="{A6AADE71-A771-4C5F-A3EA-1DE491B0E565}" destId="{3D9882F2-6CE3-4B99-90F8-14AB56052BEC}" srcOrd="3" destOrd="0" presId="urn:microsoft.com/office/officeart/2005/8/layout/lProcess3"/>
    <dgm:cxn modelId="{9B38AF79-1B51-4736-868F-A92FEE4B92F3}" type="presParOf" srcId="{A6AADE71-A771-4C5F-A3EA-1DE491B0E565}" destId="{4325B4E2-7D83-44C7-A1E5-049CE15E324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34247-3200-4BA0-8919-9469406934C4}">
      <dsp:nvSpPr>
        <dsp:cNvPr id="0" name=""/>
        <dsp:cNvSpPr/>
      </dsp:nvSpPr>
      <dsp:spPr>
        <a:xfrm>
          <a:off x="32379" y="298326"/>
          <a:ext cx="11165320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6-7класс</a:t>
          </a:r>
        </a:p>
      </dsp:txBody>
      <dsp:txXfrm>
        <a:off x="32379" y="704850"/>
        <a:ext cx="10758796" cy="813048"/>
      </dsp:txXfrm>
    </dsp:sp>
    <dsp:sp modelId="{A2B75E42-4244-402F-BCAC-1AAF59D7FF4D}">
      <dsp:nvSpPr>
        <dsp:cNvPr id="0" name=""/>
        <dsp:cNvSpPr/>
      </dsp:nvSpPr>
      <dsp:spPr>
        <a:xfrm>
          <a:off x="32379" y="1268464"/>
          <a:ext cx="3438918" cy="37000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Факультативный курс «Эксперимент» 6 класс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-Вводный курс химии в рамках предпрофильной подготовки 7 класс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Индивидуальный проект естественно-научного направления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-Защита проекта на Фестивале «Новая идея!» (март)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Индивидуальный отбор в предметные группы с углублённым изучением отдельных предметов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-Комплектование 7 класса с углублённым изучением химии и биологии в рамках предпрофильной подготовки-в конце 6 класса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2379" y="1268464"/>
        <a:ext cx="3438918" cy="3700092"/>
      </dsp:txXfrm>
    </dsp:sp>
    <dsp:sp modelId="{FBD4C730-D34B-44CC-A012-8C19EDFCF7B0}">
      <dsp:nvSpPr>
        <dsp:cNvPr id="0" name=""/>
        <dsp:cNvSpPr/>
      </dsp:nvSpPr>
      <dsp:spPr>
        <a:xfrm>
          <a:off x="3471298" y="840358"/>
          <a:ext cx="7726401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8-9 класс</a:t>
          </a:r>
        </a:p>
      </dsp:txBody>
      <dsp:txXfrm>
        <a:off x="3471298" y="1246882"/>
        <a:ext cx="7319877" cy="813048"/>
      </dsp:txXfrm>
    </dsp:sp>
    <dsp:sp modelId="{B5390AD8-B7EC-4776-B91B-396B04EB7A24}">
      <dsp:nvSpPr>
        <dsp:cNvPr id="0" name=""/>
        <dsp:cNvSpPr/>
      </dsp:nvSpPr>
      <dsp:spPr>
        <a:xfrm>
          <a:off x="3471298" y="1848477"/>
          <a:ext cx="3438918" cy="36241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Углублённое изучение химии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Индивидуальные учебные планы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Индивидуальный проект естественно-научного направления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-Защита проекта на Фестивале проектов «Новая идея!» (октябрь)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-Подготовка к ОГЭ на занятиях ВД «Химия в исследованиях»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Государственная итоговая аттестация по химии ОГЭ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-Индивидуальный отбор в 10 </a:t>
          </a:r>
          <a:r>
            <a:rPr lang="ru-RU" sz="1400" kern="1200" dirty="0" err="1"/>
            <a:t>кл</a:t>
          </a:r>
          <a:r>
            <a:rPr lang="ru-RU" sz="1400" kern="1200" dirty="0"/>
            <a:t>. естественно-научного профиля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- Комплектование класса естественно-научного профиля с углублённым изучением химии и биологии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471298" y="1848477"/>
        <a:ext cx="3438918" cy="3624130"/>
      </dsp:txXfrm>
    </dsp:sp>
    <dsp:sp modelId="{44C02906-65CA-46B1-B526-99B2E6815714}">
      <dsp:nvSpPr>
        <dsp:cNvPr id="0" name=""/>
        <dsp:cNvSpPr/>
      </dsp:nvSpPr>
      <dsp:spPr>
        <a:xfrm>
          <a:off x="6910216" y="1382390"/>
          <a:ext cx="4287482" cy="16260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254000" bIns="258143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10-11 классы</a:t>
          </a:r>
        </a:p>
      </dsp:txBody>
      <dsp:txXfrm>
        <a:off x="6910216" y="1788914"/>
        <a:ext cx="3880958" cy="813048"/>
      </dsp:txXfrm>
    </dsp:sp>
    <dsp:sp modelId="{AA176907-76CD-4A6D-BBC2-53D7EF96EC65}">
      <dsp:nvSpPr>
        <dsp:cNvPr id="0" name=""/>
        <dsp:cNvSpPr/>
      </dsp:nvSpPr>
      <dsp:spPr>
        <a:xfrm>
          <a:off x="6910216" y="2636345"/>
          <a:ext cx="3438918" cy="30866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Профильное изучение химии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Индивидуальные образовательные программы учащихся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Индивидуальный проект естественно-научного направления как научное исследование по химии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-Защита проекта на образовательной сессии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-Подготовка к ЕГЭ на занятиях курса по выбору «Химия в задачах»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- Государственная итоговая аттестация по химии- ЕГЭ</a:t>
          </a:r>
        </a:p>
      </dsp:txBody>
      <dsp:txXfrm>
        <a:off x="6910216" y="2636345"/>
        <a:ext cx="3438918" cy="3086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4B9ED-F86A-44A5-A055-14BA1D8CEDAD}">
      <dsp:nvSpPr>
        <dsp:cNvPr id="0" name=""/>
        <dsp:cNvSpPr/>
      </dsp:nvSpPr>
      <dsp:spPr>
        <a:xfrm>
          <a:off x="16753" y="1092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7 класс</a:t>
          </a:r>
        </a:p>
      </dsp:txBody>
      <dsp:txXfrm>
        <a:off x="770835" y="1092"/>
        <a:ext cx="2262246" cy="1508164"/>
      </dsp:txXfrm>
    </dsp:sp>
    <dsp:sp modelId="{F05840E7-74F2-4350-8556-7F784DF57368}">
      <dsp:nvSpPr>
        <dsp:cNvPr id="0" name=""/>
        <dsp:cNvSpPr/>
      </dsp:nvSpPr>
      <dsp:spPr>
        <a:xfrm>
          <a:off x="3297010" y="129285"/>
          <a:ext cx="3773229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 направление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 (для всех)</a:t>
          </a:r>
        </a:p>
      </dsp:txBody>
      <dsp:txXfrm>
        <a:off x="3922898" y="129285"/>
        <a:ext cx="2521453" cy="1251776"/>
      </dsp:txXfrm>
    </dsp:sp>
    <dsp:sp modelId="{254826C2-EEA8-4CF1-93FB-7BA01EA7711D}">
      <dsp:nvSpPr>
        <dsp:cNvPr id="0" name=""/>
        <dsp:cNvSpPr/>
      </dsp:nvSpPr>
      <dsp:spPr>
        <a:xfrm>
          <a:off x="6632118" y="129285"/>
          <a:ext cx="4398053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-Бумага из макулатуры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-Влияние различных факторов на скорость коррозии железа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-Химия мыла</a:t>
          </a:r>
        </a:p>
      </dsp:txBody>
      <dsp:txXfrm>
        <a:off x="7258006" y="129285"/>
        <a:ext cx="3146277" cy="1251776"/>
      </dsp:txXfrm>
    </dsp:sp>
    <dsp:sp modelId="{40212027-2929-45F6-B22E-7DE10CC683F6}">
      <dsp:nvSpPr>
        <dsp:cNvPr id="0" name=""/>
        <dsp:cNvSpPr/>
      </dsp:nvSpPr>
      <dsp:spPr>
        <a:xfrm>
          <a:off x="0" y="1690326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8-9 класс</a:t>
          </a:r>
        </a:p>
      </dsp:txBody>
      <dsp:txXfrm>
        <a:off x="754082" y="1690326"/>
        <a:ext cx="2262246" cy="1508164"/>
      </dsp:txXfrm>
    </dsp:sp>
    <dsp:sp modelId="{B9ADE171-8F47-4AF9-83CC-68895005E34C}">
      <dsp:nvSpPr>
        <dsp:cNvPr id="0" name=""/>
        <dsp:cNvSpPr/>
      </dsp:nvSpPr>
      <dsp:spPr>
        <a:xfrm>
          <a:off x="3297010" y="1848593"/>
          <a:ext cx="3610811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Естественно-научное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направление в соответствии с образовательной траекторией</a:t>
          </a:r>
        </a:p>
      </dsp:txBody>
      <dsp:txXfrm>
        <a:off x="3922898" y="1848593"/>
        <a:ext cx="2359035" cy="1251776"/>
      </dsp:txXfrm>
    </dsp:sp>
    <dsp:sp modelId="{2C7CA55D-9CE1-4879-9F3F-D55B89EFAFBF}">
      <dsp:nvSpPr>
        <dsp:cNvPr id="0" name=""/>
        <dsp:cNvSpPr/>
      </dsp:nvSpPr>
      <dsp:spPr>
        <a:xfrm>
          <a:off x="6469700" y="1848593"/>
          <a:ext cx="4390355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-Проектируем моющие средства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-Крахмал в медицине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-Комплексные соединения как красители</a:t>
          </a:r>
        </a:p>
      </dsp:txBody>
      <dsp:txXfrm>
        <a:off x="7095588" y="1848593"/>
        <a:ext cx="3138579" cy="1251776"/>
      </dsp:txXfrm>
    </dsp:sp>
    <dsp:sp modelId="{DD4810FF-E3FA-4877-A060-17F6B523B135}">
      <dsp:nvSpPr>
        <dsp:cNvPr id="0" name=""/>
        <dsp:cNvSpPr/>
      </dsp:nvSpPr>
      <dsp:spPr>
        <a:xfrm>
          <a:off x="16753" y="3439706"/>
          <a:ext cx="3770410" cy="150816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10-11 класс</a:t>
          </a:r>
        </a:p>
      </dsp:txBody>
      <dsp:txXfrm>
        <a:off x="770835" y="3439706"/>
        <a:ext cx="2262246" cy="1508164"/>
      </dsp:txXfrm>
    </dsp:sp>
    <dsp:sp modelId="{0D4B7DC1-4D72-4F61-A8CE-75AC7BAEB968}">
      <dsp:nvSpPr>
        <dsp:cNvPr id="0" name=""/>
        <dsp:cNvSpPr/>
      </dsp:nvSpPr>
      <dsp:spPr>
        <a:xfrm>
          <a:off x="3297010" y="3567900"/>
          <a:ext cx="3575261" cy="1251776"/>
        </a:xfrm>
        <a:prstGeom prst="chevron">
          <a:avLst/>
        </a:prstGeom>
        <a:solidFill>
          <a:srgbClr val="C2D8BE"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Научное исследование в соответствии с образовательной траекторией</a:t>
          </a:r>
        </a:p>
      </dsp:txBody>
      <dsp:txXfrm>
        <a:off x="3922898" y="3567900"/>
        <a:ext cx="2323485" cy="1251776"/>
      </dsp:txXfrm>
    </dsp:sp>
    <dsp:sp modelId="{4325B4E2-7D83-44C7-A1E5-049CE15E3249}">
      <dsp:nvSpPr>
        <dsp:cNvPr id="0" name=""/>
        <dsp:cNvSpPr/>
      </dsp:nvSpPr>
      <dsp:spPr>
        <a:xfrm>
          <a:off x="6434150" y="3567900"/>
          <a:ext cx="4453069" cy="1251776"/>
        </a:xfrm>
        <a:prstGeom prst="chevron">
          <a:avLst/>
        </a:prstGeom>
        <a:solidFill>
          <a:srgbClr val="9999CC">
            <a:lumMod val="40000"/>
            <a:lumOff val="60000"/>
            <a:alpha val="90000"/>
          </a:srgbClr>
        </a:solidFill>
        <a:ln w="25400" cap="flat" cmpd="sng" algn="ctr">
          <a:solidFill>
            <a:srgbClr val="9999FF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-Ферменты как катализаторы в медицинских препаратах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-Исследование витамина С в продуктах питания и витаминных комплексах</a:t>
          </a:r>
        </a:p>
      </dsp:txBody>
      <dsp:txXfrm>
        <a:off x="7060038" y="3567900"/>
        <a:ext cx="3201293" cy="125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EDAE-541F-492B-AE9B-0771DE131137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C1F53-8D21-4F08-B9B4-EE9779A0B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73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C1F53-8D21-4F08-B9B4-EE9779A0B1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1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z2@rybadm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A8E211-5E08-E7D1-09A8-DEDF97D9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692696"/>
            <a:ext cx="1889924" cy="1921145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F857367-E847-CEFF-6992-6B2C113D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3068960"/>
            <a:ext cx="10657184" cy="114903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ОРГАНИЗАЦИЯ </a:t>
            </a:r>
          </a:p>
          <a:p>
            <a:pPr marL="0" marR="0" lvl="0" indent="0" algn="ctr" defTabSz="914400" rtl="0" eaLnBrk="1" fontAlgn="auto" latinLnBrk="0" hangingPunct="1">
              <a:lnSpc>
                <a:spcPts val="3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УГЛУБЛЁННОГО И ПРОФИЛЬНОГО ОБУЧЕНИЯ ХИМИИ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F1782E-FBFC-0DFF-ECF2-0B6FEF81E738}"/>
              </a:ext>
            </a:extLst>
          </p:cNvPr>
          <p:cNvSpPr txBox="1"/>
          <p:nvPr/>
        </p:nvSpPr>
        <p:spPr>
          <a:xfrm>
            <a:off x="1055440" y="5445224"/>
            <a:ext cx="10729192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Наталья Ивановна Павлова,</a:t>
            </a:r>
            <a:r>
              <a:rPr kumimoji="0" lang="ru-RU" sz="2400" b="1" i="0" u="none" strike="noStrike" kern="1200" cap="none" spc="-26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заместитель</a:t>
            </a:r>
            <a:r>
              <a:rPr kumimoji="0" lang="ru-RU" sz="2400" b="1" i="0" u="none" strike="noStrike" kern="1200" cap="none" spc="-12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директора лицея №2 г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. Рыбинск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LCONQW+Calibri Bold"/>
              <a:ea typeface="+mn-ea"/>
              <a:cs typeface="LCONQW+Calibri 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4F07C3D-827B-9147-FDAF-F972569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692696"/>
            <a:ext cx="33843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6F10A1-DEE4-8E6B-97AF-33B06E4A3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294693"/>
            <a:ext cx="2915752" cy="11278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8254B-A5BC-BE1C-AD35-9F4DF5F6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7950582" cy="861774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ФЕДЕРАЛЬНАЯ ОБРАЗОВАТЕЛЬНАЯ ПРОГРАММА ОСНОВНОГО ОБЩЕГО ОБРАЗОВАНИЯ</a:t>
            </a:r>
            <a:endParaRPr lang="ru-RU" sz="2800" b="1" dirty="0">
              <a:solidFill>
                <a:srgbClr val="131EF5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6AAA34-3B13-0857-3D05-96DFF56DE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988840"/>
            <a:ext cx="11593288" cy="5270674"/>
          </a:xfrm>
        </p:spPr>
        <p:txBody>
          <a:bodyPr/>
          <a:lstStyle/>
          <a:p>
            <a:pPr algn="just">
              <a:spcBef>
                <a:spcPts val="540"/>
              </a:spcBef>
              <a:spcAft>
                <a:spcPts val="540"/>
              </a:spcAft>
            </a:pPr>
            <a:r>
              <a:rPr lang="ru-RU" dirty="0">
                <a:solidFill>
                  <a:schemeClr val="tx1"/>
                </a:solidFill>
                <a:latin typeface="Times New Roman CYR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16 ноября 2022 г. N 993 "Об утверждении федеральной образовательной программы основного общего образования»</a:t>
            </a:r>
            <a:endParaRPr lang="ru-RU" sz="1800" b="0" strike="noStrike" kern="0" dirty="0">
              <a:solidFill>
                <a:schemeClr val="tx1"/>
              </a:solidFill>
              <a:effectLst/>
              <a:latin typeface="Times New Roman CYR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ОБРАЗОВАТЕЛЬНАЯ ПРОГРАММА ОСНОВНОГО ОБЩЕГО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реализации ООП ООО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учебного процесса с учётом целей, содержания и планируемых результатов основного общего образования, отражённых в ФГОС ООО;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становления и формирования личности обучающегося, </a:t>
            </a: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способности к осуществлению ответственного выбора собственной  индивидуальной образовательной траектории;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и организация функционирования многополюсной информационно - образовательной среды  с определением динамики смены форм образовательного процесса на протяжении всего периода обучения подростка в основной школе.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организация деятельности педагогического коллектива по созданию индивидуальных программ и учебных планов для одарённых, успешных обучающихся и (или) для обучающихся социальных групп, нуждающихся в особом внимании и поддержке.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endParaRPr lang="ru-RU" sz="1800" b="1" kern="0" dirty="0">
              <a:solidFill>
                <a:schemeClr val="tx1"/>
              </a:solidFill>
              <a:effectLst/>
              <a:latin typeface="Times New Roman CYR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B2990-2711-20A2-BAA1-A6A910B2E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427735"/>
            <a:ext cx="9937104" cy="1292662"/>
          </a:xfrm>
        </p:spPr>
        <p:txBody>
          <a:bodyPr/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ФЕДЕРАЛЬНАЯ РАБОЧАЯ ПРОГРАММА по учебному предмету «ХИМИЯ» (углублённый уровень)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16D119-8011-BB5F-3A0C-1CA3F6941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66" y="1720397"/>
            <a:ext cx="11190942" cy="5139869"/>
          </a:xfrm>
        </p:spPr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32.2.10. Программа основного общего образования по химии (углублённый уровень) ориентирована на сохранение фундаментального характера образования, специфики учебного предмета и обеспечение успешного обучения на следующем уровне образования. В программе по химии реализуется развивающая и практическая направленность обучения химии, дифференциация обучения,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включающая профильную подготовку обучающихся и последующее самоопределение в выборе направления обучения в профильных классах.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32.2.11. Углублённое изучение химии способствует реализации задач профессиональной ориентации и направлено на предоставление возможности каждому обучающемуся проявить свои интеллектуальные и творческие способности при изучении учебного предмета, необходимые для продолжения образования и дальнейшей трудовой деятельности.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32.5.4.2. К концу обучения в 9 классе у обучающегося будут сформированы следующие предметные результаты изучения химии на углубленным уровне: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-использовать полученные представления о сферах профессиональной деятельности, связанных с наукой и современными технологиями, как основу для профессиональной ориентации и </a:t>
            </a:r>
            <a:r>
              <a:rPr lang="ru-RU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осознанного выбора химии как профильного предмета при продолжении обучения на уровне среднего общего образования;</a:t>
            </a:r>
          </a:p>
          <a:p>
            <a:pPr indent="450215" algn="just">
              <a:spcAft>
                <a:spcPts val="8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-участвовать во внеурочной проектно-исследовательской деятельности химической и химико-экологической направленности, приобрести опыт проведения учебных исследований в условиях образовательных организаций, а также организаций (центров) дополнительного образования детей.</a:t>
            </a:r>
          </a:p>
          <a:p>
            <a:pPr indent="450215" algn="just"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F3FE54-1E02-DBB9-E2AF-719FD4CD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21299"/>
            <a:ext cx="1011956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99ABD3-B9E1-3C91-78EF-968DCEC5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427735"/>
            <a:ext cx="10369152" cy="861774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ОРГАНИЗАЦИОННАЯ МОДЕЛЬ УГЛУБЛЁННОГО ИЗУЧЕНИЯ ХИМИИ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0CC77-12C7-9417-A5F9-AEB040C650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18FC4598-F88D-E8FB-85AD-0EF95234F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422553"/>
              </p:ext>
            </p:extLst>
          </p:nvPr>
        </p:nvGraphicFramePr>
        <p:xfrm>
          <a:off x="410536" y="836712"/>
          <a:ext cx="11230079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D5B976-2734-EF30-7112-51CB77DFB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507" y="260836"/>
            <a:ext cx="1011956" cy="102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6AD78-4ADC-D1EB-6DCF-C3925A84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2696"/>
            <a:ext cx="8496944" cy="432048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УЧЕБНЫЙ ПЛАН ЛИЦЕЯ</a:t>
            </a:r>
            <a:endParaRPr lang="ru-RU" sz="2800" dirty="0">
              <a:solidFill>
                <a:srgbClr val="131EF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22EE73-21E0-0F92-4888-9679A6E2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1" y="260648"/>
            <a:ext cx="1011956" cy="1028673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17B6FEAD-83DF-81E3-5E33-D5C3F7B56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24830"/>
              </p:ext>
            </p:extLst>
          </p:nvPr>
        </p:nvGraphicFramePr>
        <p:xfrm>
          <a:off x="767408" y="1700808"/>
          <a:ext cx="10873208" cy="4685474"/>
        </p:xfrm>
        <a:graphic>
          <a:graphicData uri="http://schemas.openxmlformats.org/drawingml/2006/table">
            <a:tbl>
              <a:tblPr firstRow="1" bandRow="1"/>
              <a:tblGrid>
                <a:gridCol w="2283342">
                  <a:extLst>
                    <a:ext uri="{9D8B030D-6E8A-4147-A177-3AD203B41FA5}">
                      <a16:colId xmlns:a16="http://schemas.microsoft.com/office/drawing/2014/main" xmlns="" val="479921663"/>
                    </a:ext>
                  </a:extLst>
                </a:gridCol>
                <a:gridCol w="3995848">
                  <a:extLst>
                    <a:ext uri="{9D8B030D-6E8A-4147-A177-3AD203B41FA5}">
                      <a16:colId xmlns:a16="http://schemas.microsoft.com/office/drawing/2014/main" xmlns="" val="1236779875"/>
                    </a:ext>
                  </a:extLst>
                </a:gridCol>
                <a:gridCol w="4594018">
                  <a:extLst>
                    <a:ext uri="{9D8B030D-6E8A-4147-A177-3AD203B41FA5}">
                      <a16:colId xmlns:a16="http://schemas.microsoft.com/office/drawing/2014/main" xmlns="" val="2651425333"/>
                    </a:ext>
                  </a:extLst>
                </a:gridCol>
              </a:tblGrid>
              <a:tr h="1090943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Учебный предмет «Химия»</a:t>
                      </a:r>
                    </a:p>
                    <a:p>
                      <a:pPr algn="ctr"/>
                      <a:r>
                        <a:rPr lang="ru-RU" dirty="0"/>
                        <a:t>Количество часов в неделю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>
                        <a:defRPr b="1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Внеурочная деятельность</a:t>
                      </a:r>
                    </a:p>
                    <a:p>
                      <a:pPr algn="ctr"/>
                      <a:r>
                        <a:rPr lang="ru-RU" dirty="0"/>
                        <a:t>Курсы по выбору</a:t>
                      </a:r>
                    </a:p>
                    <a:p>
                      <a:pPr algn="ctr"/>
                      <a:r>
                        <a:rPr lang="ru-RU" dirty="0"/>
                        <a:t>Количество часов в неделю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849109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7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6161923"/>
                  </a:ext>
                </a:extLst>
              </a:tr>
              <a:tr h="763660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8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ВД «Индивидуальный проект» – 1 час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8283384"/>
                  </a:ext>
                </a:extLst>
              </a:tr>
              <a:tr h="103388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9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ВД «Химия в исследованиях» – 0,5 часа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427784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10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000" dirty="0"/>
                        <a:t>Курс «Химия в задачах» - 2 часа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63323"/>
                  </a:ext>
                </a:extLst>
              </a:tr>
              <a:tr h="59899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11 класс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Курс «Химия в задачах» - 2 часа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6457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86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A2BD9-CE5C-55CE-202A-01274FD1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11334958" cy="861774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ОТ ВЫБОРА ТЕМЫ ПРОЕКТА К ВЫБОРУ ОБРАЗОВАТЕЛЬНОЙ ТРАЕКТОРИИ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6DB757C6-EC9F-5AFF-3B30-77A4C0969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93285"/>
              </p:ext>
            </p:extLst>
          </p:nvPr>
        </p:nvGraphicFramePr>
        <p:xfrm>
          <a:off x="767408" y="1720395"/>
          <a:ext cx="11046926" cy="494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846864-AB65-665F-6EBF-265A1C3477D8}"/>
              </a:ext>
            </a:extLst>
          </p:cNvPr>
          <p:cNvSpPr txBox="1"/>
          <p:nvPr/>
        </p:nvSpPr>
        <p:spPr>
          <a:xfrm>
            <a:off x="377666" y="966343"/>
            <a:ext cx="1143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Химический эксперимент, моделирование -  методы, используемые при выполнении образовательных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335137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DD57C6-37E6-899E-8C3B-9204163B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427735"/>
            <a:ext cx="9289032" cy="861774"/>
          </a:xfrm>
        </p:spPr>
        <p:txBody>
          <a:bodyPr/>
          <a:lstStyle/>
          <a:p>
            <a:r>
              <a:rPr kumimoji="0" lang="ru-RU" sz="2800" b="1" i="0" u="none" strike="noStrike" kern="1200" cap="none" spc="-2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РЕАЛИЗАЦИЯ ПРОГРАММЫ «ОДАРЁННЫЕ ДЕТИ» как дополнительный  ресурс для углублённого изучения химии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732189-90A7-837B-FB80-73C186102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23" y="4005064"/>
            <a:ext cx="3645724" cy="2731245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DCD699-F920-F13D-7B4A-6AE2969C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1628800"/>
            <a:ext cx="6696744" cy="2492990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b="1" dirty="0"/>
              <a:t>ОЛИМПИАДНОЕ ДВИЖЕНИЕ </a:t>
            </a:r>
            <a:r>
              <a:rPr lang="ru-RU" dirty="0"/>
              <a:t>(Всероссийская химическая олимпиада школьников, Региональная фармацевтическая олимпиада, Межрегиональная олимпиада «Будущие исследователи-будущее науки», </a:t>
            </a:r>
            <a:r>
              <a:rPr lang="ru-RU" dirty="0" err="1"/>
              <a:t>Всесибирская</a:t>
            </a:r>
            <a:r>
              <a:rPr lang="ru-RU" dirty="0"/>
              <a:t> олимпиада школьников и др.)</a:t>
            </a:r>
          </a:p>
          <a:p>
            <a:r>
              <a:rPr lang="ru-RU" dirty="0"/>
              <a:t>- </a:t>
            </a:r>
            <a:r>
              <a:rPr lang="ru-RU" b="1" dirty="0"/>
              <a:t>ФЕСТИВАЛЬ ПРОЕКТОВ </a:t>
            </a:r>
            <a:r>
              <a:rPr lang="ru-RU" dirty="0"/>
              <a:t>«Новая идея!»</a:t>
            </a:r>
          </a:p>
          <a:p>
            <a:r>
              <a:rPr lang="ru-RU" dirty="0"/>
              <a:t>-</a:t>
            </a:r>
            <a:r>
              <a:rPr lang="ru-RU" b="1" dirty="0"/>
              <a:t>КОНФЕРЕНЦИИ </a:t>
            </a:r>
            <a:r>
              <a:rPr lang="ru-RU" dirty="0"/>
              <a:t>(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Научного общества учащихся лицея, </a:t>
            </a:r>
            <a:r>
              <a:rPr lang="ru-RU" dirty="0" err="1"/>
              <a:t>межмуни-ципальная</a:t>
            </a:r>
            <a:r>
              <a:rPr lang="ru-RU" dirty="0"/>
              <a:t> научная конференция А.А. Ухтомского г</a:t>
            </a:r>
            <a:r>
              <a:rPr lang="ru-RU" dirty="0" smtClean="0"/>
              <a:t>. Рыбинск</a:t>
            </a:r>
            <a:r>
              <a:rPr lang="ru-RU" dirty="0"/>
              <a:t>, и др.)</a:t>
            </a:r>
          </a:p>
          <a:p>
            <a:endParaRPr lang="ru-RU" dirty="0"/>
          </a:p>
        </p:txBody>
      </p:sp>
      <p:pic>
        <p:nvPicPr>
          <p:cNvPr id="5" name="Picture 2" descr="C:\Documents and Settings\1.PAVLOVA\Мои документы\Загрузки\20190325_111342.jpg">
            <a:extLst>
              <a:ext uri="{FF2B5EF4-FFF2-40B4-BE49-F238E27FC236}">
                <a16:creationId xmlns:a16="http://schemas.microsoft.com/office/drawing/2014/main" xmlns="" id="{578156C4-9C9D-E1BA-5EC6-65DC8B65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060" y="1619582"/>
            <a:ext cx="364331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64995D-1E0B-D4B9-6E83-FE2F213D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74" y="210640"/>
            <a:ext cx="1012024" cy="1030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ADF8FD-45D8-9655-60DB-BDF6B6D10886}"/>
              </a:ext>
            </a:extLst>
          </p:cNvPr>
          <p:cNvSpPr txBox="1"/>
          <p:nvPr/>
        </p:nvSpPr>
        <p:spPr>
          <a:xfrm>
            <a:off x="7248128" y="4650838"/>
            <a:ext cx="4291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СОЦИАЛЬНЫЕ ПАРТНЁРЫ:</a:t>
            </a:r>
          </a:p>
          <a:p>
            <a:r>
              <a:rPr lang="ru-RU" b="1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МОУ ДПО «Информационно-образовательный Центр» 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Рыбинск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-Центр дополнительного образования  ЦОШ «Олимп» г. Ярославль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-ЦДОД «Молодые таланты» 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Рыбинск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2DF2EB-5573-CC02-A19D-B7324360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" y="427735"/>
            <a:ext cx="1012024" cy="10303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1F0F96-836B-A6F1-B5A2-79ED2DEC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27735"/>
            <a:ext cx="9721080" cy="86177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Проблемные вопросы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при углублённом и профильном изучении химии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FE697E-BDA3-E40D-F8C6-896159A1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528" y="1628800"/>
            <a:ext cx="9577064" cy="5047536"/>
          </a:xfrm>
        </p:spPr>
        <p:txBody>
          <a:bodyPr/>
          <a:lstStyle/>
          <a:p>
            <a:pPr marL="342900" indent="-342900">
              <a:buAutoNum type="arabicPeriod"/>
            </a:pPr>
            <a:endParaRPr lang="ru-RU" sz="2000" dirty="0"/>
          </a:p>
          <a:p>
            <a:pPr marL="342900" indent="-342900">
              <a:buAutoNum type="arabicPeriod"/>
            </a:pPr>
            <a:r>
              <a:rPr lang="ru-RU" sz="2400" dirty="0"/>
              <a:t>Мало часов в неделю для реализации углубленной программы по химии (раньше было 5-6 часов в неделю в 10-11 классах и кружки).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Calibri"/>
              </a:rPr>
              <a:t>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школьной библиотеке  отсутствуют у</a:t>
            </a:r>
            <a:r>
              <a:rPr lang="ru-RU" sz="2400" dirty="0" err="1"/>
              <a:t>чебники</a:t>
            </a:r>
            <a:r>
              <a:rPr lang="ru-RU" sz="2400" dirty="0"/>
              <a:t> углублённого курса химии, закупаются только базовые.</a:t>
            </a:r>
          </a:p>
          <a:p>
            <a:pPr marL="342900" indent="-342900">
              <a:buAutoNum type="arabicPeriod"/>
            </a:pPr>
            <a:r>
              <a:rPr lang="ru-RU" sz="2400" dirty="0"/>
              <a:t>Недостаточная математическая подготовка учеников, выбирающих химию для углублённого изучения.</a:t>
            </a:r>
          </a:p>
          <a:p>
            <a:pPr marL="342900" indent="-342900">
              <a:buAutoNum type="arabicPeriod"/>
            </a:pPr>
            <a:r>
              <a:rPr lang="ru-RU" sz="2400" dirty="0"/>
              <a:t>КИМы ЕГЭ содержат материал, который не изучается  даже  при углублённом изучении химии, например циклические кетоны, сложные эфиры дикарбоновых непредельных кислот и т.п.</a:t>
            </a:r>
          </a:p>
          <a:p>
            <a:pPr marL="342900" indent="-342900">
              <a:buAutoNum type="arabicPeriod"/>
            </a:pPr>
            <a:r>
              <a:rPr lang="ru-RU" sz="2400" dirty="0"/>
              <a:t>Учителям химии сняли доплату за вредность при работе с хим. реактивами, во многих школах нет лаборанта. Это привело к использованию виртуального эксперимента в </a:t>
            </a:r>
            <a:r>
              <a:rPr lang="ru-RU" sz="2400"/>
              <a:t>ущерб реальному.</a:t>
            </a:r>
            <a:endParaRPr lang="ru-RU" sz="2400" dirty="0"/>
          </a:p>
          <a:p>
            <a:pPr marL="342900" indent="-342900"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632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162BF4-9BFE-BA5E-1047-B0EFEBFF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10326846" cy="430887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LCONQW+Calibri Bold"/>
                <a:ea typeface="+mj-ea"/>
                <a:cs typeface="LCONQW+Calibri Bold"/>
              </a:rPr>
              <a:t>СПАСИБО ЗА ВНИМАНИЕ!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2EB2BAD-E14F-240C-0A84-420C57DD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95" y="5451915"/>
            <a:ext cx="10922481" cy="35779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29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Наталья Ивановна Павлова,</a:t>
            </a:r>
            <a:r>
              <a:rPr kumimoji="0" lang="ru-RU" sz="2400" i="0" u="none" strike="noStrike" kern="1200" cap="none" spc="-26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заместитель</a:t>
            </a:r>
            <a:r>
              <a:rPr kumimoji="0" lang="ru-RU" sz="2400" i="0" u="none" strike="noStrike" kern="1200" cap="none" spc="-12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директора лицея №2 </a:t>
            </a:r>
            <a:r>
              <a:rPr kumimoji="0" lang="ru-RU" sz="240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г.Рыбинск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LCONQW+Calibri Bold"/>
                <a:ea typeface="+mn-ea"/>
                <a:cs typeface="LCONQW+Calibri Bold"/>
              </a:rPr>
              <a:t>,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0A1DBB-6E68-FBF7-5B7B-D77E822F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2204864"/>
            <a:ext cx="2304488" cy="16948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67849E-C511-F970-51F9-06366221C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4" y="210640"/>
            <a:ext cx="1012024" cy="1030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33CE32-1E96-9708-DE8A-9E7B3A8BC42D}"/>
              </a:ext>
            </a:extLst>
          </p:cNvPr>
          <p:cNvSpPr txBox="1"/>
          <p:nvPr/>
        </p:nvSpPr>
        <p:spPr>
          <a:xfrm>
            <a:off x="4367808" y="5860809"/>
            <a:ext cx="360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8(4855)222979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liz2@rybadm.ru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F89D89-D498-EDE8-29B5-B805D3F35897}"/>
              </a:ext>
            </a:extLst>
          </p:cNvPr>
          <p:cNvSpPr txBox="1"/>
          <p:nvPr/>
        </p:nvSpPr>
        <p:spPr>
          <a:xfrm>
            <a:off x="1487488" y="1801931"/>
            <a:ext cx="6097978" cy="3157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«Задачи учителя: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поучать, а побуждать,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оценивать, а  анализировать,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7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передавать информацию, а организовывать деятельность учеников по её получению»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Химический эксперимент в школе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Габриелян О.С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Рунов Н.Н.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Толкунов В.И.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446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972</Words>
  <Application>Microsoft Office PowerPoint</Application>
  <PresentationFormat>Произвольный</PresentationFormat>
  <Paragraphs>107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 CYR</vt:lpstr>
      <vt:lpstr>LCONQW+Calibri Bold</vt:lpstr>
      <vt:lpstr>Wingdings</vt:lpstr>
      <vt:lpstr>Calibri</vt:lpstr>
      <vt:lpstr>Times New Roman</vt:lpstr>
      <vt:lpstr>Theme Office</vt:lpstr>
      <vt:lpstr>Презентация PowerPoint</vt:lpstr>
      <vt:lpstr>ФЕДЕРАЛЬНАЯ ОБРАЗОВАТЕЛЬНАЯ ПРОГРАММА ОСНОВНОГО ОБЩЕГО ОБРАЗОВАНИЯ</vt:lpstr>
      <vt:lpstr>ФЕДЕРАЛЬНАЯ РАБОЧАЯ ПРОГРАММА по учебному предмету «ХИМИЯ» (углублённый уровень)</vt:lpstr>
      <vt:lpstr>ОРГАНИЗАЦИОННАЯ МОДЕЛЬ УГЛУБЛЁННОГО ИЗУЧЕНИЯ ХИМИИ</vt:lpstr>
      <vt:lpstr>УЧЕБНЫЙ ПЛАН ЛИЦЕЯ</vt:lpstr>
      <vt:lpstr>ОТ ВЫБОРА ТЕМЫ ПРОЕКТА К ВЫБОРУ ОБРАЗОВАТЕЛЬНОЙ ТРАЕКТОРИИ</vt:lpstr>
      <vt:lpstr>РЕАЛИЗАЦИЯ ПРОГРАММЫ «ОДАРЁННЫЕ ДЕТИ» как дополнительный  ресурс для углублённого изучения химии</vt:lpstr>
      <vt:lpstr>Проблемные вопросы  при углублённом и профильном изучении химии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metest</cp:lastModifiedBy>
  <cp:revision>37</cp:revision>
  <dcterms:modified xsi:type="dcterms:W3CDTF">2025-02-24T09:49:13Z</dcterms:modified>
</cp:coreProperties>
</file>