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9" r:id="rId3"/>
    <p:sldId id="258" r:id="rId4"/>
    <p:sldId id="260" r:id="rId5"/>
    <p:sldId id="259" r:id="rId6"/>
    <p:sldId id="262" r:id="rId7"/>
    <p:sldId id="268" r:id="rId8"/>
    <p:sldId id="265" r:id="rId9"/>
    <p:sldId id="266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strRef>
          <c:f>'Диаграмма №3'!$A$1</c:f>
          <c:strCache>
            <c:ptCount val="1"/>
            <c:pt idx="0">
              <c:v>Информация о выборе предметов среди участников ГИА-9, ОГЭ, за три года</c:v>
            </c:pt>
          </c:strCache>
        </c:strRef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'Диаграмма №3'!$E$4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№3'!$E$5:$E$15</c:f>
              <c:numCache>
                <c:formatCode>General</c:formatCode>
                <c:ptCount val="5"/>
                <c:pt idx="0">
                  <c:v>1028</c:v>
                </c:pt>
                <c:pt idx="1">
                  <c:v>2324</c:v>
                </c:pt>
                <c:pt idx="2">
                  <c:v>4545</c:v>
                </c:pt>
                <c:pt idx="3">
                  <c:v>5151</c:v>
                </c:pt>
                <c:pt idx="4">
                  <c:v>6467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4E-4DB8-A056-B4948045F8B6}"/>
            </c:ext>
          </c:extLst>
        </c:ser>
        <c:ser>
          <c:idx val="2"/>
          <c:order val="2"/>
          <c:tx>
            <c:strRef>
              <c:f>'Диаграмма №3'!$G$4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№3'!$G$5:$G$15</c:f>
              <c:numCache>
                <c:formatCode>0</c:formatCode>
                <c:ptCount val="5"/>
                <c:pt idx="0">
                  <c:v>1047</c:v>
                </c:pt>
                <c:pt idx="1">
                  <c:v>2255</c:v>
                </c:pt>
                <c:pt idx="2">
                  <c:v>5394</c:v>
                </c:pt>
                <c:pt idx="3">
                  <c:v>5877</c:v>
                </c:pt>
                <c:pt idx="4">
                  <c:v>6144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4E-4DB8-A056-B4948045F8B6}"/>
            </c:ext>
          </c:extLst>
        </c:ser>
        <c:ser>
          <c:idx val="4"/>
          <c:order val="4"/>
          <c:tx>
            <c:strRef>
              <c:f>'Диаграмма №3'!$I$4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rgbClr val="91C46E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№3'!$I$5:$I$15</c:f>
              <c:numCache>
                <c:formatCode>0</c:formatCode>
                <c:ptCount val="5"/>
                <c:pt idx="0">
                  <c:v>1088</c:v>
                </c:pt>
                <c:pt idx="1">
                  <c:v>2507</c:v>
                </c:pt>
                <c:pt idx="2">
                  <c:v>5838</c:v>
                </c:pt>
                <c:pt idx="3">
                  <c:v>6191</c:v>
                </c:pt>
                <c:pt idx="4">
                  <c:v>6261</c:v>
                </c:pt>
              </c:numCache>
              <c:extLst xmlns:c16r2="http://schemas.microsoft.com/office/drawing/2015/06/chart"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84E-4DB8-A056-B4948045F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814016"/>
        <c:axId val="231616896"/>
      </c:barChart>
      <c:lineChart>
        <c:grouping val="standard"/>
        <c:varyColors val="0"/>
        <c:ser>
          <c:idx val="1"/>
          <c:order val="1"/>
          <c:tx>
            <c:strRef>
              <c:f>'Диаграмма №3'!$F$4</c:f>
              <c:strCache>
                <c:ptCount val="1"/>
                <c:pt idx="0">
                  <c:v>2022 год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№3'!$F$5:$F$15</c:f>
              <c:numCache>
                <c:formatCode>0.0%</c:formatCode>
                <c:ptCount val="5"/>
                <c:pt idx="0">
                  <c:v>9.2048710601719194E-2</c:v>
                </c:pt>
                <c:pt idx="1">
                  <c:v>0.2080945558739255</c:v>
                </c:pt>
                <c:pt idx="2">
                  <c:v>0.40696633237822349</c:v>
                </c:pt>
                <c:pt idx="3">
                  <c:v>0.46122851002865328</c:v>
                </c:pt>
                <c:pt idx="4">
                  <c:v>0.57906518624641834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84E-4DB8-A056-B4948045F8B6}"/>
            </c:ext>
          </c:extLst>
        </c:ser>
        <c:ser>
          <c:idx val="3"/>
          <c:order val="3"/>
          <c:tx>
            <c:strRef>
              <c:f>'Диаграмма №3'!$H$4</c:f>
              <c:strCache>
                <c:ptCount val="1"/>
                <c:pt idx="0">
                  <c:v>2023 год</c:v>
                </c:pt>
              </c:strCache>
            </c:strRef>
          </c:tx>
          <c:spPr>
            <a:ln w="28575" cap="rnd">
              <a:solidFill>
                <a:srgbClr val="DEA900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№3'!$H$5:$H$15</c:f>
              <c:numCache>
                <c:formatCode>0.0%</c:formatCode>
                <c:ptCount val="5"/>
                <c:pt idx="0">
                  <c:v>8.8436523355013091E-2</c:v>
                </c:pt>
                <c:pt idx="1">
                  <c:v>0.19047216825745417</c:v>
                </c:pt>
                <c:pt idx="2">
                  <c:v>0.4556128051355689</c:v>
                </c:pt>
                <c:pt idx="3">
                  <c:v>0.49641016977785285</c:v>
                </c:pt>
                <c:pt idx="4">
                  <c:v>0.51896275023228311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84E-4DB8-A056-B4948045F8B6}"/>
            </c:ext>
          </c:extLst>
        </c:ser>
        <c:ser>
          <c:idx val="5"/>
          <c:order val="5"/>
          <c:tx>
            <c:strRef>
              <c:f>'Диаграмма №3'!$J$4</c:f>
              <c:strCache>
                <c:ptCount val="1"/>
                <c:pt idx="0">
                  <c:v>2024 год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'Диаграмма №3'!$D$5:$D$15</c:f>
              <c:strCache>
                <c:ptCount val="5"/>
                <c:pt idx="0">
                  <c:v>Химия</c:v>
                </c:pt>
                <c:pt idx="1">
                  <c:v>Биология</c:v>
                </c:pt>
                <c:pt idx="2">
                  <c:v>Информатика</c:v>
                </c:pt>
                <c:pt idx="3">
                  <c:v>География</c:v>
                </c:pt>
                <c:pt idx="4">
                  <c:v>Обществознание </c:v>
                </c:pt>
              </c:strCache>
              <c:extLst xmlns:c16r2="http://schemas.microsoft.com/office/drawing/2015/06/chart"/>
            </c:strRef>
          </c:cat>
          <c:val>
            <c:numRef>
              <c:f>'Диаграмма №3'!$J$5:$J$15</c:f>
              <c:numCache>
                <c:formatCode>0.0%</c:formatCode>
                <c:ptCount val="5"/>
                <c:pt idx="0">
                  <c:v>8.7720712730790934E-2</c:v>
                </c:pt>
                <c:pt idx="1">
                  <c:v>0.202128517294203</c:v>
                </c:pt>
                <c:pt idx="2">
                  <c:v>0.47069257437716683</c:v>
                </c:pt>
                <c:pt idx="3">
                  <c:v>0.49915343062162382</c:v>
                </c:pt>
                <c:pt idx="4">
                  <c:v>0.50479722647746517</c:v>
                </c:pt>
              </c:numCache>
              <c:extLst xmlns:c16r2="http://schemas.microsoft.com/office/drawing/2015/06/chart"/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84E-4DB8-A056-B4948045F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777408"/>
        <c:axId val="231619584"/>
      </c:lineChart>
      <c:catAx>
        <c:axId val="2258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616896"/>
        <c:crosses val="autoZero"/>
        <c:auto val="1"/>
        <c:lblAlgn val="ctr"/>
        <c:lblOffset val="100"/>
        <c:noMultiLvlLbl val="0"/>
      </c:catAx>
      <c:valAx>
        <c:axId val="23161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strRef>
              <c:f>'Диаграмма №3'!$E$3</c:f>
              <c:strCache>
                <c:ptCount val="1"/>
                <c:pt idx="0">
                  <c:v>Количество участников ОГЭ выбравших данный предмет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814016"/>
        <c:crosses val="autoZero"/>
        <c:crossBetween val="between"/>
      </c:valAx>
      <c:valAx>
        <c:axId val="231619584"/>
        <c:scaling>
          <c:orientation val="minMax"/>
        </c:scaling>
        <c:delete val="0"/>
        <c:axPos val="r"/>
        <c:title>
          <c:tx>
            <c:strRef>
              <c:f>'Диаграмма №3'!$F$3</c:f>
              <c:strCache>
                <c:ptCount val="1"/>
                <c:pt idx="0">
                  <c:v>Доля участников ОГЭ, выбравших данный предмет, от общего числа участников ОГЭ,%</c:v>
                </c:pt>
              </c:strCache>
            </c:strRef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1777408"/>
        <c:crosses val="max"/>
        <c:crossBetween val="between"/>
      </c:valAx>
      <c:catAx>
        <c:axId val="2317774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16195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0.32133</cdr:x>
      <cdr:y>0.49437</cdr:y>
    </cdr:from>
    <cdr:to>
      <cdr:x>0.32133</cdr:x>
      <cdr:y>0.60226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>
          <a:off x="2386608" y="2237478"/>
          <a:ext cx="0" cy="48833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138DA-F15A-4346-AD2D-275C1FC84A4C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3004F-603F-424D-8BFA-FE28DC7303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84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,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«Информатика + География», то это может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mtClean="0"/>
              <a:t>свидетельствовать о недостаточно осознанном выборе обучающимися предметов для прохождения ГИА-9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703FD91-F441-4D11-9A21-66F91FA360C8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3004F-603F-424D-8BFA-FE28DC73034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03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6450" y="1008065"/>
            <a:ext cx="4991100" cy="307777"/>
          </a:xfrm>
        </p:spPr>
        <p:txBody>
          <a:bodyPr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EDDB-26A6-4949-9175-5DF0F218D77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6BC1C-C0F9-4C9E-9710-413DB2CD4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3997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74A6F-A0D5-4155-915F-1447FB1D8E5F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1A02-686A-4539-B583-F990664B45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3306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6450" y="1008065"/>
            <a:ext cx="4991100" cy="307777"/>
          </a:xfrm>
        </p:spPr>
        <p:txBody>
          <a:bodyPr/>
          <a:lstStyle>
            <a:lvl1pPr>
              <a:defRPr sz="2000" b="1" i="0">
                <a:solidFill>
                  <a:srgbClr val="C0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1"/>
            <a:ext cx="39776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B6F6D-EA8C-42D0-B611-252485C9A3CE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6747A-B354-43F2-BE26-841140F43E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91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Информация к заседанию круглого стола 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«Реализация </a:t>
            </a:r>
            <a:r>
              <a:rPr lang="ru-RU" b="1" dirty="0" smtClean="0">
                <a:solidFill>
                  <a:srgbClr val="7030A0"/>
                </a:solidFill>
              </a:rPr>
              <a:t>профильного обучения. Итоги ГИА»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581128"/>
            <a:ext cx="5400600" cy="105767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Костыгова Елена Алексеевна, заместитель директора ГУ ЯО </a:t>
            </a:r>
            <a:r>
              <a:rPr lang="ru-RU" sz="2400" dirty="0" err="1" smtClean="0">
                <a:solidFill>
                  <a:schemeClr val="accent6">
                    <a:lumMod val="75000"/>
                  </a:schemeClr>
                </a:solidFill>
              </a:rPr>
              <a:t>ЦОиККО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720080" cy="669074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80803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spc="-15" dirty="0">
                <a:solidFill>
                  <a:srgbClr val="0070C0"/>
                </a:solidFill>
              </a:rPr>
              <a:t>Информация</a:t>
            </a:r>
            <a:r>
              <a:rPr lang="ru-RU" sz="3200" b="1" spc="90" dirty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о</a:t>
            </a:r>
            <a:r>
              <a:rPr lang="ru-RU" sz="3200" b="1" spc="-15" dirty="0">
                <a:solidFill>
                  <a:srgbClr val="0070C0"/>
                </a:solidFill>
              </a:rPr>
              <a:t> </a:t>
            </a:r>
            <a:r>
              <a:rPr lang="ru-RU" sz="3200" b="1" spc="-5" dirty="0">
                <a:solidFill>
                  <a:srgbClr val="0070C0"/>
                </a:solidFill>
              </a:rPr>
              <a:t>выборе</a:t>
            </a:r>
            <a:r>
              <a:rPr lang="ru-RU" sz="3200" b="1" spc="-10" dirty="0">
                <a:solidFill>
                  <a:srgbClr val="0070C0"/>
                </a:solidFill>
              </a:rPr>
              <a:t> </a:t>
            </a:r>
            <a:r>
              <a:rPr lang="ru-RU" sz="3200" b="1" spc="-15" dirty="0">
                <a:solidFill>
                  <a:srgbClr val="0070C0"/>
                </a:solidFill>
              </a:rPr>
              <a:t>предметов</a:t>
            </a:r>
            <a:r>
              <a:rPr lang="ru-RU" sz="3200" b="1" spc="-35" dirty="0">
                <a:solidFill>
                  <a:srgbClr val="0070C0"/>
                </a:solidFill>
              </a:rPr>
              <a:t> </a:t>
            </a:r>
            <a:r>
              <a:rPr lang="ru-RU" sz="3200" b="1" spc="-5" dirty="0">
                <a:solidFill>
                  <a:srgbClr val="0070C0"/>
                </a:solidFill>
              </a:rPr>
              <a:t>среди</a:t>
            </a:r>
            <a:r>
              <a:rPr lang="ru-RU" sz="3200" b="1" spc="-30" dirty="0">
                <a:solidFill>
                  <a:srgbClr val="0070C0"/>
                </a:solidFill>
              </a:rPr>
              <a:t> </a:t>
            </a:r>
            <a:r>
              <a:rPr lang="ru-RU" sz="3200" b="1" spc="-10" dirty="0">
                <a:solidFill>
                  <a:srgbClr val="0070C0"/>
                </a:solidFill>
              </a:rPr>
              <a:t>участников</a:t>
            </a:r>
            <a:r>
              <a:rPr lang="ru-RU" sz="3200" b="1" spc="-35" dirty="0">
                <a:solidFill>
                  <a:srgbClr val="0070C0"/>
                </a:solidFill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</a:rPr>
              <a:t>ГИА-9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804893"/>
              </p:ext>
            </p:extLst>
          </p:nvPr>
        </p:nvGraphicFramePr>
        <p:xfrm>
          <a:off x="457200" y="1600200"/>
          <a:ext cx="742716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1222166" y="4326016"/>
            <a:ext cx="1030858" cy="19389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43871" y="3782457"/>
            <a:ext cx="1080120" cy="20829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5" y="116632"/>
            <a:ext cx="720080" cy="669074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211960" y="1124744"/>
            <a:ext cx="4623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-30" dirty="0">
                <a:latin typeface="Microsoft Sans Serif"/>
                <a:cs typeface="Microsoft Sans Serif"/>
              </a:rPr>
              <a:t>Кол-во участников ГИА -9 2024-13843 </a:t>
            </a:r>
            <a:r>
              <a:rPr lang="ru-RU" spc="-30" dirty="0" smtClean="0">
                <a:latin typeface="Microsoft Sans Serif"/>
                <a:cs typeface="Microsoft Sans Serif"/>
              </a:rPr>
              <a:t>чел.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189323" y="5596694"/>
            <a:ext cx="0" cy="4883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3491880" y="5429132"/>
            <a:ext cx="0" cy="3351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34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2962" y="496888"/>
            <a:ext cx="8151813" cy="350837"/>
          </a:xfrm>
        </p:spPr>
        <p:txBody>
          <a:bodyPr tIns="12700" rtlCol="0">
            <a:normAutofit fontScale="90000"/>
          </a:bodyPr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2100" spc="-15" dirty="0">
                <a:solidFill>
                  <a:srgbClr val="0070C0"/>
                </a:solidFill>
              </a:rPr>
              <a:t>Информация</a:t>
            </a:r>
            <a:r>
              <a:rPr sz="2100" spc="80" dirty="0">
                <a:solidFill>
                  <a:srgbClr val="0070C0"/>
                </a:solidFill>
              </a:rPr>
              <a:t> </a:t>
            </a:r>
            <a:r>
              <a:rPr sz="2200" dirty="0">
                <a:solidFill>
                  <a:srgbClr val="0070C0"/>
                </a:solidFill>
              </a:rPr>
              <a:t>о</a:t>
            </a:r>
            <a:r>
              <a:rPr sz="2200" spc="-10" dirty="0">
                <a:solidFill>
                  <a:srgbClr val="0070C0"/>
                </a:solidFill>
              </a:rPr>
              <a:t> </a:t>
            </a:r>
            <a:r>
              <a:rPr sz="2200" spc="-10" dirty="0" err="1">
                <a:solidFill>
                  <a:srgbClr val="0070C0"/>
                </a:solidFill>
              </a:rPr>
              <a:t>выборе</a:t>
            </a:r>
            <a:r>
              <a:rPr sz="2200" dirty="0">
                <a:solidFill>
                  <a:srgbClr val="0070C0"/>
                </a:solidFill>
              </a:rPr>
              <a:t> </a:t>
            </a:r>
            <a:r>
              <a:rPr lang="ru-RU" sz="2200" dirty="0" smtClean="0">
                <a:solidFill>
                  <a:srgbClr val="0070C0"/>
                </a:solidFill>
              </a:rPr>
              <a:t>пар </a:t>
            </a:r>
            <a:r>
              <a:rPr sz="2200" spc="-15" dirty="0" err="1" smtClean="0">
                <a:solidFill>
                  <a:srgbClr val="0070C0"/>
                </a:solidFill>
              </a:rPr>
              <a:t>предметов</a:t>
            </a:r>
            <a:r>
              <a:rPr sz="2200" spc="-30" dirty="0" smtClean="0">
                <a:solidFill>
                  <a:srgbClr val="0070C0"/>
                </a:solidFill>
              </a:rPr>
              <a:t> </a:t>
            </a:r>
            <a:r>
              <a:rPr sz="2200" spc="-10" dirty="0" err="1" smtClean="0">
                <a:solidFill>
                  <a:srgbClr val="0070C0"/>
                </a:solidFill>
              </a:rPr>
              <a:t>участник</a:t>
            </a:r>
            <a:r>
              <a:rPr lang="ru-RU" sz="2200" spc="-10" dirty="0" err="1" smtClean="0">
                <a:solidFill>
                  <a:srgbClr val="0070C0"/>
                </a:solidFill>
              </a:rPr>
              <a:t>ами</a:t>
            </a:r>
            <a:r>
              <a:rPr lang="ru-RU" sz="2200" spc="-10" dirty="0" smtClean="0">
                <a:solidFill>
                  <a:srgbClr val="0070C0"/>
                </a:solidFill>
              </a:rPr>
              <a:t> </a:t>
            </a:r>
            <a:r>
              <a:rPr sz="2200" spc="-5" dirty="0" smtClean="0">
                <a:solidFill>
                  <a:srgbClr val="0070C0"/>
                </a:solidFill>
              </a:rPr>
              <a:t>ГИА-9</a:t>
            </a:r>
            <a:r>
              <a:rPr lang="ru-RU" sz="2200" spc="-5" dirty="0" smtClean="0">
                <a:solidFill>
                  <a:srgbClr val="0070C0"/>
                </a:solidFill>
              </a:rPr>
              <a:t> 2024</a:t>
            </a:r>
            <a:endParaRPr sz="2200" dirty="0">
              <a:solidFill>
                <a:srgbClr val="0070C0"/>
              </a:solidFill>
            </a:endParaRPr>
          </a:p>
        </p:txBody>
      </p:sp>
      <p:grpSp>
        <p:nvGrpSpPr>
          <p:cNvPr id="7171" name="object 3"/>
          <p:cNvGrpSpPr>
            <a:grpSpLocks/>
          </p:cNvGrpSpPr>
          <p:nvPr/>
        </p:nvGrpSpPr>
        <p:grpSpPr bwMode="auto">
          <a:xfrm>
            <a:off x="838200" y="1340768"/>
            <a:ext cx="7562850" cy="3888432"/>
            <a:chOff x="828675" y="2047811"/>
            <a:chExt cx="7562850" cy="3448050"/>
          </a:xfrm>
        </p:grpSpPr>
        <p:pic>
          <p:nvPicPr>
            <p:cNvPr id="7172" name="object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2057399"/>
              <a:ext cx="7543800" cy="342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3" name="object 5"/>
            <p:cNvSpPr>
              <a:spLocks/>
            </p:cNvSpPr>
            <p:nvPr/>
          </p:nvSpPr>
          <p:spPr bwMode="auto">
            <a:xfrm>
              <a:off x="833437" y="2052573"/>
              <a:ext cx="7553325" cy="3438525"/>
            </a:xfrm>
            <a:custGeom>
              <a:avLst/>
              <a:gdLst>
                <a:gd name="T0" fmla="*/ 0 w 7553325"/>
                <a:gd name="T1" fmla="*/ 3438525 h 3438525"/>
                <a:gd name="T2" fmla="*/ 7553325 w 7553325"/>
                <a:gd name="T3" fmla="*/ 3438525 h 3438525"/>
                <a:gd name="T4" fmla="*/ 7553325 w 7553325"/>
                <a:gd name="T5" fmla="*/ 0 h 3438525"/>
                <a:gd name="T6" fmla="*/ 0 w 7553325"/>
                <a:gd name="T7" fmla="*/ 0 h 3438525"/>
                <a:gd name="T8" fmla="*/ 0 w 7553325"/>
                <a:gd name="T9" fmla="*/ 3438525 h 34385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53325" h="3438525">
                  <a:moveTo>
                    <a:pt x="0" y="3438525"/>
                  </a:moveTo>
                  <a:lnTo>
                    <a:pt x="7553325" y="3438525"/>
                  </a:lnTo>
                  <a:lnTo>
                    <a:pt x="7553325" y="0"/>
                  </a:lnTo>
                  <a:lnTo>
                    <a:pt x="0" y="0"/>
                  </a:lnTo>
                  <a:lnTo>
                    <a:pt x="0" y="3438525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ru-RU"/>
            </a:p>
          </p:txBody>
        </p:sp>
      </p:grp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720080" cy="669074"/>
          </a:xfrm>
          <a:prstGeom prst="rect">
            <a:avLst/>
          </a:prstGeom>
          <a:blipFill dpi="0" rotWithShape="1">
            <a:blip r:embed="rId5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12768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sz="half" idx="2"/>
          </p:nvPr>
        </p:nvSpPr>
        <p:spPr>
          <a:xfrm>
            <a:off x="457200" y="381001"/>
            <a:ext cx="3978275" cy="81575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предметов в разрезе кластеров 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кластер (гимназии, лицеи..), </a:t>
            </a:r>
          </a:p>
          <a:p>
            <a:pPr marL="0" indent="0" algn="ctr">
              <a:buNone/>
            </a:pPr>
            <a:r>
              <a:rPr lang="ru-RU" altLang="ru-RU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1799 участников ОГЭ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ru-RU" altLang="ru-RU" dirty="0" smtClean="0"/>
          </a:p>
          <a:p>
            <a:pPr marL="0" indent="0" algn="ctr">
              <a:spcBef>
                <a:spcPts val="725"/>
              </a:spcBef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3"/>
            <p:extLst>
              <p:ext uri="{D42A27DB-BD31-4B8C-83A1-F6EECF244321}">
                <p14:modId xmlns:p14="http://schemas.microsoft.com/office/powerpoint/2010/main" val="1192548149"/>
              </p:ext>
            </p:extLst>
          </p:nvPr>
        </p:nvGraphicFramePr>
        <p:xfrm>
          <a:off x="228600" y="1336675"/>
          <a:ext cx="3623320" cy="2279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7750">
                  <a:extLst>
                    <a:ext uri="{9D8B030D-6E8A-4147-A177-3AD203B41FA5}"/>
                  </a:extLst>
                </a:gridCol>
                <a:gridCol w="1207418">
                  <a:extLst>
                    <a:ext uri="{9D8B030D-6E8A-4147-A177-3AD203B41FA5}"/>
                  </a:extLst>
                </a:gridCol>
                <a:gridCol w="1368152">
                  <a:extLst>
                    <a:ext uri="{9D8B030D-6E8A-4147-A177-3AD203B41FA5}"/>
                  </a:extLst>
                </a:gridCol>
              </a:tblGrid>
              <a:tr h="827175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4189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Химия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8271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89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dirty="0" smtClean="0">
                          <a:latin typeface="Times New Roman"/>
                          <a:cs typeface="Times New Roman"/>
                        </a:rPr>
                        <a:t>289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spc="-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(16</a:t>
                      </a:r>
                      <a:r>
                        <a:rPr sz="15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323</a:t>
                      </a:r>
                      <a:r>
                        <a:rPr sz="1500" spc="-40" dirty="0"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500" spc="-40" dirty="0" smtClean="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spc="-5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18%)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89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6253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</a:t>
                      </a:r>
                      <a:endParaRPr lang="ru-RU" sz="1500" b="1" spc="-5" dirty="0" smtClean="0">
                        <a:solidFill>
                          <a:srgbClr val="001F5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мость</a:t>
                      </a:r>
                      <a:r>
                        <a:rPr sz="1500" b="1" spc="-35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89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0" marR="0" marT="4189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0" marR="0" marT="4189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317" name="Прямоугольник 5"/>
          <p:cNvSpPr>
            <a:spLocks noChangeArrowheads="1"/>
          </p:cNvSpPr>
          <p:nvPr/>
        </p:nvSpPr>
        <p:spPr bwMode="auto">
          <a:xfrm>
            <a:off x="4800600" y="260648"/>
            <a:ext cx="4114800" cy="114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00"/>
              </a:spcBef>
            </a:pP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предметов в разрезе кластеров  </a:t>
            </a:r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r>
              <a:rPr lang="ru-RU" alt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кластер (большие городские школы), </a:t>
            </a:r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r>
              <a:rPr lang="ru-RU" altLang="ru-RU" sz="16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6984 </a:t>
            </a:r>
            <a:r>
              <a:rPr lang="ru-RU" altLang="ru-RU" sz="16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участников ОГЭ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00"/>
              </a:spcBef>
            </a:pPr>
            <a:endParaRPr lang="ru-RU" alt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03028"/>
              </p:ext>
            </p:extLst>
          </p:nvPr>
        </p:nvGraphicFramePr>
        <p:xfrm>
          <a:off x="4868863" y="1371600"/>
          <a:ext cx="3735585" cy="21701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297">
                  <a:extLst>
                    <a:ext uri="{9D8B030D-6E8A-4147-A177-3AD203B41FA5}"/>
                  </a:extLst>
                </a:gridCol>
                <a:gridCol w="1152128">
                  <a:extLst>
                    <a:ext uri="{9D8B030D-6E8A-4147-A177-3AD203B41FA5}"/>
                  </a:extLst>
                </a:gridCol>
                <a:gridCol w="1440160">
                  <a:extLst>
                    <a:ext uri="{9D8B030D-6E8A-4147-A177-3AD203B41FA5}"/>
                  </a:extLst>
                </a:gridCol>
              </a:tblGrid>
              <a:tr h="754701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41892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Химия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/>
                </a:extLst>
              </a:tr>
              <a:tr h="72325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20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87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604</a:t>
                      </a:r>
                      <a:r>
                        <a:rPr sz="1500" spc="-40" dirty="0"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500" spc="-40" dirty="0" smtClean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500" spc="-5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9%)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5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1324</a:t>
                      </a:r>
                      <a:r>
                        <a:rPr sz="1500" spc="-4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500" spc="-40" dirty="0" smtClean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500" spc="-5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19%)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69215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b="1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</a:t>
                      </a:r>
                      <a:endParaRPr lang="ru-RU" sz="1500" b="1" spc="-5" dirty="0" smtClean="0">
                        <a:solidFill>
                          <a:srgbClr val="001F5F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500" b="1" spc="-5" dirty="0" err="1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мость</a:t>
                      </a:r>
                      <a:r>
                        <a:rPr sz="1500" b="1" spc="-35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98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99,34</a:t>
                      </a:r>
                    </a:p>
                  </a:txBody>
                  <a:tcPr marL="0" marR="0" marT="25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98,</a:t>
                      </a:r>
                      <a:r>
                        <a:rPr sz="15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dirty="0">
                          <a:latin typeface="Times New Roman"/>
                          <a:cs typeface="Times New Roman"/>
                        </a:rPr>
                        <a:t>64</a:t>
                      </a:r>
                    </a:p>
                  </a:txBody>
                  <a:tcPr marL="0" marR="0" marT="698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28600" y="3276600"/>
            <a:ext cx="4572000" cy="1212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10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ctr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/>
                <a:cs typeface="Times New Roman"/>
              </a:rPr>
              <a:t>Выбор</a:t>
            </a:r>
            <a:r>
              <a:rPr lang="ru-RU" b="1" spc="-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предметов </a:t>
            </a:r>
            <a:r>
              <a:rPr lang="ru-RU" b="1" dirty="0">
                <a:solidFill>
                  <a:srgbClr val="002060"/>
                </a:solidFill>
                <a:latin typeface="Times New Roman"/>
                <a:cs typeface="Times New Roman"/>
              </a:rPr>
              <a:t>в</a:t>
            </a:r>
            <a:r>
              <a:rPr lang="ru-RU" b="1" spc="-2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разрезе</a:t>
            </a:r>
            <a:r>
              <a:rPr lang="ru-RU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кластеров</a:t>
            </a:r>
            <a:endParaRPr lang="ru-RU" dirty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31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/>
                <a:cs typeface="Times New Roman"/>
              </a:rPr>
              <a:t>6</a:t>
            </a:r>
            <a:r>
              <a:rPr lang="ru-RU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кластер</a:t>
            </a:r>
            <a:r>
              <a:rPr lang="ru-RU" b="1" spc="1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(</a:t>
            </a:r>
            <a:r>
              <a:rPr lang="ru-RU" sz="16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поселковые</a:t>
            </a:r>
            <a:r>
              <a:rPr lang="ru-RU" b="1" spc="15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b="1" spc="-10" dirty="0">
                <a:solidFill>
                  <a:srgbClr val="002060"/>
                </a:solidFill>
                <a:latin typeface="Times New Roman"/>
                <a:cs typeface="Times New Roman"/>
              </a:rPr>
              <a:t>школы), </a:t>
            </a:r>
          </a:p>
          <a:p>
            <a:pPr marL="31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1F5F"/>
                </a:solidFill>
                <a:latin typeface="Times New Roman"/>
                <a:cs typeface="Times New Roman"/>
              </a:rPr>
              <a:t>1157</a:t>
            </a:r>
            <a:r>
              <a:rPr lang="ru-RU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участников</a:t>
            </a:r>
            <a:r>
              <a:rPr lang="ru-RU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ОГЭ</a:t>
            </a:r>
            <a:endParaRPr lang="ru-RU" dirty="0">
              <a:latin typeface="Times New Roman"/>
              <a:cs typeface="Times New Roman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677830"/>
              </p:ext>
            </p:extLst>
          </p:nvPr>
        </p:nvGraphicFramePr>
        <p:xfrm>
          <a:off x="323528" y="4489450"/>
          <a:ext cx="3557265" cy="185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168">
                  <a:extLst>
                    <a:ext uri="{9D8B030D-6E8A-4147-A177-3AD203B41FA5}"/>
                  </a:extLst>
                </a:gridCol>
                <a:gridCol w="858164">
                  <a:extLst>
                    <a:ext uri="{9D8B030D-6E8A-4147-A177-3AD203B41FA5}"/>
                  </a:extLst>
                </a:gridCol>
                <a:gridCol w="1186933">
                  <a:extLst>
                    <a:ext uri="{9D8B030D-6E8A-4147-A177-3AD203B41FA5}"/>
                  </a:extLst>
                </a:gridCol>
              </a:tblGrid>
              <a:tr h="727191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419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Химия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6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6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/>
                </a:extLst>
              </a:tr>
              <a:tr h="6268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93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500" dirty="0" smtClean="0">
                          <a:latin typeface="Times New Roman"/>
                          <a:cs typeface="Times New Roman"/>
                        </a:rPr>
                        <a:t>109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500" spc="-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(9,4</a:t>
                      </a:r>
                      <a:r>
                        <a:rPr sz="15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10" dirty="0">
                          <a:latin typeface="Times New Roman"/>
                          <a:cs typeface="Times New Roman"/>
                        </a:rPr>
                        <a:t>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260</a:t>
                      </a:r>
                      <a:r>
                        <a:rPr sz="1500" spc="-40" dirty="0"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500" spc="-40" dirty="0" smtClean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spc="-5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22%)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93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4985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Справляемость</a:t>
                      </a:r>
                      <a:r>
                        <a:rPr sz="1500" b="1" spc="-4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4129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98</a:t>
                      </a:r>
                    </a:p>
                  </a:txBody>
                  <a:tcPr marL="0" marR="0" marT="787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0" marR="0" marT="4129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2369" name="Объект 3"/>
          <p:cNvSpPr txBox="1">
            <a:spLocks/>
          </p:cNvSpPr>
          <p:nvPr/>
        </p:nvSpPr>
        <p:spPr bwMode="auto">
          <a:xfrm>
            <a:off x="4868863" y="3276600"/>
            <a:ext cx="3978275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ru-RU" altLang="ru-RU" sz="16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altLang="ru-RU"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Выбор предметов в разрезе кластеров  </a:t>
            </a:r>
          </a:p>
          <a:p>
            <a:pPr algn="ctr">
              <a:spcBef>
                <a:spcPct val="20000"/>
              </a:spcBef>
            </a:pPr>
            <a:r>
              <a:rPr lang="ru-RU" altLang="ru-RU"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кластер (сельские школы), </a:t>
            </a:r>
          </a:p>
          <a:p>
            <a:pPr algn="ctr">
              <a:spcBef>
                <a:spcPct val="20000"/>
              </a:spcBef>
            </a:pPr>
            <a:r>
              <a:rPr lang="ru-RU" altLang="ru-RU" sz="1600" b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778 участников ОГЭ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ru-RU" alt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105391"/>
              </p:ext>
            </p:extLst>
          </p:nvPr>
        </p:nvGraphicFramePr>
        <p:xfrm>
          <a:off x="4932040" y="4572000"/>
          <a:ext cx="3744416" cy="185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/>
                  </a:extLst>
                </a:gridCol>
                <a:gridCol w="1063218">
                  <a:extLst>
                    <a:ext uri="{9D8B030D-6E8A-4147-A177-3AD203B41FA5}"/>
                  </a:extLst>
                </a:gridCol>
                <a:gridCol w="1241038">
                  <a:extLst>
                    <a:ext uri="{9D8B030D-6E8A-4147-A177-3AD203B41FA5}"/>
                  </a:extLst>
                </a:gridCol>
              </a:tblGrid>
              <a:tr h="727191">
                <a:tc>
                  <a:txBody>
                    <a:bodyPr/>
                    <a:lstStyle/>
                    <a:p>
                      <a:pPr marL="914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spc="-10" dirty="0" smtClean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Предмет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</a:txBody>
                  <a:tcPr marL="0" marR="0" marT="4190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Химия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6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6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extLst>
                  <a:ext uri="{0D108BD9-81ED-4DB2-BD59-A6C34878D82A}"/>
                </a:extLst>
              </a:tr>
              <a:tr h="62686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b="1" spc="-2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Кол-во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93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49</a:t>
                      </a:r>
                      <a:r>
                        <a:rPr sz="1500" spc="-40" dirty="0">
                          <a:latin typeface="Times New Roman"/>
                          <a:cs typeface="Times New Roman"/>
                        </a:rPr>
                        <a:t> </a:t>
                      </a:r>
                      <a:endParaRPr lang="ru-RU" sz="1500" spc="-40" dirty="0" smtClean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500" spc="-5" dirty="0" smtClean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6%)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814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dirty="0" smtClean="0">
                          <a:latin typeface="Times New Roman"/>
                          <a:cs typeface="Times New Roman"/>
                        </a:rPr>
                        <a:t>189</a:t>
                      </a:r>
                      <a:endParaRPr lang="ru-RU" sz="1500" dirty="0" smtClean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500" spc="-4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spc="-5" dirty="0">
                          <a:latin typeface="Times New Roman"/>
                          <a:cs typeface="Times New Roman"/>
                        </a:rPr>
                        <a:t>(24%)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933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extLst>
                  <a:ext uri="{0D108BD9-81ED-4DB2-BD59-A6C34878D82A}"/>
                </a:extLst>
              </a:tr>
              <a:tr h="4985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Справляемость</a:t>
                      </a:r>
                      <a:r>
                        <a:rPr sz="1500" b="1" spc="-3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500" b="1" spc="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(%)</a:t>
                      </a: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129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0" marR="0" marT="787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500" dirty="0">
                          <a:latin typeface="Times New Roman"/>
                          <a:cs typeface="Times New Roman"/>
                        </a:rPr>
                        <a:t>98%</a:t>
                      </a:r>
                    </a:p>
                  </a:txBody>
                  <a:tcPr marL="0" marR="0" marT="41297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20080" cy="669074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20330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ject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ject 3"/>
          <p:cNvSpPr txBox="1"/>
          <p:nvPr/>
        </p:nvSpPr>
        <p:spPr>
          <a:xfrm>
            <a:off x="1814513" y="498475"/>
            <a:ext cx="6961187" cy="45653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ctr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1400" b="1" spc="-10" dirty="0">
                <a:solidFill>
                  <a:srgbClr val="0070C0"/>
                </a:solidFill>
                <a:latin typeface="Times New Roman"/>
                <a:cs typeface="Times New Roman"/>
              </a:rPr>
              <a:t>Информация</a:t>
            </a:r>
            <a:r>
              <a:rPr sz="1400" b="1" spc="5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70C0"/>
                </a:solidFill>
                <a:latin typeface="Times New Roman"/>
                <a:cs typeface="Times New Roman"/>
              </a:rPr>
              <a:t>о</a:t>
            </a:r>
            <a:r>
              <a:rPr sz="1400" b="1" spc="1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dirty="0" err="1">
                <a:solidFill>
                  <a:srgbClr val="0070C0"/>
                </a:solidFill>
                <a:latin typeface="Times New Roman"/>
                <a:cs typeface="Times New Roman"/>
              </a:rPr>
              <a:t>выборе</a:t>
            </a:r>
            <a:r>
              <a:rPr sz="1400" b="1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1400" b="1" spc="-25" dirty="0" smtClean="0">
                <a:solidFill>
                  <a:srgbClr val="0070C0"/>
                </a:solidFill>
                <a:latin typeface="Times New Roman"/>
                <a:cs typeface="Times New Roman"/>
              </a:rPr>
              <a:t>учебных </a:t>
            </a:r>
            <a:r>
              <a:rPr sz="1400" b="1" spc="-5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предмет</a:t>
            </a:r>
            <a:r>
              <a:rPr lang="ru-RU" sz="1400" b="1" spc="-5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ов</a:t>
            </a:r>
            <a:r>
              <a:rPr sz="1400" b="1" spc="2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«Химия»,</a:t>
            </a:r>
            <a:r>
              <a:rPr sz="1400" b="1" spc="2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«Биология»</a:t>
            </a:r>
            <a:r>
              <a:rPr sz="1400" b="1" spc="37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endParaRPr lang="ru-RU" sz="1400" b="1" spc="37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lang="ru-RU" sz="1400" b="1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с</a:t>
            </a:r>
            <a:r>
              <a:rPr sz="1400" b="1" spc="-5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реди</a:t>
            </a:r>
            <a:r>
              <a:rPr lang="ru-RU" sz="1400" b="1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25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участников</a:t>
            </a:r>
            <a:r>
              <a:rPr sz="1400" b="1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,</a:t>
            </a:r>
            <a:r>
              <a:rPr lang="ru-RU" sz="14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проходивших</a:t>
            </a:r>
            <a:r>
              <a:rPr sz="1400" b="1" spc="65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ГИА-9</a:t>
            </a:r>
            <a:r>
              <a:rPr sz="1400" b="1" spc="-1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70C0"/>
                </a:solidFill>
                <a:latin typeface="Times New Roman"/>
                <a:cs typeface="Times New Roman"/>
              </a:rPr>
              <a:t>в</a:t>
            </a:r>
            <a:r>
              <a:rPr sz="1400" b="1" spc="-10" dirty="0">
                <a:solidFill>
                  <a:srgbClr val="0070C0"/>
                </a:solidFill>
                <a:latin typeface="Times New Roman"/>
                <a:cs typeface="Times New Roman"/>
              </a:rPr>
              <a:t> форме</a:t>
            </a:r>
            <a:r>
              <a:rPr sz="1400" b="1" spc="1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ОГЭ </a:t>
            </a:r>
            <a:r>
              <a:rPr sz="1400" b="1" dirty="0">
                <a:solidFill>
                  <a:srgbClr val="0070C0"/>
                </a:solidFill>
                <a:latin typeface="Times New Roman"/>
                <a:cs typeface="Times New Roman"/>
              </a:rPr>
              <a:t>в</a:t>
            </a:r>
            <a:r>
              <a:rPr sz="1400" b="1" spc="-1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 err="1">
                <a:solidFill>
                  <a:srgbClr val="0070C0"/>
                </a:solidFill>
                <a:latin typeface="Times New Roman"/>
                <a:cs typeface="Times New Roman"/>
              </a:rPr>
              <a:t>разрезе</a:t>
            </a:r>
            <a:r>
              <a:rPr sz="1400" b="1" spc="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0070C0"/>
                </a:solidFill>
                <a:latin typeface="Times New Roman"/>
                <a:cs typeface="Times New Roman"/>
              </a:rPr>
              <a:t>М</a:t>
            </a:r>
            <a:r>
              <a:rPr lang="ru-RU" sz="1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О, 2024</a:t>
            </a:r>
            <a:endParaRPr sz="1400" b="1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13484"/>
              </p:ext>
            </p:extLst>
          </p:nvPr>
        </p:nvGraphicFramePr>
        <p:xfrm>
          <a:off x="1447802" y="1219201"/>
          <a:ext cx="6076525" cy="54094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5078">
                  <a:extLst>
                    <a:ext uri="{9D8B030D-6E8A-4147-A177-3AD203B41FA5}"/>
                  </a:extLst>
                </a:gridCol>
                <a:gridCol w="890243">
                  <a:extLst>
                    <a:ext uri="{9D8B030D-6E8A-4147-A177-3AD203B41FA5}"/>
                  </a:extLst>
                </a:gridCol>
                <a:gridCol w="890243">
                  <a:extLst>
                    <a:ext uri="{9D8B030D-6E8A-4147-A177-3AD203B41FA5}"/>
                  </a:extLst>
                </a:gridCol>
                <a:gridCol w="712194">
                  <a:extLst>
                    <a:ext uri="{9D8B030D-6E8A-4147-A177-3AD203B41FA5}"/>
                  </a:extLst>
                </a:gridCol>
                <a:gridCol w="708485">
                  <a:extLst>
                    <a:ext uri="{9D8B030D-6E8A-4147-A177-3AD203B41FA5}"/>
                  </a:extLst>
                </a:gridCol>
                <a:gridCol w="1160282">
                  <a:extLst>
                    <a:ext uri="{9D8B030D-6E8A-4147-A177-3AD203B41FA5}"/>
                  </a:extLst>
                </a:gridCol>
              </a:tblGrid>
              <a:tr h="629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100" b="1" spc="15" dirty="0">
                          <a:latin typeface="Times New Roman"/>
                          <a:cs typeface="Times New Roman"/>
                        </a:rPr>
                        <a:t>МО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 marR="110489" indent="-81280" algn="ctr">
                        <a:lnSpc>
                          <a:spcPct val="114999"/>
                        </a:lnSpc>
                      </a:pPr>
                      <a:endParaRPr lang="ru-RU" sz="1100" b="1" spc="-20" dirty="0" smtClean="0">
                        <a:latin typeface="Times New Roman"/>
                        <a:cs typeface="Times New Roman"/>
                      </a:endParaRPr>
                    </a:p>
                    <a:p>
                      <a:pPr marL="196850" marR="110489" indent="-81280" algn="ctr">
                        <a:lnSpc>
                          <a:spcPct val="114999"/>
                        </a:lnSpc>
                      </a:pPr>
                      <a:r>
                        <a:rPr sz="1100" b="1" spc="-20" dirty="0" err="1" smtClean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100" b="1" dirty="0" err="1" smtClean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100" b="1" spc="-5" dirty="0" err="1" smtClean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100" b="1" dirty="0" err="1" smtClean="0">
                          <a:latin typeface="Times New Roman"/>
                          <a:cs typeface="Times New Roman"/>
                        </a:rPr>
                        <a:t>ия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, 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чел.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ct val="100000"/>
                        </a:lnSpc>
                      </a:pPr>
                      <a:endParaRPr lang="ru-RU" sz="1100" b="1" spc="-5" dirty="0" smtClean="0">
                        <a:latin typeface="Times New Roman"/>
                        <a:cs typeface="Times New Roman"/>
                      </a:endParaRPr>
                    </a:p>
                    <a:p>
                      <a:pPr marL="52069" algn="ctr">
                        <a:lnSpc>
                          <a:spcPct val="100000"/>
                        </a:lnSpc>
                      </a:pPr>
                      <a:r>
                        <a:rPr sz="1100" b="1" spc="-5" dirty="0" err="1" smtClean="0">
                          <a:latin typeface="Times New Roman"/>
                          <a:cs typeface="Times New Roman"/>
                        </a:rPr>
                        <a:t>химия</a:t>
                      </a:r>
                      <a:r>
                        <a:rPr sz="1100" b="1" spc="-4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 marR="24130" indent="-167640">
                        <a:lnSpc>
                          <a:spcPct val="114999"/>
                        </a:lnSpc>
                        <a:spcBef>
                          <a:spcPts val="93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биология, 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чел.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биология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%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Всего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участников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ОГЭ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5" dirty="0" err="1" smtClean="0">
                          <a:latin typeface="Times New Roman"/>
                          <a:cs typeface="Times New Roman"/>
                        </a:rPr>
                        <a:t>Большесельский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0" marR="0" marT="209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12,1</a:t>
                      </a: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16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24,2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66</a:t>
                      </a:r>
                      <a:endParaRPr sz="11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 err="1" smtClean="0">
                          <a:latin typeface="Times New Roman"/>
                          <a:cs typeface="Times New Roman"/>
                        </a:rPr>
                        <a:t>Борисоглебский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0" marR="0" marT="209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18,3</a:t>
                      </a: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32,7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104</a:t>
                      </a:r>
                      <a:endParaRPr sz="11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 err="1" smtClean="0">
                          <a:latin typeface="Times New Roman"/>
                          <a:cs typeface="Times New Roman"/>
                        </a:rPr>
                        <a:t>Брейтовский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18,4</a:t>
                      </a: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28,9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38</a:t>
                      </a:r>
                      <a:endParaRPr sz="11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446617">
                <a:tc>
                  <a:txBody>
                    <a:bodyPr/>
                    <a:lstStyle/>
                    <a:p>
                      <a:pPr marL="410845" marR="195580" indent="-205740" algn="ctr">
                        <a:lnSpc>
                          <a:spcPts val="1380"/>
                        </a:lnSpc>
                      </a:pPr>
                      <a:r>
                        <a:rPr sz="1100" spc="-5" dirty="0" err="1" smtClean="0">
                          <a:latin typeface="Times New Roman"/>
                          <a:cs typeface="Times New Roman"/>
                        </a:rPr>
                        <a:t>Пе</a:t>
                      </a:r>
                      <a:r>
                        <a:rPr sz="1100" dirty="0" err="1" smtClean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100" spc="-5" dirty="0" err="1" smtClean="0">
                          <a:latin typeface="Times New Roman"/>
                          <a:cs typeface="Times New Roman"/>
                        </a:rPr>
                        <a:t>ес</a:t>
                      </a:r>
                      <a:r>
                        <a:rPr sz="1100" dirty="0" err="1" smtClean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100" spc="-5" dirty="0" err="1" smtClean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5" dirty="0" err="1" smtClean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dirty="0" err="1" smtClean="0">
                          <a:latin typeface="Times New Roman"/>
                          <a:cs typeface="Times New Roman"/>
                        </a:rPr>
                        <a:t>ль</a:t>
                      </a:r>
                      <a:r>
                        <a:rPr sz="1100" dirty="0" smtClean="0">
                          <a:latin typeface="Times New Roman"/>
                          <a:cs typeface="Times New Roman"/>
                        </a:rPr>
                        <a:t>-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Залесский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42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8,0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125</a:t>
                      </a: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23,9</a:t>
                      </a:r>
                      <a:endParaRPr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529</a:t>
                      </a:r>
                      <a:endParaRPr sz="110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254763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100" i="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i="0" spc="1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100" i="0" spc="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100" i="0" spc="-6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100" i="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ы</a:t>
                      </a:r>
                      <a:r>
                        <a:rPr sz="1100" i="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ин</a:t>
                      </a: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к</a:t>
                      </a: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145</a:t>
                      </a:r>
                    </a:p>
                  </a:txBody>
                  <a:tcPr marL="0" marR="0" marT="5143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9,0</a:t>
                      </a: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276</a:t>
                      </a: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17,1</a:t>
                      </a: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1623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г.</a:t>
                      </a:r>
                      <a:r>
                        <a:rPr sz="1100" i="0" spc="1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100" i="0" spc="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100" i="0" spc="-6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100" i="0" spc="1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i="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ль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538</a:t>
                      </a: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9,2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1052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18,1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5943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Гаврилов-Ямский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9,1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148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67,6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220</a:t>
                      </a:r>
                      <a:endParaRPr sz="1100" i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Даниловский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3,4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52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25,0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208</a:t>
                      </a:r>
                      <a:endParaRPr sz="1100" i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0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Любимский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4,9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14,8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81</a:t>
                      </a:r>
                      <a:endParaRPr sz="1100" i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Мышкинский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13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14,1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22,8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92</a:t>
                      </a:r>
                      <a:endParaRPr sz="1100" i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Некоузский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12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9,7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38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30,6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124</a:t>
                      </a:r>
                      <a:endParaRPr sz="1100" i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2057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Некрасовский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0" marR="0" marT="2730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6,4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17,3</a:t>
                      </a: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173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Первомайский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2,9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26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37,1</a:t>
                      </a: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70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09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Пошехонский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2,9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29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28,4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104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Ростовский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9,5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118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19,7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604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Рыбинский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</a:t>
                      </a: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5,0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28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14,5</a:t>
                      </a:r>
                      <a:endParaRPr sz="1100" i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194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27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Тутаевский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6,7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28,0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539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2582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Угличский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42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10,1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86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20,7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415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 err="1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Ярославский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6,7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106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20,9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513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15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1943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Школы</a:t>
                      </a:r>
                      <a:r>
                        <a:rPr sz="1100" i="0" spc="-4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i="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РАН</a:t>
                      </a:r>
                      <a:endParaRPr sz="1100" i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0" marR="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27,5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57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23,1</a:t>
                      </a: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i="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247</a:t>
                      </a:r>
                      <a:endParaRPr sz="1100" i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26990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НОУ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0" marR="0" marT="603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1145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12,8</a:t>
                      </a: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27,9</a:t>
                      </a:r>
                    </a:p>
                  </a:txBody>
                  <a:tcPr marL="0" marR="0" marT="603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100" spc="-1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87</a:t>
                      </a:r>
                      <a:endParaRPr sz="11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5969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  <a:tr h="236008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ИТОГО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00"/>
                        </a:lnSpc>
                        <a:spcBef>
                          <a:spcPts val="125"/>
                        </a:spcBef>
                      </a:pPr>
                      <a:r>
                        <a:rPr sz="1100" b="1" spc="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1088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00"/>
                        </a:lnSpc>
                        <a:spcBef>
                          <a:spcPts val="125"/>
                        </a:spcBef>
                      </a:pPr>
                      <a:r>
                        <a:rPr sz="1100" b="1" spc="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2491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1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11835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131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358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86409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Поступление </a:t>
            </a:r>
            <a:r>
              <a:rPr lang="ru-RU" sz="2800" dirty="0">
                <a:solidFill>
                  <a:srgbClr val="0070C0"/>
                </a:solidFill>
              </a:rPr>
              <a:t>выпускников </a:t>
            </a:r>
            <a:r>
              <a:rPr lang="ru-RU" sz="2800" dirty="0" smtClean="0">
                <a:solidFill>
                  <a:srgbClr val="0070C0"/>
                </a:solidFill>
              </a:rPr>
              <a:t>2024 года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на </a:t>
            </a:r>
            <a:r>
              <a:rPr lang="ru-RU" sz="2800" dirty="0">
                <a:solidFill>
                  <a:srgbClr val="0070C0"/>
                </a:solidFill>
              </a:rPr>
              <a:t>программы </a:t>
            </a:r>
            <a:r>
              <a:rPr lang="ru-RU" sz="2800" dirty="0" smtClean="0">
                <a:solidFill>
                  <a:srgbClr val="0070C0"/>
                </a:solidFill>
              </a:rPr>
              <a:t>СПО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80112" y="1412776"/>
            <a:ext cx="3106688" cy="4713387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43.00.00 – сервис и туризм</a:t>
            </a:r>
          </a:p>
          <a:p>
            <a:r>
              <a:rPr lang="ru-RU" sz="1200" b="1" dirty="0" smtClean="0"/>
              <a:t>23.00.00 – техника и технология наземного транспорта</a:t>
            </a:r>
          </a:p>
          <a:p>
            <a:r>
              <a:rPr lang="ru-RU" sz="1200" b="1" dirty="0" smtClean="0"/>
              <a:t>15.00.00 – машиностроение</a:t>
            </a:r>
          </a:p>
          <a:p>
            <a:r>
              <a:rPr lang="ru-RU" sz="1200" b="1" dirty="0" smtClean="0"/>
              <a:t>09.00.00 – информатика и вычислительная техника</a:t>
            </a:r>
          </a:p>
          <a:p>
            <a:r>
              <a:rPr lang="ru-RU" sz="1200" b="1" dirty="0" smtClean="0"/>
              <a:t>38.00.00 - экономика и управление</a:t>
            </a:r>
          </a:p>
          <a:p>
            <a:r>
              <a:rPr lang="ru-RU" sz="1200" b="1" dirty="0" smtClean="0"/>
              <a:t>08.00.00 – техника и технология строительства</a:t>
            </a:r>
          </a:p>
          <a:p>
            <a:r>
              <a:rPr lang="ru-RU" sz="1200" b="1" dirty="0" smtClean="0"/>
              <a:t>35.00.00 – с/х и с/х науки</a:t>
            </a:r>
          </a:p>
          <a:p>
            <a:r>
              <a:rPr lang="ru-RU" sz="1200" b="1" dirty="0" smtClean="0"/>
              <a:t>44.00.00  - образование и педагогические науки</a:t>
            </a:r>
          </a:p>
          <a:p>
            <a:r>
              <a:rPr lang="ru-RU" sz="1200" b="1" dirty="0" smtClean="0"/>
              <a:t>13.00.00 – электро и теплоэнергетика</a:t>
            </a:r>
          </a:p>
          <a:p>
            <a:r>
              <a:rPr lang="ru-RU" sz="1200" b="1" dirty="0" smtClean="0"/>
              <a:t>26.00.00 – техника и технология кораблестроения и водного транспорта</a:t>
            </a:r>
          </a:p>
          <a:p>
            <a:endParaRPr lang="ru-RU" sz="1200" b="1" dirty="0"/>
          </a:p>
          <a:p>
            <a:r>
              <a:rPr lang="ru-RU" sz="1200" b="1" dirty="0" smtClean="0">
                <a:solidFill>
                  <a:srgbClr val="FF0000"/>
                </a:solidFill>
              </a:rPr>
              <a:t>40.00.00 – юриспруденция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09.00.00 - </a:t>
            </a:r>
            <a:r>
              <a:rPr lang="ru-RU" sz="1200" b="1" dirty="0">
                <a:solidFill>
                  <a:srgbClr val="FF0000"/>
                </a:solidFill>
              </a:rPr>
              <a:t>информатика и вычислительная техника</a:t>
            </a:r>
          </a:p>
          <a:p>
            <a:r>
              <a:rPr lang="ru-RU" sz="1200" b="1" dirty="0" smtClean="0">
                <a:solidFill>
                  <a:srgbClr val="FF0000"/>
                </a:solidFill>
              </a:rPr>
              <a:t>38.00.00 - </a:t>
            </a:r>
            <a:r>
              <a:rPr lang="ru-RU" sz="1200" b="1" dirty="0">
                <a:solidFill>
                  <a:srgbClr val="FF0000"/>
                </a:solidFill>
              </a:rPr>
              <a:t>экономика и управление</a:t>
            </a:r>
            <a:endParaRPr lang="ru-RU" sz="1200" b="1" dirty="0" smtClean="0">
              <a:solidFill>
                <a:srgbClr val="FF0000"/>
              </a:solidFill>
            </a:endParaRPr>
          </a:p>
          <a:p>
            <a:endParaRPr lang="ru-RU" sz="1200" dirty="0" smtClean="0"/>
          </a:p>
          <a:p>
            <a:endParaRPr lang="ru-RU" sz="1200" dirty="0"/>
          </a:p>
        </p:txBody>
      </p:sp>
      <p:pic>
        <p:nvPicPr>
          <p:cNvPr id="5" name="Image 3" descr="Picture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5400600" cy="4223927"/>
          </a:xfrm>
          <a:prstGeom prst="rect">
            <a:avLst/>
          </a:prstGeom>
          <a:ln>
            <a:prstDash val="solid"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720080" cy="669074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60207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7704" y="116632"/>
            <a:ext cx="4690864" cy="720079"/>
          </a:xfrm>
        </p:spPr>
        <p:txBody>
          <a:bodyPr>
            <a:normAutofit fontScale="40000" lnSpcReduction="20000"/>
          </a:bodyPr>
          <a:lstStyle/>
          <a:p>
            <a:pPr marL="12700">
              <a:spcBef>
                <a:spcPts val="100"/>
              </a:spcBef>
              <a:defRPr/>
            </a:pPr>
            <a:endParaRPr lang="ru-RU" dirty="0" smtClean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34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ЕГЭ</a:t>
            </a:r>
            <a:r>
              <a:rPr lang="ru-RU" sz="3400" dirty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  <a:r>
              <a:rPr lang="ru-RU" sz="3400" spc="-1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spc="-5" dirty="0">
                <a:solidFill>
                  <a:srgbClr val="0070C0"/>
                </a:solidFill>
                <a:latin typeface="Times New Roman"/>
                <a:cs typeface="Times New Roman"/>
              </a:rPr>
              <a:t>количество</a:t>
            </a:r>
            <a:r>
              <a:rPr lang="ru-RU" sz="3400" spc="-3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dirty="0">
                <a:solidFill>
                  <a:srgbClr val="0070C0"/>
                </a:solidFill>
                <a:latin typeface="Times New Roman"/>
                <a:cs typeface="Times New Roman"/>
              </a:rPr>
              <a:t>участников</a:t>
            </a:r>
            <a:r>
              <a:rPr lang="ru-RU" sz="34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dirty="0">
                <a:solidFill>
                  <a:srgbClr val="0070C0"/>
                </a:solidFill>
                <a:latin typeface="Times New Roman"/>
                <a:cs typeface="Times New Roman"/>
              </a:rPr>
              <a:t>по</a:t>
            </a:r>
            <a:r>
              <a:rPr lang="ru-RU" sz="34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dirty="0">
                <a:solidFill>
                  <a:srgbClr val="0070C0"/>
                </a:solidFill>
                <a:latin typeface="Times New Roman"/>
                <a:cs typeface="Times New Roman"/>
              </a:rPr>
              <a:t>предметам,</a:t>
            </a:r>
            <a:r>
              <a:rPr lang="ru-RU" sz="3400" spc="-3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динамика</a:t>
            </a:r>
            <a:endParaRPr lang="ru-RU" sz="3400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0"/>
              </a:spcBef>
              <a:defRPr/>
            </a:pPr>
            <a:r>
              <a:rPr lang="ru-RU" sz="3400" spc="-10" dirty="0">
                <a:solidFill>
                  <a:srgbClr val="0070C0"/>
                </a:solidFill>
                <a:latin typeface="Times New Roman"/>
                <a:cs typeface="Times New Roman"/>
              </a:rPr>
              <a:t>сдававших</a:t>
            </a:r>
            <a:r>
              <a:rPr lang="ru-RU" sz="3400" spc="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dirty="0">
                <a:solidFill>
                  <a:srgbClr val="0070C0"/>
                </a:solidFill>
                <a:latin typeface="Times New Roman"/>
                <a:cs typeface="Times New Roman"/>
              </a:rPr>
              <a:t>по</a:t>
            </a:r>
            <a:r>
              <a:rPr lang="ru-RU" sz="3400" spc="-1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3400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предметам</a:t>
            </a:r>
            <a:endParaRPr lang="ru-RU" sz="34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6096" y="3284984"/>
            <a:ext cx="3816424" cy="72007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7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Количество участников ЕГЭ, зарегистрированных на участие </a:t>
            </a:r>
            <a:endParaRPr lang="ru-RU" sz="17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2025 году (ВТГ)</a:t>
            </a:r>
            <a:endParaRPr lang="ru-RU" sz="17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0407"/>
            <a:ext cx="655272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030528"/>
              </p:ext>
            </p:extLst>
          </p:nvPr>
        </p:nvGraphicFramePr>
        <p:xfrm>
          <a:off x="5292080" y="4077073"/>
          <a:ext cx="3528392" cy="1979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716"/>
                <a:gridCol w="1311838"/>
                <a:gridCol w="1311838"/>
              </a:tblGrid>
              <a:tr h="78508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 Предмет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ВТГ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Изучают предмет на углубленном уровне, чел.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Химия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720 </a:t>
                      </a:r>
                    </a:p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(</a:t>
                      </a:r>
                      <a:r>
                        <a:rPr lang="ru-RU" sz="1600" u="none" strike="noStrike" dirty="0">
                          <a:effectLst/>
                        </a:rPr>
                        <a:t>13,58%)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037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Биология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1061 </a:t>
                      </a:r>
                    </a:p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(</a:t>
                      </a:r>
                      <a:r>
                        <a:rPr lang="ru-RU" sz="1600" u="none" strike="noStrike" dirty="0">
                          <a:effectLst/>
                        </a:rPr>
                        <a:t>19,9%)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Объект 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9809357"/>
              </p:ext>
            </p:extLst>
          </p:nvPr>
        </p:nvGraphicFramePr>
        <p:xfrm>
          <a:off x="539552" y="3645024"/>
          <a:ext cx="3816425" cy="146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864096"/>
                <a:gridCol w="796420"/>
                <a:gridCol w="1147797"/>
              </a:tblGrid>
              <a:tr h="46938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</a:rPr>
                        <a:t>Предмет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Химия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612</a:t>
                      </a:r>
                      <a:endParaRPr lang="ru-R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607</a:t>
                      </a:r>
                      <a:endParaRPr lang="ru-R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643</a:t>
                      </a:r>
                      <a:endParaRPr lang="ru-R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ru-RU" sz="16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</a:rPr>
                        <a:t>Биология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895</a:t>
                      </a:r>
                      <a:endParaRPr lang="ru-R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894</a:t>
                      </a:r>
                      <a:endParaRPr lang="ru-R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908</a:t>
                      </a:r>
                      <a:endParaRPr lang="ru-RU" sz="1600" b="0" i="0" u="none" strike="noStrike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Текст 2"/>
          <p:cNvSpPr>
            <a:spLocks noGrp="1"/>
          </p:cNvSpPr>
          <p:nvPr>
            <p:ph type="body" idx="1"/>
          </p:nvPr>
        </p:nvSpPr>
        <p:spPr>
          <a:xfrm>
            <a:off x="539552" y="2564904"/>
            <a:ext cx="4690864" cy="720079"/>
          </a:xfrm>
        </p:spPr>
        <p:txBody>
          <a:bodyPr>
            <a:normAutofit fontScale="55000" lnSpcReduction="20000"/>
          </a:bodyPr>
          <a:lstStyle/>
          <a:p>
            <a:pPr marL="12700">
              <a:spcBef>
                <a:spcPts val="100"/>
              </a:spcBef>
              <a:defRPr/>
            </a:pPr>
            <a:endParaRPr lang="ru-RU" dirty="0" smtClean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29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ЕГЭ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:</a:t>
            </a:r>
            <a:r>
              <a:rPr lang="ru-RU" sz="2900" spc="-1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spc="-5" dirty="0">
                <a:solidFill>
                  <a:srgbClr val="0070C0"/>
                </a:solidFill>
                <a:latin typeface="Times New Roman"/>
                <a:cs typeface="Times New Roman"/>
              </a:rPr>
              <a:t>количество</a:t>
            </a:r>
            <a:r>
              <a:rPr lang="ru-RU" sz="2900" spc="-3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участников</a:t>
            </a:r>
            <a:r>
              <a:rPr lang="ru-RU" sz="29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по</a:t>
            </a:r>
            <a:r>
              <a:rPr lang="ru-RU" sz="2900" spc="-2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ru-RU" sz="2900" dirty="0">
                <a:solidFill>
                  <a:srgbClr val="0070C0"/>
                </a:solidFill>
                <a:latin typeface="Times New Roman"/>
                <a:cs typeface="Times New Roman"/>
              </a:rPr>
              <a:t>предметам,</a:t>
            </a:r>
            <a:r>
              <a:rPr lang="ru-RU" sz="2900" spc="-3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endParaRPr lang="ru-RU" sz="2900" spc="-3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29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за три года (ВТГ)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22" y="116632"/>
            <a:ext cx="720080" cy="669074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93851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70C0"/>
                </a:solidFill>
              </a:rPr>
              <a:t>Поступление </a:t>
            </a:r>
            <a:r>
              <a:rPr lang="ru-RU" sz="3200" dirty="0" smtClean="0">
                <a:solidFill>
                  <a:srgbClr val="0070C0"/>
                </a:solidFill>
              </a:rPr>
              <a:t>выпускников 11 классов </a:t>
            </a:r>
            <a:r>
              <a:rPr lang="ru-RU" sz="3200" dirty="0">
                <a:solidFill>
                  <a:srgbClr val="0070C0"/>
                </a:solidFill>
              </a:rPr>
              <a:t>2024 года </a:t>
            </a:r>
            <a:r>
              <a:rPr lang="ru-RU" sz="3200" dirty="0" smtClean="0">
                <a:solidFill>
                  <a:srgbClr val="0070C0"/>
                </a:solidFill>
              </a:rPr>
              <a:t>на </a:t>
            </a:r>
            <a:r>
              <a:rPr lang="ru-RU" sz="3200" dirty="0">
                <a:solidFill>
                  <a:srgbClr val="0070C0"/>
                </a:solidFill>
              </a:rPr>
              <a:t>программы </a:t>
            </a:r>
            <a:r>
              <a:rPr lang="ru-RU" sz="3200" dirty="0" smtClean="0">
                <a:solidFill>
                  <a:srgbClr val="0070C0"/>
                </a:solidFill>
              </a:rPr>
              <a:t>ВО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1340768"/>
            <a:ext cx="3528392" cy="4785395"/>
          </a:xfrm>
        </p:spPr>
        <p:txBody>
          <a:bodyPr>
            <a:normAutofit fontScale="92500" lnSpcReduction="10000"/>
          </a:bodyPr>
          <a:lstStyle/>
          <a:p>
            <a:r>
              <a:rPr lang="ru-RU" sz="1400" b="1" dirty="0" smtClean="0"/>
              <a:t>44.00.00- образование и педагогические науки</a:t>
            </a:r>
          </a:p>
          <a:p>
            <a:r>
              <a:rPr lang="ru-RU" sz="1400" b="1" dirty="0" smtClean="0"/>
              <a:t>09.00.00 –информатика и вычислительная техника</a:t>
            </a:r>
          </a:p>
          <a:p>
            <a:r>
              <a:rPr lang="ru-RU" sz="1400" b="1" dirty="0" smtClean="0"/>
              <a:t>31.00.00 - </a:t>
            </a:r>
            <a:r>
              <a:rPr lang="ru-RU" sz="1400" b="1" dirty="0"/>
              <a:t>клиническая </a:t>
            </a:r>
            <a:r>
              <a:rPr lang="ru-RU" sz="1400" b="1" dirty="0" smtClean="0"/>
              <a:t>медицина</a:t>
            </a:r>
          </a:p>
          <a:p>
            <a:r>
              <a:rPr lang="ru-RU" sz="1400" b="1" dirty="0" smtClean="0"/>
              <a:t>01.00.00 – математика и механика</a:t>
            </a:r>
          </a:p>
          <a:p>
            <a:r>
              <a:rPr lang="ru-RU" sz="1400" b="1" dirty="0" smtClean="0"/>
              <a:t>38.00.00 – экономика и управление</a:t>
            </a:r>
          </a:p>
          <a:p>
            <a:r>
              <a:rPr lang="ru-RU" sz="1400" b="1" dirty="0" smtClean="0"/>
              <a:t>11.00.00 – электроника, радиотехника, системы связи</a:t>
            </a:r>
          </a:p>
          <a:p>
            <a:r>
              <a:rPr lang="ru-RU" sz="1400" b="1" dirty="0" smtClean="0"/>
              <a:t>18.00.00 – химические технологии</a:t>
            </a:r>
          </a:p>
          <a:p>
            <a:r>
              <a:rPr lang="ru-RU" sz="1400" b="1" dirty="0" smtClean="0"/>
              <a:t>39.00.00 – социология и социальная работа</a:t>
            </a:r>
          </a:p>
          <a:p>
            <a:r>
              <a:rPr lang="ru-RU" sz="1400" b="1" dirty="0" smtClean="0"/>
              <a:t>40.00.00 – юриспруденция</a:t>
            </a:r>
          </a:p>
          <a:p>
            <a:r>
              <a:rPr lang="ru-RU" sz="1400" b="1" dirty="0" smtClean="0"/>
              <a:t>08.00.00 – техника и технология строительства</a:t>
            </a:r>
            <a:endParaRPr lang="ru-RU" sz="1400" b="1" dirty="0"/>
          </a:p>
          <a:p>
            <a:endParaRPr lang="ru-RU" sz="1400" b="1" dirty="0" smtClean="0"/>
          </a:p>
          <a:p>
            <a:endParaRPr lang="ru-RU" sz="1400" b="1" dirty="0"/>
          </a:p>
          <a:p>
            <a:endParaRPr lang="ru-RU" sz="1400" b="1" dirty="0" smtClean="0"/>
          </a:p>
          <a:p>
            <a:r>
              <a:rPr lang="ru-RU" sz="1400" b="1" dirty="0">
                <a:solidFill>
                  <a:srgbClr val="FF0000"/>
                </a:solidFill>
              </a:rPr>
              <a:t>38.00.00 – экономика и </a:t>
            </a:r>
            <a:r>
              <a:rPr lang="ru-RU" sz="1400" b="1" dirty="0" smtClean="0">
                <a:solidFill>
                  <a:srgbClr val="FF0000"/>
                </a:solidFill>
              </a:rPr>
              <a:t>управление</a:t>
            </a:r>
          </a:p>
          <a:p>
            <a:r>
              <a:rPr lang="ru-RU" sz="1400" b="1" dirty="0">
                <a:solidFill>
                  <a:srgbClr val="FF0000"/>
                </a:solidFill>
              </a:rPr>
              <a:t>40.00.00 – юриспруденция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42.00.00 – СМИ и информационно-библиотечное дело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7" name="Image 3" descr="Picture"/>
          <p:cNvPicPr>
            <a:picLocks noGrp="1"/>
          </p:cNvPicPr>
          <p:nvPr>
            <p:ph sz="half" idx="1"/>
          </p:nvPr>
        </p:nvPicPr>
        <p:blipFill rotWithShape="1">
          <a:blip r:embed="rId2" cstate="print"/>
          <a:srcRect b="48624"/>
          <a:stretch/>
        </p:blipFill>
        <p:spPr>
          <a:xfrm>
            <a:off x="179512" y="1340768"/>
            <a:ext cx="5400600" cy="5040559"/>
          </a:xfrm>
          <a:prstGeom prst="rect">
            <a:avLst/>
          </a:prstGeom>
          <a:ln>
            <a:prstDash val="solid"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4" y="116632"/>
            <a:ext cx="720080" cy="669074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1417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Поступление выпускников 11 классов 2024 года на программы </a:t>
            </a:r>
            <a:r>
              <a:rPr lang="ru-RU" sz="3600" dirty="0" smtClean="0">
                <a:solidFill>
                  <a:srgbClr val="0070C0"/>
                </a:solidFill>
              </a:rPr>
              <a:t>СПО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68144" y="1600200"/>
            <a:ext cx="309634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1400" b="1" dirty="0" smtClean="0"/>
              <a:t>31.00.00 – клиническая медицина</a:t>
            </a:r>
          </a:p>
          <a:p>
            <a:r>
              <a:rPr lang="ru-RU" sz="1400" b="1" dirty="0" smtClean="0"/>
              <a:t>38.00.00 – экономика и управление</a:t>
            </a:r>
          </a:p>
          <a:p>
            <a:r>
              <a:rPr lang="ru-RU" sz="1400" b="1" dirty="0" smtClean="0"/>
              <a:t>43.00.00 – сервис и туризм</a:t>
            </a:r>
          </a:p>
          <a:p>
            <a:r>
              <a:rPr lang="ru-RU" sz="1400" b="1" dirty="0" smtClean="0"/>
              <a:t>34.00.00 – сестринское дело</a:t>
            </a:r>
          </a:p>
          <a:p>
            <a:r>
              <a:rPr lang="ru-RU" sz="1400" b="1" dirty="0" smtClean="0"/>
              <a:t>15.00.00 – машиностроение</a:t>
            </a:r>
          </a:p>
          <a:p>
            <a:r>
              <a:rPr lang="ru-RU" sz="1400" b="1" dirty="0" smtClean="0"/>
              <a:t>44.00.00 – образование и педагогические науки</a:t>
            </a:r>
          </a:p>
          <a:p>
            <a:r>
              <a:rPr lang="ru-RU" sz="1400" b="1" dirty="0" smtClean="0"/>
              <a:t>09.00.00 – информатика и вычислительная техника</a:t>
            </a:r>
          </a:p>
          <a:p>
            <a:r>
              <a:rPr lang="ru-RU" sz="1400" b="1" dirty="0" smtClean="0"/>
              <a:t>54.00.00 – изобразительное и прикладные виды творчества</a:t>
            </a:r>
          </a:p>
          <a:p>
            <a:r>
              <a:rPr lang="ru-RU" sz="1400" b="1" dirty="0" smtClean="0"/>
              <a:t>23.00.00 – техника и технология наземного транспорта</a:t>
            </a:r>
          </a:p>
          <a:p>
            <a:r>
              <a:rPr lang="ru-RU" sz="1400" b="1" dirty="0" smtClean="0"/>
              <a:t>49.00.00- физическая культура и спорт</a:t>
            </a:r>
          </a:p>
          <a:p>
            <a:endParaRPr lang="ru-RU" sz="1400" b="1" dirty="0"/>
          </a:p>
          <a:p>
            <a:r>
              <a:rPr lang="ru-RU" sz="1400" b="1" dirty="0" smtClean="0">
                <a:solidFill>
                  <a:srgbClr val="FF0000"/>
                </a:solidFill>
              </a:rPr>
              <a:t>40.00.00 – юриспруденция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38.00.00- экономика и управление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09.00.00 – информатика и вычислительная техника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5" name="Image 3" descr="Picture"/>
          <p:cNvPicPr>
            <a:picLocks noGrp="1"/>
          </p:cNvPicPr>
          <p:nvPr>
            <p:ph sz="half" idx="1"/>
          </p:nvPr>
        </p:nvPicPr>
        <p:blipFill rotWithShape="1">
          <a:blip r:embed="rId2" cstate="print"/>
          <a:srcRect t="51076" b="-1"/>
          <a:stretch/>
        </p:blipFill>
        <p:spPr>
          <a:xfrm>
            <a:off x="179512" y="1700808"/>
            <a:ext cx="5904656" cy="4392488"/>
          </a:xfrm>
          <a:prstGeom prst="rect">
            <a:avLst/>
          </a:prstGeom>
          <a:ln>
            <a:prstDash val="solid"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20080" cy="669074"/>
          </a:xfrm>
          <a:prstGeom prst="rect">
            <a:avLst/>
          </a:prstGeom>
          <a:blipFill dpi="0" rotWithShape="1">
            <a:blip r:embed="rId4">
              <a:alphaModFix amt="0"/>
            </a:blip>
            <a:srcRect/>
            <a:tile tx="0" ty="0" sx="100000" sy="100000" flip="none" algn="tl"/>
          </a:blipFill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1197719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</TotalTime>
  <Words>662</Words>
  <Application>Microsoft Office PowerPoint</Application>
  <PresentationFormat>Экран (4:3)</PresentationFormat>
  <Paragraphs>299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Информация к заседанию круглого стола  «Реализация профильного обучения. Итоги ГИА»</vt:lpstr>
      <vt:lpstr>Информация о выборе предметов среди участников ГИА-9</vt:lpstr>
      <vt:lpstr>Информация о выборе пар предметов участниками ГИА-9 2024</vt:lpstr>
      <vt:lpstr>Презентация PowerPoint</vt:lpstr>
      <vt:lpstr>Презентация PowerPoint</vt:lpstr>
      <vt:lpstr>Поступление выпускников 2024 года  на программы СПО</vt:lpstr>
      <vt:lpstr>Презентация PowerPoint</vt:lpstr>
      <vt:lpstr>Поступление выпускников 11 классов 2024 года на программы ВО</vt:lpstr>
      <vt:lpstr>Поступление выпускников 11 классов 2024 года на программы СПО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Костыгова_ЕА</dc:creator>
  <cp:lastModifiedBy>Елена Костыгова</cp:lastModifiedBy>
  <cp:revision>28</cp:revision>
  <cp:lastPrinted>2025-02-25T09:30:30Z</cp:lastPrinted>
  <dcterms:created xsi:type="dcterms:W3CDTF">2025-02-20T07:18:18Z</dcterms:created>
  <dcterms:modified xsi:type="dcterms:W3CDTF">2025-02-25T11:02:59Z</dcterms:modified>
</cp:coreProperties>
</file>