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94" r:id="rId3"/>
    <p:sldId id="292" r:id="rId4"/>
    <p:sldId id="291" r:id="rId5"/>
    <p:sldId id="276" r:id="rId6"/>
    <p:sldId id="273" r:id="rId7"/>
    <p:sldId id="267" r:id="rId8"/>
    <p:sldId id="293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C531F-4149-4A0E-A2D1-639CB1FE2E87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BCD4D-0B20-4DDD-ACF7-2A667CB78B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25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853F0-1EEC-4D11-8D93-DC87F1E65232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52B9D-3B87-4151-A6B4-59398453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2058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442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7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4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3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52B9D-3B87-4151-A6B4-59398453F40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71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D9F7-3B7B-4EE8-B5E3-AE3B6F3345C0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4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2B7F-8204-4A9F-AA52-73747B74F383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0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5AF-CD5E-4D11-800C-10C81F932264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58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A46A-1A89-414C-85B7-785497274B19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31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0926-778B-4707-BE3A-41E33643D31A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21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3D38-EB83-41ED-9038-42C10450981F}" type="datetime1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7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F0B3-8DD4-4C7C-A92B-56FCFEE72D12}" type="datetime1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8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63D9-B319-4E99-BC94-CAE6B6B172AF}" type="datetime1">
              <a:rPr lang="ru-RU" smtClean="0"/>
              <a:t>25.02.2025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1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EA4B-2AA2-4F4C-90C8-7E3727921EEB}" type="datetime1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53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42907AB-89DB-442F-BF48-31B877485275}" type="datetime1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01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ED9-9C6E-4DC7-8FA1-BFC87A45E271}" type="datetime1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6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7106E0-CDF1-4BD3-BCD8-1E80E4CC89BE}" type="datetime1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5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939173"/>
            <a:ext cx="6004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естественно-научного профиля на уровне среднего общего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135;p5"/>
          <p:cNvSpPr/>
          <p:nvPr/>
        </p:nvSpPr>
        <p:spPr>
          <a:xfrm>
            <a:off x="5292080" y="4941168"/>
            <a:ext cx="3328635" cy="661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Соколова Ирина Юрьевна,</a:t>
            </a:r>
            <a:endParaRPr sz="1600" b="0" i="0" u="none" strike="noStrike" cap="none" dirty="0">
              <a:solidFill>
                <a:schemeClr val="bg2">
                  <a:lumMod val="50000"/>
                </a:schemeClr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dirty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консультант отдела развития общего </a:t>
            </a:r>
            <a:r>
              <a:rPr lang="ru-RU" sz="1050" dirty="0" smtClean="0">
                <a:solidFill>
                  <a:schemeClr val="bg2">
                    <a:lumMod val="50000"/>
                  </a:schemeClr>
                </a:solidFill>
                <a:latin typeface="Tahoma"/>
                <a:ea typeface="Tahoma"/>
                <a:cs typeface="Tahoma"/>
                <a:sym typeface="Tahoma"/>
              </a:rPr>
              <a:t>образования министерства образования Ярославской области</a:t>
            </a:r>
            <a:endParaRPr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99062"/>
            <a:ext cx="4823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 Ярославской области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0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5608" y="116632"/>
            <a:ext cx="8386872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221374"/>
            <a:ext cx="84138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Распоряжение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Правительства Российской Федерации от 19.11.2024 № 3333-р «Об утверждении комплексного плана мероприятий по повышению качества математического и естественно-научного образования на период до 2030 года»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2410" y="3167435"/>
            <a:ext cx="79200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Увеличено не менее чем на 10 процентов ежегодно количество обучающихся по образовательным программам основного общего и среднего общего образования, изучающих математику 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естественно-научные предметы </a:t>
            </a:r>
            <a:r>
              <a:rPr lang="ru-RU" sz="1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 или на профильном уровне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7994" y="2628326"/>
            <a:ext cx="6163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реализации комплексного </a:t>
            </a:r>
            <a:r>
              <a:rPr lang="ru-RU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32615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50694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73299" y="4250111"/>
            <a:ext cx="79200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Увеличена до 35 процентов доля выбравших единый государственный экзамен по профильной математике 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естественно-научным предметам </a:t>
            </a:r>
            <a:r>
              <a:rPr lang="ru-RU" sz="1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(химии, физике, информатике и биологии</a:t>
            </a:r>
            <a:r>
              <a:rPr lang="ru-RU" sz="14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sz="14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2023 годом)</a:t>
            </a:r>
            <a:endParaRPr lang="ru-RU" sz="14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7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5608" y="116632"/>
            <a:ext cx="8386872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предметов на углубленном уровне </a:t>
            </a:r>
          </a:p>
        </p:txBody>
      </p:sp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83" y="1276471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46474"/>
              </p:ext>
            </p:extLst>
          </p:nvPr>
        </p:nvGraphicFramePr>
        <p:xfrm>
          <a:off x="898730" y="1988839"/>
          <a:ext cx="7849733" cy="207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476">
                  <a:extLst>
                    <a:ext uri="{9D8B030D-6E8A-4147-A177-3AD203B41FA5}">
                      <a16:colId xmlns:a16="http://schemas.microsoft.com/office/drawing/2014/main" val="2225282071"/>
                    </a:ext>
                  </a:extLst>
                </a:gridCol>
                <a:gridCol w="3234609">
                  <a:extLst>
                    <a:ext uri="{9D8B030D-6E8A-4147-A177-3AD203B41FA5}">
                      <a16:colId xmlns:a16="http://schemas.microsoft.com/office/drawing/2014/main" val="857202965"/>
                    </a:ext>
                  </a:extLst>
                </a:gridCol>
                <a:gridCol w="3121648">
                  <a:extLst>
                    <a:ext uri="{9D8B030D-6E8A-4147-A177-3AD203B41FA5}">
                      <a16:colId xmlns:a16="http://schemas.microsoft.com/office/drawing/2014/main" val="2919805991"/>
                    </a:ext>
                  </a:extLst>
                </a:gridCol>
              </a:tblGrid>
              <a:tr h="66958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уровне основного общего образования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среднего общего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49384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5548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7273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91863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44964" y="1124935"/>
            <a:ext cx="751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обучающихся, изучающих в 2024-2025 учебном году предметы на углубленном уровне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83" y="4553007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17874" y="4545994"/>
            <a:ext cx="7510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2024-2025 учебном году открыто 876 профильных классов,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обучается 11292 старшеклассника, из них: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естественно-научный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– 109 классов, охват обучающихся - 1232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05375" y="5952742"/>
            <a:ext cx="2938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данных ОО1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793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608" y="116632"/>
            <a:ext cx="8386872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учебного плана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6799" y="1052935"/>
            <a:ext cx="852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16194" y="1052935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 профиля разрабатываются: 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приказами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России: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17 мая 2012 г. № 413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федерального государственного образовательного стандарта среднего общего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18.05.2023 № 371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федеральной образовательной программы среднего общего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09.10.2024 № 704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83" y="2204864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65" y="3138761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65" y="4221088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99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608" y="116632"/>
            <a:ext cx="824285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2440" y="1220469"/>
            <a:ext cx="63367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1028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27.12.2023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5608" y="5431610"/>
            <a:ext cx="63357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19.03.2024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некоторые приказы Министерства просвещения Российской Федерации, касающиеся федеральных образовательных программ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образования, основного общего образования и среднего общего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6007" y="2232359"/>
            <a:ext cx="633539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31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22.01.2024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образования"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3175" y="3323967"/>
            <a:ext cx="63705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110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19.02.2024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образования"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3360" y="4780770"/>
            <a:ext cx="63705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62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01.02.2024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некоторые приказы Министерства просвещения Российской Федерации, касающиеся федеральных образовательных программ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образования"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63033" y="1180107"/>
            <a:ext cx="1760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ОБЗР, физическая культура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00284" y="47807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8760" y="2293229"/>
            <a:ext cx="1640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Труд/технология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38760" y="3289272"/>
            <a:ext cx="16439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России,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нашего края,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ОДНКНР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175" y="837824"/>
            <a:ext cx="712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ФГОС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23438" y="4418827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ФООП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363033" y="5383048"/>
            <a:ext cx="19370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Литература, родной язык/родная литература, история, обществознание, география, физическая культура,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6" y="863899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04" y="4431865"/>
            <a:ext cx="360850" cy="343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44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608" y="116632"/>
            <a:ext cx="824285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499" y="2276872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дальнейшее становление и формирование личности обучающегося, развитие интереса к познанию и творческих способностей обучающегося, </a:t>
            </a:r>
            <a:r>
              <a:rPr lang="ru-RU" sz="16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самостоятельной учебной деятельности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индивидуализации и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ориентации содержания среднего общего образования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подготовку обучающегося к жизни в обществе, самостоятельному жизненному выбору, продолжению образования и началу профессиональной деятельности.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506880"/>
            <a:ext cx="7930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66. Начальное общее, основное общее и среднее общее образование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608" y="116632"/>
            <a:ext cx="824285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 в соответствии с ФГОС  СОО и ФОП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783142"/>
            <a:ext cx="826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 формируется 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профиля получаемой специальности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введения профильных предметов, соответствующих по содержанию, целям и задачам, требованиям пунктов 7.1 и 8.1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(п. 18.3.1 ФГОС СОО)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189180"/>
              </p:ext>
            </p:extLst>
          </p:nvPr>
        </p:nvGraphicFramePr>
        <p:xfrm>
          <a:off x="532320" y="1806916"/>
          <a:ext cx="8288151" cy="34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814">
                  <a:extLst>
                    <a:ext uri="{9D8B030D-6E8A-4147-A177-3AD203B41FA5}">
                      <a16:colId xmlns:a16="http://schemas.microsoft.com/office/drawing/2014/main" val="2708857837"/>
                    </a:ext>
                  </a:extLst>
                </a:gridCol>
                <a:gridCol w="5927337">
                  <a:extLst>
                    <a:ext uri="{9D8B030D-6E8A-4147-A177-3AD203B41FA5}">
                      <a16:colId xmlns:a16="http://schemas.microsoft.com/office/drawing/2014/main" val="603232186"/>
                    </a:ext>
                  </a:extLst>
                </a:gridCol>
              </a:tblGrid>
              <a:tr h="5225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предметные области,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которых выбираются 2 предмета на углубленном уровне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985730"/>
                  </a:ext>
                </a:extLst>
              </a:tr>
              <a:tr h="522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«Математика и информатика» и «Естестественно-научные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предметы»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988038"/>
                  </a:ext>
                </a:extLst>
              </a:tr>
              <a:tr h="102450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Естественно-научный, агротехнологический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«Естестественно-научные предметы»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18011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литература», «Общественно-научные предметы», «Иностранные языки»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92676"/>
                  </a:ext>
                </a:extLst>
              </a:tr>
              <a:tr h="522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«Математика и информатика»,  «Общественно-научные предметы»,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9728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59632" y="551871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(профиль) образования - ориентация образовательной программы на конкретные области знания и (или) виды деятельности, определяющая ее предметно-тематическое содержание, преобладающие виды учебной деятельности обучающегося и требования к результатам освоения образовательной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(ч. 25.ст. 2 Закона об образовании)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98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Круглый стол. 25.02.2025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5608" y="116632"/>
            <a:ext cx="824285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06378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09.10.2024 № 704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25188"/>
              </p:ext>
            </p:extLst>
          </p:nvPr>
        </p:nvGraphicFramePr>
        <p:xfrm>
          <a:off x="648323" y="3506786"/>
          <a:ext cx="7849733" cy="1922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476">
                  <a:extLst>
                    <a:ext uri="{9D8B030D-6E8A-4147-A177-3AD203B41FA5}">
                      <a16:colId xmlns:a16="http://schemas.microsoft.com/office/drawing/2014/main" val="2225282071"/>
                    </a:ext>
                  </a:extLst>
                </a:gridCol>
                <a:gridCol w="3234609">
                  <a:extLst>
                    <a:ext uri="{9D8B030D-6E8A-4147-A177-3AD203B41FA5}">
                      <a16:colId xmlns:a16="http://schemas.microsoft.com/office/drawing/2014/main" val="857202965"/>
                    </a:ext>
                  </a:extLst>
                </a:gridCol>
                <a:gridCol w="3121648">
                  <a:extLst>
                    <a:ext uri="{9D8B030D-6E8A-4147-A177-3AD203B41FA5}">
                      <a16:colId xmlns:a16="http://schemas.microsoft.com/office/drawing/2014/main" val="2919805991"/>
                    </a:ext>
                  </a:extLst>
                </a:gridCol>
              </a:tblGrid>
              <a:tr h="473543"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уровне основного общего образования (раздел 1)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среднего общего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(раздел 2)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49384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135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5548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137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7273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139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91863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24128" y="2212213"/>
            <a:ext cx="3238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444444"/>
                </a:solidFill>
                <a:latin typeface="Arial" panose="020B0604020202020204" pitchFamily="34" charset="0"/>
              </a:rPr>
              <a:t>вступает </a:t>
            </a:r>
            <a:r>
              <a:rPr lang="ru-RU" sz="1400" dirty="0">
                <a:solidFill>
                  <a:srgbClr val="444444"/>
                </a:solidFill>
                <a:latin typeface="Arial" panose="020B0604020202020204" pitchFamily="34" charset="0"/>
              </a:rPr>
              <a:t>в силу с 1 сентября 2025 г</a:t>
            </a:r>
            <a:r>
              <a:rPr lang="ru-RU" sz="1400" dirty="0" smtClean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051720" y="551725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Возможна корректировка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числа часов, рекомендованных для изучения предметов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0339" y="552685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предусмотрена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корректировка общего числа часов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7883" y="2626776"/>
            <a:ext cx="767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Кодификатор проверяемые на ЕГЭ  проверяемых требований к результатам освоения к ООП СОО и элементов содержания</a:t>
            </a:r>
          </a:p>
        </p:txBody>
      </p:sp>
    </p:spTree>
    <p:extLst>
      <p:ext uri="{BB962C8B-B14F-4D97-AF65-F5344CB8AC3E}">
        <p14:creationId xmlns:p14="http://schemas.microsoft.com/office/powerpoint/2010/main" val="421456471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3028</TotalTime>
  <Words>874</Words>
  <Application>Microsoft Office PowerPoint</Application>
  <PresentationFormat>Экран (4:3)</PresentationFormat>
  <Paragraphs>110</Paragraphs>
  <Slides>8</Slides>
  <Notes>5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Ирина  Юрьевна</dc:creator>
  <cp:lastModifiedBy>Соколова Ирина  Юрьевна</cp:lastModifiedBy>
  <cp:revision>204</cp:revision>
  <cp:lastPrinted>2024-05-29T09:20:32Z</cp:lastPrinted>
  <dcterms:created xsi:type="dcterms:W3CDTF">2022-06-24T08:27:29Z</dcterms:created>
  <dcterms:modified xsi:type="dcterms:W3CDTF">2025-02-25T11:32:31Z</dcterms:modified>
</cp:coreProperties>
</file>