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3553-D49A-4A76-B2A2-5F073E149C8C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44276-E89B-45FE-85F0-32E3E5432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профильного обучения технологической направленности на уровне среднего общего образования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лицее № 2 города Рыбинска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071942"/>
            <a:ext cx="4714908" cy="2357454"/>
          </a:xfrm>
        </p:spPr>
        <p:txBody>
          <a:bodyPr>
            <a:normAutofit fontScale="92500" lnSpcReduction="20000"/>
          </a:bodyPr>
          <a:lstStyle/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Григорьева Ирина Валентиновна, заместитель директора по НМР лицея № 2</a:t>
            </a: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27.02.2025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Герб3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179388" y="188912"/>
            <a:ext cx="1863233" cy="1739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5786" y="2357430"/>
            <a:ext cx="1214446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spc="-10" dirty="0" smtClean="0">
                <a:solidFill>
                  <a:srgbClr val="3A3838"/>
                </a:solidFill>
                <a:latin typeface="Arial"/>
                <a:cs typeface="Arial"/>
              </a:rPr>
              <a:t>Учебный план лицея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3494" y="147829"/>
            <a:ext cx="4035933" cy="5404103"/>
            <a:chOff x="697991" y="147828"/>
            <a:chExt cx="5381244" cy="5404103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7991" y="2612135"/>
              <a:ext cx="213360" cy="2133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39" y="5338572"/>
              <a:ext cx="213359" cy="2133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8959" y="147828"/>
              <a:ext cx="2970276" cy="76962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0034" y="5500702"/>
            <a:ext cx="178595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Дополнительное образование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79369" y="1577721"/>
            <a:ext cx="1949768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14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Углубленное</a:t>
            </a:r>
            <a:r>
              <a:rPr sz="1600" spc="-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600" spc="13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изучение профильных</a:t>
            </a:r>
            <a:r>
              <a:rPr sz="1600" spc="-8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600" spc="13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предметов</a:t>
            </a:r>
            <a:endParaRPr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28860" y="214290"/>
            <a:ext cx="207170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rgbClr val="FFFFFF"/>
                </a:solidFill>
                <a:latin typeface="Arial"/>
                <a:cs typeface="Arial"/>
              </a:rPr>
              <a:t>Учебные занятия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50283" y="142853"/>
            <a:ext cx="2066544" cy="789836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4643438" y="285728"/>
            <a:ext cx="192882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Это необходимо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чтобы</a:t>
            </a:r>
            <a:endParaRPr sz="1800" b="1">
              <a:solidFill>
                <a:schemeClr val="bg1"/>
              </a:solidFill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72264" y="142852"/>
            <a:ext cx="2348865" cy="769620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880002" y="235408"/>
            <a:ext cx="187023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rgbClr val="FFFFFF"/>
                </a:solidFill>
                <a:latin typeface="+mj-lt"/>
                <a:cs typeface="Arial"/>
              </a:rPr>
              <a:t>Количество часов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spc="-10" dirty="0" smtClean="0">
                <a:solidFill>
                  <a:srgbClr val="FFFFFF"/>
                </a:solidFill>
                <a:latin typeface="+mj-lt"/>
                <a:cs typeface="Arial"/>
              </a:rPr>
              <a:t>В 10-11 классе</a:t>
            </a:r>
            <a:endParaRPr sz="1800" smtClean="0">
              <a:latin typeface="+mj-lt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1999" y="1142985"/>
            <a:ext cx="2071703" cy="15949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400" spc="9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получить </a:t>
            </a:r>
            <a:r>
              <a:rPr sz="1400" spc="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фундаментальные </a:t>
            </a:r>
            <a:r>
              <a:rPr sz="14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знания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3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400" spc="15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хорошо</a:t>
            </a:r>
            <a:r>
              <a:rPr sz="1400" spc="-10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400" spc="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сдать</a:t>
            </a:r>
            <a:r>
              <a:rPr sz="1400" spc="-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ЕГЭ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400" spc="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поступить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120"/>
              </a:spcBef>
            </a:pPr>
            <a:r>
              <a:rPr sz="14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400" spc="-8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400" spc="14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выбранный</a:t>
            </a:r>
            <a:r>
              <a:rPr sz="1400" spc="-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вуз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92276" y="1142984"/>
            <a:ext cx="2137442" cy="179305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229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Физика: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135"/>
              </a:spcBef>
            </a:pPr>
            <a:r>
              <a:rPr lang="ru-RU" sz="1500" spc="170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5</a:t>
            </a:r>
            <a:r>
              <a:rPr sz="1500" spc="-8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0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lang="ru-RU" sz="1500" spc="105" dirty="0" err="1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ов</a:t>
            </a:r>
            <a:r>
              <a:rPr sz="1500" spc="-13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8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8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Математика: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130"/>
              </a:spcBef>
            </a:pPr>
            <a:r>
              <a:rPr lang="ru-RU" sz="1500" spc="65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8</a:t>
            </a:r>
            <a:r>
              <a:rPr sz="1500" spc="-8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14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часов</a:t>
            </a:r>
            <a:r>
              <a:rPr sz="1500" spc="-120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7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3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119380" indent="-287020">
              <a:lnSpc>
                <a:spcPct val="106700"/>
              </a:lnSpc>
              <a:spcBef>
                <a:spcPts val="8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Информатика</a:t>
            </a:r>
            <a:r>
              <a:rPr sz="1500" spc="9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:</a:t>
            </a:r>
            <a:r>
              <a:rPr sz="1500" spc="50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endParaRPr lang="ru-RU" sz="1500" spc="50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119380" indent="-287020">
              <a:lnSpc>
                <a:spcPct val="106700"/>
              </a:lnSpc>
              <a:spcBef>
                <a:spcPts val="8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17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4</a:t>
            </a:r>
            <a:r>
              <a:rPr sz="1500" spc="-8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05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часа</a:t>
            </a:r>
            <a:r>
              <a:rPr sz="1500" spc="-130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8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57422" y="3143248"/>
            <a:ext cx="2099231" cy="4691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Предпрофессиональные</a:t>
            </a:r>
            <a:endParaRPr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ru-RU" sz="1600" spc="13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  <a:r>
              <a:rPr sz="1600" spc="13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урсы</a:t>
            </a:r>
            <a:r>
              <a:rPr lang="ru-RU" sz="1600" spc="13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spc="13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выбору</a:t>
            </a: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ru-RU" sz="1600" spc="13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Индивидуальный образовательный проект технологической направленности</a:t>
            </a:r>
          </a:p>
          <a:p>
            <a:pPr marL="12700">
              <a:lnSpc>
                <a:spcPct val="100000"/>
              </a:lnSpc>
            </a:pPr>
            <a:r>
              <a:rPr lang="ru-RU" sz="1600" spc="13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(защита на базе РГАТУ)</a:t>
            </a: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lang="ru-RU" sz="16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</a:pPr>
            <a:endParaRPr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3438" y="3071810"/>
            <a:ext cx="2071702" cy="1844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6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узнать,</a:t>
            </a:r>
            <a:r>
              <a:rPr sz="1500" spc="-9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5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чем</a:t>
            </a:r>
            <a:r>
              <a:rPr sz="1500" spc="-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1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занимаются </a:t>
            </a:r>
            <a:r>
              <a:rPr sz="1500" spc="14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инженеры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428625" indent="-287020">
              <a:lnSpc>
                <a:spcPct val="107300"/>
              </a:lnSpc>
              <a:spcBef>
                <a:spcPts val="79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500" spc="10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получить</a:t>
            </a:r>
            <a:r>
              <a:rPr sz="1500" spc="-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реальные </a:t>
            </a:r>
            <a:r>
              <a:rPr sz="1500" spc="13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навыки</a:t>
            </a:r>
            <a:r>
              <a:rPr sz="1500" spc="-12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1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работы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96088" y="3089909"/>
            <a:ext cx="2237899" cy="19820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70815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500" spc="15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Техническое черчение и чтение чертежей</a:t>
            </a:r>
            <a:endParaRPr lang="ru-RU" sz="1500" spc="85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170815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tabLst>
                <a:tab pos="299085" algn="l"/>
              </a:tabLst>
            </a:pPr>
            <a:r>
              <a:rPr lang="ru-RU" sz="1500" spc="8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   </a:t>
            </a:r>
            <a:r>
              <a:rPr sz="1500" spc="-27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1</a:t>
            </a:r>
            <a:r>
              <a:rPr sz="1500" spc="-8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14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sz="1500" spc="-114" dirty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9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lang="ru-RU" sz="1500" spc="125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170815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tabLst>
                <a:tab pos="299085" algn="l"/>
              </a:tabLst>
            </a:pP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500" spc="-275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1</a:t>
            </a:r>
            <a:r>
              <a:rPr lang="ru-RU" sz="1500" spc="-80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14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lang="ru-RU" sz="1500" spc="-114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lang="ru-RU" sz="1500" spc="-9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 </a:t>
            </a:r>
          </a:p>
          <a:p>
            <a:pPr marL="299085" indent="-286385">
              <a:lnSpc>
                <a:spcPct val="100000"/>
              </a:lnSpc>
              <a:buClr>
                <a:srgbClr val="48AAF7"/>
              </a:buClr>
              <a:buSzPct val="120000"/>
              <a:tabLst>
                <a:tab pos="299085" algn="l"/>
              </a:tabLst>
            </a:pP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   в 10 классе</a:t>
            </a:r>
            <a:endParaRPr sz="1500">
              <a:latin typeface="Tahoma"/>
              <a:cs typeface="Tahom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266570" y="967739"/>
            <a:ext cx="6877526" cy="5638800"/>
            <a:chOff x="3022092" y="967739"/>
            <a:chExt cx="9170035" cy="5638800"/>
          </a:xfrm>
        </p:grpSpPr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4952" y="2941319"/>
              <a:ext cx="9147048" cy="21031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2092" y="978407"/>
              <a:ext cx="210311" cy="562813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84748" y="967739"/>
              <a:ext cx="211836" cy="562813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95588" y="975359"/>
              <a:ext cx="210311" cy="5628132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8755189" y="6230935"/>
            <a:ext cx="8286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0" dirty="0">
                <a:solidFill>
                  <a:srgbClr val="D0CECE"/>
                </a:solidFill>
                <a:latin typeface="Microsoft Sans Serif"/>
                <a:cs typeface="Microsoft Sans Serif"/>
              </a:rPr>
              <a:t>2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4294967295"/>
          </p:nvPr>
        </p:nvSpPr>
        <p:spPr>
          <a:xfrm>
            <a:off x="689076" y="6373546"/>
            <a:ext cx="5331676" cy="410445"/>
          </a:xfrm>
          <a:prstGeom prst="rect">
            <a:avLst/>
          </a:prstGeom>
        </p:spPr>
        <p:txBody>
          <a:bodyPr vert="horz" wrap="square" lIns="0" tIns="222262" rIns="0" bIns="0" rtlCol="0">
            <a:spAutoFit/>
          </a:bodyPr>
          <a:lstStyle/>
          <a:p>
            <a:pPr marL="19685">
              <a:lnSpc>
                <a:spcPts val="1430"/>
              </a:lnSpc>
            </a:pPr>
            <a:r>
              <a:rPr smtClean="0">
                <a:latin typeface="Microsoft Sans Serif"/>
                <a:cs typeface="Microsoft Sans Serif"/>
              </a:rPr>
              <a:t>|</a:t>
            </a:r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00034" y="2428868"/>
            <a:ext cx="185738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3A3838"/>
                </a:solidFill>
                <a:latin typeface="Arial"/>
                <a:cs typeface="Arial"/>
              </a:rPr>
              <a:t>Дополнительное образование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142844" y="147829"/>
            <a:ext cx="4416556" cy="5404103"/>
            <a:chOff x="697991" y="147828"/>
            <a:chExt cx="5381244" cy="5404103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7991" y="2612135"/>
              <a:ext cx="213360" cy="2133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39" y="5338572"/>
              <a:ext cx="213359" cy="2133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8959" y="147828"/>
              <a:ext cx="2970276" cy="76962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0034" y="5500702"/>
            <a:ext cx="178595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Дополнительное образование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0298" y="1071546"/>
            <a:ext cx="1857388" cy="1774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sz="1400" spc="140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Методы решения нестандартных задач по математике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lang="ru-RU" sz="1400" spc="14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Физика в исследованиях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28860" y="285728"/>
            <a:ext cx="207170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rgbClr val="FFFFFF"/>
                </a:solidFill>
                <a:latin typeface="Arial"/>
                <a:cs typeface="Arial"/>
              </a:rPr>
              <a:t>Учебные занятия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50283" y="163069"/>
            <a:ext cx="2066544" cy="769619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4643438" y="285728"/>
            <a:ext cx="192882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Это необходимо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чтобы</a:t>
            </a:r>
            <a:endParaRPr sz="1800" b="1">
              <a:solidFill>
                <a:schemeClr val="bg1"/>
              </a:solidFill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72264" y="142852"/>
            <a:ext cx="2348865" cy="769620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880002" y="235408"/>
            <a:ext cx="187023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rgbClr val="FFFFFF"/>
                </a:solidFill>
                <a:latin typeface="+mj-lt"/>
                <a:cs typeface="Arial"/>
              </a:rPr>
              <a:t>Количество часов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spc="-10" dirty="0" smtClean="0">
                <a:solidFill>
                  <a:srgbClr val="FFFFFF"/>
                </a:solidFill>
                <a:latin typeface="+mj-lt"/>
                <a:cs typeface="Arial"/>
              </a:rPr>
              <a:t>В 10-11 классе</a:t>
            </a:r>
            <a:endParaRPr sz="1800" smtClean="0">
              <a:latin typeface="+mj-lt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1999" y="1142984"/>
            <a:ext cx="2071703" cy="1588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200" spc="9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получить </a:t>
            </a:r>
            <a:r>
              <a:rPr lang="ru-RU" sz="1200" spc="10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дополнительные </a:t>
            </a:r>
            <a:r>
              <a:rPr sz="1200" spc="125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знания</a:t>
            </a:r>
            <a:r>
              <a:rPr lang="ru-RU" sz="12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предмету</a:t>
            </a:r>
            <a:endParaRPr sz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99085" indent="-286385">
              <a:lnSpc>
                <a:spcPct val="100000"/>
              </a:lnSpc>
              <a:spcBef>
                <a:spcPts val="93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200" spc="10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сдать</a:t>
            </a:r>
            <a:r>
              <a:rPr sz="1200" spc="-10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sz="1200" spc="105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ЕГЭ</a:t>
            </a:r>
            <a:r>
              <a:rPr lang="ru-RU" sz="1200" spc="10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на более высокий балл</a:t>
            </a:r>
            <a:endParaRPr sz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200" spc="1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поступить</a:t>
            </a:r>
            <a:endParaRPr sz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99085">
              <a:lnSpc>
                <a:spcPct val="100000"/>
              </a:lnSpc>
              <a:spcBef>
                <a:spcPts val="120"/>
              </a:spcBef>
            </a:pPr>
            <a:r>
              <a:rPr sz="1200" spc="12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  <a:r>
              <a:rPr sz="1200" spc="-8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престиж</a:t>
            </a:r>
            <a:r>
              <a:rPr sz="1200" spc="14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ный</a:t>
            </a:r>
            <a:r>
              <a:rPr sz="1200" spc="-10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sz="1200" spc="9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вуз</a:t>
            </a:r>
            <a:endParaRPr sz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92276" y="1142984"/>
            <a:ext cx="2137442" cy="109388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35"/>
              </a:spcBef>
            </a:pPr>
            <a:r>
              <a:rPr lang="ru-RU" sz="1500" spc="170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1</a:t>
            </a:r>
            <a:r>
              <a:rPr sz="1500" spc="-8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05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sz="1500" spc="-13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8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500" spc="8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130"/>
              </a:spcBef>
            </a:pPr>
            <a:r>
              <a:rPr lang="ru-RU" sz="1500" spc="65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1</a:t>
            </a:r>
            <a:r>
              <a:rPr sz="1500" spc="-8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14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sz="1500" spc="-12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2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sz="1500" spc="-7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500" spc="13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lang="ru-RU" sz="1500" spc="13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130"/>
              </a:spcBef>
            </a:pPr>
            <a:r>
              <a:rPr lang="ru-RU" sz="1500" spc="13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 11 классе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8861" y="3071810"/>
            <a:ext cx="2027792" cy="309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Программы ЯРИОЦ «Новая школа»: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Решение олимпиадных задач по математике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Методы решения олимпиадных задач по информатике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endParaRPr lang="ru-RU" sz="15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15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endParaRPr sz="15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3438" y="3071810"/>
            <a:ext cx="1928826" cy="22028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spc="6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расширить знания по предмету</a:t>
            </a:r>
          </a:p>
          <a:p>
            <a:pPr marL="299085" marR="5080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99085" marR="428625" indent="-287020">
              <a:lnSpc>
                <a:spcPct val="107300"/>
              </a:lnSpc>
              <a:spcBef>
                <a:spcPts val="79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sz="1400" spc="105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получить</a:t>
            </a:r>
            <a:r>
              <a:rPr sz="1400" spc="-9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sz="1400" spc="135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навыки</a:t>
            </a:r>
            <a:r>
              <a:rPr sz="1400" spc="-12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-12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решения нестандартных задач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96088" y="3571876"/>
            <a:ext cx="2237899" cy="1644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70815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500" spc="-275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2   </a:t>
            </a:r>
            <a:r>
              <a:rPr lang="ru-RU" sz="1500" spc="125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раза</a:t>
            </a: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в месяц</a:t>
            </a: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spcBef>
                <a:spcPts val="92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500" spc="170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1</a:t>
            </a:r>
            <a:r>
              <a:rPr lang="ru-RU" sz="1500" spc="-85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05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час</a:t>
            </a:r>
            <a:r>
              <a:rPr lang="ru-RU" sz="1500" spc="-130" dirty="0" smtClean="0">
                <a:solidFill>
                  <a:srgbClr val="48AA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</a:t>
            </a:r>
            <a:r>
              <a:rPr lang="ru-RU" sz="1500" spc="-8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ru-RU" sz="1500" spc="125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неделю</a:t>
            </a:r>
            <a:endParaRPr lang="ru-RU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925"/>
              </a:spcBef>
              <a:buClr>
                <a:srgbClr val="48AAF7"/>
              </a:buClr>
              <a:buSzPct val="120000"/>
              <a:tabLst>
                <a:tab pos="299085" algn="l"/>
              </a:tabLst>
            </a:pPr>
            <a:endParaRPr sz="15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14612" y="5214950"/>
            <a:ext cx="1731169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spc="135" dirty="0" smtClean="0">
                <a:solidFill>
                  <a:srgbClr val="F1F1F1"/>
                </a:solidFill>
                <a:latin typeface="Tahoma"/>
                <a:cs typeface="Tahoma"/>
              </a:rPr>
              <a:t>Избранные вопросы математики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19257" y="5172659"/>
            <a:ext cx="1955483" cy="8105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500"/>
              </a:lnSpc>
              <a:spcBef>
                <a:spcPts val="100"/>
              </a:spcBef>
            </a:pPr>
            <a:r>
              <a:rPr sz="1600" spc="-290" dirty="0">
                <a:solidFill>
                  <a:srgbClr val="F1F1F1"/>
                </a:solidFill>
                <a:latin typeface="Tahoma"/>
                <a:cs typeface="Tahoma"/>
              </a:rPr>
              <a:t>1</a:t>
            </a:r>
            <a:r>
              <a:rPr sz="1600" spc="-8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35" dirty="0">
                <a:solidFill>
                  <a:srgbClr val="F1F1F1"/>
                </a:solidFill>
                <a:latin typeface="Tahoma"/>
                <a:cs typeface="Tahoma"/>
              </a:rPr>
              <a:t>раз</a:t>
            </a:r>
            <a:r>
              <a:rPr sz="1600" spc="-105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40" dirty="0">
                <a:solidFill>
                  <a:srgbClr val="F1F1F1"/>
                </a:solidFill>
                <a:latin typeface="Tahoma"/>
                <a:cs typeface="Tahoma"/>
              </a:rPr>
              <a:t>в</a:t>
            </a:r>
            <a:r>
              <a:rPr sz="1600" spc="-8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50" dirty="0">
                <a:solidFill>
                  <a:srgbClr val="F1F1F1"/>
                </a:solidFill>
                <a:latin typeface="Tahoma"/>
                <a:cs typeface="Tahoma"/>
              </a:rPr>
              <a:t>неделю</a:t>
            </a:r>
            <a:r>
              <a:rPr sz="1600" spc="-13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55" dirty="0">
                <a:solidFill>
                  <a:srgbClr val="F1F1F1"/>
                </a:solidFill>
                <a:latin typeface="Tahoma"/>
                <a:cs typeface="Tahoma"/>
              </a:rPr>
              <a:t>по</a:t>
            </a:r>
            <a:r>
              <a:rPr sz="1600" spc="-10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9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sz="16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95" dirty="0">
                <a:solidFill>
                  <a:srgbClr val="FFFFFF"/>
                </a:solidFill>
                <a:latin typeface="Tahoma"/>
                <a:cs typeface="Tahoma"/>
              </a:rPr>
              <a:t>часа </a:t>
            </a:r>
            <a:r>
              <a:rPr sz="1600" spc="95" dirty="0">
                <a:solidFill>
                  <a:srgbClr val="F1F1F1"/>
                </a:solidFill>
                <a:latin typeface="Tahoma"/>
                <a:cs typeface="Tahoma"/>
              </a:rPr>
              <a:t>(всего</a:t>
            </a:r>
            <a:r>
              <a:rPr sz="1600" spc="-11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65" dirty="0">
                <a:solidFill>
                  <a:srgbClr val="F1F1F1"/>
                </a:solidFill>
                <a:latin typeface="Tahoma"/>
                <a:cs typeface="Tahoma"/>
              </a:rPr>
              <a:t>48</a:t>
            </a:r>
            <a:r>
              <a:rPr sz="1600" spc="-10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75" dirty="0">
                <a:solidFill>
                  <a:srgbClr val="F1F1F1"/>
                </a:solidFill>
                <a:latin typeface="Tahoma"/>
                <a:cs typeface="Tahoma"/>
              </a:rPr>
              <a:t>часов)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3" name="object 28"/>
          <p:cNvGrpSpPr/>
          <p:nvPr/>
        </p:nvGrpSpPr>
        <p:grpSpPr>
          <a:xfrm>
            <a:off x="2214546" y="857232"/>
            <a:ext cx="6929550" cy="5749307"/>
            <a:chOff x="3022092" y="967739"/>
            <a:chExt cx="9170035" cy="5638800"/>
          </a:xfrm>
        </p:grpSpPr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4952" y="2941319"/>
              <a:ext cx="9147048" cy="21031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2092" y="978407"/>
              <a:ext cx="210311" cy="562813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84748" y="967739"/>
              <a:ext cx="211836" cy="562813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95588" y="975359"/>
              <a:ext cx="210311" cy="5628132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8755189" y="6230935"/>
            <a:ext cx="8286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0" dirty="0">
                <a:solidFill>
                  <a:srgbClr val="D0CECE"/>
                </a:solidFill>
                <a:latin typeface="Microsoft Sans Serif"/>
                <a:cs typeface="Microsoft Sans Serif"/>
              </a:rPr>
              <a:t>2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4294967295"/>
          </p:nvPr>
        </p:nvSpPr>
        <p:spPr>
          <a:xfrm>
            <a:off x="689076" y="6373546"/>
            <a:ext cx="5331676" cy="410445"/>
          </a:xfrm>
          <a:prstGeom prst="rect">
            <a:avLst/>
          </a:prstGeom>
        </p:spPr>
        <p:txBody>
          <a:bodyPr vert="horz" wrap="square" lIns="0" tIns="222262" rIns="0" bIns="0" rtlCol="0">
            <a:spAutoFit/>
          </a:bodyPr>
          <a:lstStyle/>
          <a:p>
            <a:pPr marL="19685">
              <a:lnSpc>
                <a:spcPts val="1430"/>
              </a:lnSpc>
            </a:pPr>
            <a:r>
              <a:rPr smtClean="0">
                <a:latin typeface="Microsoft Sans Serif"/>
                <a:cs typeface="Microsoft Sans Serif"/>
              </a:rPr>
              <a:t>|</a:t>
            </a:r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71472" y="2428868"/>
            <a:ext cx="1785950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3A3838"/>
                </a:solidFill>
                <a:latin typeface="Arial"/>
                <a:cs typeface="Arial"/>
              </a:rPr>
              <a:t>Внеурочная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3A3838"/>
                </a:solidFill>
                <a:latin typeface="Arial"/>
                <a:cs typeface="Arial"/>
              </a:rPr>
              <a:t>деятельность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57158" y="0"/>
            <a:ext cx="4416556" cy="5404103"/>
            <a:chOff x="697991" y="147828"/>
            <a:chExt cx="5381244" cy="5404103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7991" y="2612135"/>
              <a:ext cx="213360" cy="2133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39" y="5338572"/>
              <a:ext cx="213359" cy="2133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8959" y="147828"/>
              <a:ext cx="2970276" cy="76962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0034" y="5500702"/>
            <a:ext cx="178595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Дополнительное образование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43174" y="1142984"/>
            <a:ext cx="2000264" cy="48930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sz="1400" spc="140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Турниры «</a:t>
            </a:r>
            <a:r>
              <a:rPr lang="en-US" sz="1400" spc="140" dirty="0" err="1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MathCat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» Фонда поддержки инновационного образования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lang="ru-RU" sz="1400" spc="14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lang="ru-RU" sz="1400" spc="14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Олимпиада «Северсталь для школьников»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при поддержке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компании «Северсталь»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lang="ru-RU" sz="1400" spc="140" dirty="0" smtClean="0">
              <a:solidFill>
                <a:srgbClr val="4040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Всероссийская олимпиада школьников 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Группы компаний «</a:t>
            </a:r>
            <a:r>
              <a:rPr lang="ru-RU" sz="1400" spc="140" dirty="0" err="1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Россети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»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lang="ru-RU" sz="1400" spc="140" dirty="0" smtClean="0">
              <a:solidFill>
                <a:srgbClr val="404040"/>
              </a:solidFill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lang="ru-RU" sz="1400" spc="140" dirty="0" smtClean="0">
              <a:solidFill>
                <a:srgbClr val="404040"/>
              </a:solidFill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buFont typeface="Arial" pitchFamily="34" charset="0"/>
              <a:buChar char="•"/>
            </a:pP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4612" y="214290"/>
            <a:ext cx="17859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rgbClr val="FFFFFF"/>
                </a:solidFill>
                <a:latin typeface="Arial"/>
                <a:cs typeface="Arial"/>
              </a:rPr>
              <a:t>Математика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72000" y="0"/>
            <a:ext cx="2286016" cy="769619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4643438" y="214290"/>
            <a:ext cx="192882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Физика</a:t>
            </a:r>
            <a:endParaRPr sz="1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43702" y="0"/>
            <a:ext cx="2348865" cy="769620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880002" y="235408"/>
            <a:ext cx="187023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solidFill>
                  <a:srgbClr val="FFFFFF"/>
                </a:solidFill>
                <a:latin typeface="+mj-lt"/>
                <a:cs typeface="Arial"/>
              </a:rPr>
              <a:t>Информатика</a:t>
            </a:r>
            <a:endParaRPr sz="1800" smtClean="0">
              <a:latin typeface="+mj-lt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1999" y="1142985"/>
            <a:ext cx="2071703" cy="2805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Муниципальный Чемпионат интеллектуальных игр «Физические бои» (на базе лицея № 2)</a:t>
            </a: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Муниципальный Чемпионат «Построй карьеру в ОДК» (при поддержке ПАО «Сатурн»)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43438" y="4000504"/>
            <a:ext cx="2071702" cy="1408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spc="140" dirty="0" smtClean="0">
              <a:solidFill>
                <a:srgbClr val="404040"/>
              </a:solidFill>
              <a:latin typeface="Tahoma"/>
              <a:cs typeface="Tahoma"/>
            </a:endParaRPr>
          </a:p>
          <a:p>
            <a:pPr marL="299085" marR="5080" indent="-287020">
              <a:lnSpc>
                <a:spcPct val="107300"/>
              </a:lnSpc>
              <a:spcBef>
                <a:spcPts val="100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Всероссийская олимпиада школьников Группы компаний «</a:t>
            </a:r>
            <a:r>
              <a:rPr lang="ru-RU" sz="1400" spc="140" dirty="0" err="1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Россети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»</a:t>
            </a:r>
            <a:endParaRPr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19257" y="5172659"/>
            <a:ext cx="1955483" cy="8105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500"/>
              </a:lnSpc>
              <a:spcBef>
                <a:spcPts val="100"/>
              </a:spcBef>
            </a:pPr>
            <a:r>
              <a:rPr sz="1600" spc="-290" dirty="0">
                <a:solidFill>
                  <a:srgbClr val="F1F1F1"/>
                </a:solidFill>
                <a:latin typeface="Tahoma"/>
                <a:cs typeface="Tahoma"/>
              </a:rPr>
              <a:t>1</a:t>
            </a:r>
            <a:r>
              <a:rPr sz="1600" spc="-8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35" dirty="0">
                <a:solidFill>
                  <a:srgbClr val="F1F1F1"/>
                </a:solidFill>
                <a:latin typeface="Tahoma"/>
                <a:cs typeface="Tahoma"/>
              </a:rPr>
              <a:t>раз</a:t>
            </a:r>
            <a:r>
              <a:rPr sz="1600" spc="-105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40" dirty="0">
                <a:solidFill>
                  <a:srgbClr val="F1F1F1"/>
                </a:solidFill>
                <a:latin typeface="Tahoma"/>
                <a:cs typeface="Tahoma"/>
              </a:rPr>
              <a:t>в</a:t>
            </a:r>
            <a:r>
              <a:rPr sz="1600" spc="-8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50" dirty="0">
                <a:solidFill>
                  <a:srgbClr val="F1F1F1"/>
                </a:solidFill>
                <a:latin typeface="Tahoma"/>
                <a:cs typeface="Tahoma"/>
              </a:rPr>
              <a:t>неделю</a:t>
            </a:r>
            <a:r>
              <a:rPr sz="1600" spc="-13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55" dirty="0">
                <a:solidFill>
                  <a:srgbClr val="F1F1F1"/>
                </a:solidFill>
                <a:latin typeface="Tahoma"/>
                <a:cs typeface="Tahoma"/>
              </a:rPr>
              <a:t>по</a:t>
            </a:r>
            <a:r>
              <a:rPr sz="1600" spc="-10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9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sz="16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95" dirty="0">
                <a:solidFill>
                  <a:srgbClr val="FFFFFF"/>
                </a:solidFill>
                <a:latin typeface="Tahoma"/>
                <a:cs typeface="Tahoma"/>
              </a:rPr>
              <a:t>часа </a:t>
            </a:r>
            <a:r>
              <a:rPr sz="1600" spc="95" dirty="0">
                <a:solidFill>
                  <a:srgbClr val="F1F1F1"/>
                </a:solidFill>
                <a:latin typeface="Tahoma"/>
                <a:cs typeface="Tahoma"/>
              </a:rPr>
              <a:t>(всего</a:t>
            </a:r>
            <a:r>
              <a:rPr sz="1600" spc="-11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165" dirty="0">
                <a:solidFill>
                  <a:srgbClr val="F1F1F1"/>
                </a:solidFill>
                <a:latin typeface="Tahoma"/>
                <a:cs typeface="Tahoma"/>
              </a:rPr>
              <a:t>48</a:t>
            </a:r>
            <a:r>
              <a:rPr sz="1600" spc="-100" dirty="0">
                <a:solidFill>
                  <a:srgbClr val="F1F1F1"/>
                </a:solidFill>
                <a:latin typeface="Tahoma"/>
                <a:cs typeface="Tahoma"/>
              </a:rPr>
              <a:t> </a:t>
            </a:r>
            <a:r>
              <a:rPr sz="1600" spc="75" dirty="0">
                <a:solidFill>
                  <a:srgbClr val="F1F1F1"/>
                </a:solidFill>
                <a:latin typeface="Tahoma"/>
                <a:cs typeface="Tahoma"/>
              </a:rPr>
              <a:t>часов)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3" name="object 28"/>
          <p:cNvGrpSpPr/>
          <p:nvPr/>
        </p:nvGrpSpPr>
        <p:grpSpPr>
          <a:xfrm>
            <a:off x="2266570" y="967739"/>
            <a:ext cx="4562855" cy="5638800"/>
            <a:chOff x="3022092" y="967739"/>
            <a:chExt cx="6083807" cy="5638800"/>
          </a:xfrm>
        </p:grpSpPr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22092" y="978407"/>
              <a:ext cx="210311" cy="562813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84748" y="967739"/>
              <a:ext cx="211836" cy="562813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95588" y="975359"/>
              <a:ext cx="210311" cy="5628132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8755189" y="6230935"/>
            <a:ext cx="8286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0" dirty="0">
                <a:solidFill>
                  <a:srgbClr val="D0CECE"/>
                </a:solidFill>
                <a:latin typeface="Microsoft Sans Serif"/>
                <a:cs typeface="Microsoft Sans Serif"/>
              </a:rPr>
              <a:t>2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4294967295"/>
          </p:nvPr>
        </p:nvSpPr>
        <p:spPr>
          <a:xfrm>
            <a:off x="689076" y="6373546"/>
            <a:ext cx="5331676" cy="410445"/>
          </a:xfrm>
          <a:prstGeom prst="rect">
            <a:avLst/>
          </a:prstGeom>
        </p:spPr>
        <p:txBody>
          <a:bodyPr vert="horz" wrap="square" lIns="0" tIns="222262" rIns="0" bIns="0" rtlCol="0">
            <a:spAutoFit/>
          </a:bodyPr>
          <a:lstStyle/>
          <a:p>
            <a:pPr marL="19685">
              <a:lnSpc>
                <a:spcPts val="1430"/>
              </a:lnSpc>
            </a:pPr>
            <a:r>
              <a:rPr smtClean="0">
                <a:latin typeface="Microsoft Sans Serif"/>
                <a:cs typeface="Microsoft Sans Serif"/>
              </a:rPr>
              <a:t>|</a:t>
            </a:r>
            <a:endParaRPr spc="-25" dirty="0">
              <a:latin typeface="Microsoft Sans Serif"/>
              <a:cs typeface="Microsoft Sans Serif"/>
            </a:endParaRPr>
          </a:p>
        </p:txBody>
      </p:sp>
      <p:grpSp>
        <p:nvGrpSpPr>
          <p:cNvPr id="33" name="object 28"/>
          <p:cNvGrpSpPr/>
          <p:nvPr/>
        </p:nvGrpSpPr>
        <p:grpSpPr>
          <a:xfrm>
            <a:off x="2266474" y="1219200"/>
            <a:ext cx="4562855" cy="5638800"/>
            <a:chOff x="3022092" y="967739"/>
            <a:chExt cx="6083807" cy="5638800"/>
          </a:xfrm>
        </p:grpSpPr>
        <p:pic>
          <p:nvPicPr>
            <p:cNvPr id="37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22092" y="978407"/>
              <a:ext cx="210311" cy="5628132"/>
            </a:xfrm>
            <a:prstGeom prst="rect">
              <a:avLst/>
            </a:prstGeom>
          </p:spPr>
        </p:pic>
        <p:pic>
          <p:nvPicPr>
            <p:cNvPr id="38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84748" y="967739"/>
              <a:ext cx="211836" cy="5628132"/>
            </a:xfrm>
            <a:prstGeom prst="rect">
              <a:avLst/>
            </a:prstGeom>
          </p:spPr>
        </p:pic>
        <p:pic>
          <p:nvPicPr>
            <p:cNvPr id="39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95588" y="975359"/>
              <a:ext cx="210311" cy="5628132"/>
            </a:xfrm>
            <a:prstGeom prst="rect">
              <a:avLst/>
            </a:prstGeom>
          </p:spPr>
        </p:pic>
      </p:grpSp>
      <p:sp>
        <p:nvSpPr>
          <p:cNvPr id="40" name="object 19"/>
          <p:cNvSpPr txBox="1"/>
          <p:nvPr/>
        </p:nvSpPr>
        <p:spPr>
          <a:xfrm>
            <a:off x="6858016" y="1142985"/>
            <a:ext cx="2071702" cy="44957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Областной </a:t>
            </a: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tabLst>
                <a:tab pos="299085" algn="l"/>
              </a:tabLst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     открытый  Чемпионат по программированию</a:t>
            </a: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Всероссийская командная олимпиада школьников по программированию</a:t>
            </a: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Всероссийская олимпиада школьников Группы компаний «</a:t>
            </a:r>
            <a:r>
              <a:rPr lang="ru-RU" sz="1400" spc="140" dirty="0" err="1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Россети</a:t>
            </a:r>
            <a:r>
              <a:rPr lang="ru-RU" sz="1400" spc="140" dirty="0" smtClean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»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299085" marR="5080" indent="-287020">
              <a:lnSpc>
                <a:spcPct val="107100"/>
              </a:lnSpc>
              <a:spcBef>
                <a:spcPts val="105"/>
              </a:spcBef>
              <a:buClr>
                <a:srgbClr val="48AAF7"/>
              </a:buClr>
              <a:buSzPct val="120000"/>
              <a:buFont typeface="Microsoft Sans Serif"/>
              <a:buChar char="•"/>
              <a:tabLst>
                <a:tab pos="299085" algn="l"/>
              </a:tabLst>
            </a:pP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УМК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 и начала математического анализа 10-11,  </a:t>
            </a:r>
          </a:p>
          <a:p>
            <a:pPr lvl="0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 ред. </a:t>
            </a:r>
            <a:r>
              <a:rPr lang="ru-RU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А.Г. Мордковича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(углубленный уровень)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Геометрия 10-11, авторы Л.С.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Атанасян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др.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 10, 11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автор В.А. Касьянов (углубленный уровень)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Информатика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Информатика 10, 11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авторы К.Ю. Поляков, Е.А. Ерёмин (углубленный уровень)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Математика: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/>
              <a:t>Несоответствие содержания рабочей программы и предлагаемых тем в учебнике по алгебре по годам обучения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/>
              <a:t>Недостаточно задачного материала  по отдельным темам в учебнике по геометрии для реализации содержания рабочей программы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/>
              <a:t>Нет учебника по предмету «Вероятность и статистика»</a:t>
            </a:r>
          </a:p>
          <a:p>
            <a:r>
              <a:rPr lang="ru-RU" dirty="0" smtClean="0"/>
              <a:t>Физика: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Несоответствие содержания рабочей программы и предлагаемых тем в учебнике по годам обучения</a:t>
            </a:r>
          </a:p>
          <a:p>
            <a:r>
              <a:rPr lang="ru-RU" dirty="0" smtClean="0"/>
              <a:t>Информатика: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Несоответствие учебников рабочей программе - нет большей части материала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Избыток теории, но мало практики – нет возможности отрабатывать изученный материал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Содержание программы не полностью соответствует </a:t>
            </a:r>
            <a:r>
              <a:rPr lang="ru-RU" sz="2000" dirty="0" err="1" smtClean="0"/>
              <a:t>КИМам</a:t>
            </a:r>
            <a:r>
              <a:rPr lang="ru-RU" sz="2000" dirty="0" smtClean="0"/>
              <a:t> ЕГЭ, что осложняет подготовку учащихся к экзамену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Отсутствие языка программирования Паскаль в списке рекомендованных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lvl="0"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480</Words>
  <Application>Microsoft Office PowerPoint</Application>
  <PresentationFormat>Экран (4:3)</PresentationFormat>
  <Paragraphs>132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Реализация профильного обучения технологической направленности на уровне среднего общего образования  в лицее № 2 города Рыбинска </vt:lpstr>
      <vt:lpstr>Это необходимо чтобы</vt:lpstr>
      <vt:lpstr>Это необходимо чтобы</vt:lpstr>
      <vt:lpstr>Физика</vt:lpstr>
      <vt:lpstr>Используемые УМК</vt:lpstr>
      <vt:lpstr>Проблемы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Григорьева</dc:creator>
  <cp:lastModifiedBy>Григорьева</cp:lastModifiedBy>
  <cp:revision>33</cp:revision>
  <dcterms:created xsi:type="dcterms:W3CDTF">2025-02-26T13:33:54Z</dcterms:created>
  <dcterms:modified xsi:type="dcterms:W3CDTF">2025-02-27T10:37:39Z</dcterms:modified>
</cp:coreProperties>
</file>