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8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7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56A18A-4C2E-4006-988D-F8F7BF11E1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BB0E0DA-0C9B-4AE1-9763-D2CD2E2C9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D786C43-4161-45E3-9CAC-55CF5772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4ECF-F9B8-4472-9DEC-EB72EE73751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F083C5C-3F50-476D-A96C-B39FEC0C2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E826A67-BEA2-45E1-829E-8BF203AA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88C-94AD-49FA-BC3E-563F1AB4A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537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7D9873-7AB4-4B63-8108-8FB5B6001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BC8EB1C-C2AF-4071-82A7-425BB96BC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2CCD562-1DF9-4306-B16C-5AA92C3B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4ECF-F9B8-4472-9DEC-EB72EE73751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8AA69E6-8A09-4868-8A52-939B17992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194DE1E-3F71-4553-BDFB-43B46D4C7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88C-94AD-49FA-BC3E-563F1AB4A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74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32A4A44E-6142-4DB8-96D0-23E0C861F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D5387E1-202F-4268-B56D-6BCF18858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6A53402-0461-48E6-B1AB-10F29B04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4ECF-F9B8-4472-9DEC-EB72EE73751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2BB6C5A-2A12-4C33-BAD2-3BED00BEF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CBB2F17-1AA8-4275-8E9E-89F71664C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88C-94AD-49FA-BC3E-563F1AB4A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028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65B5A0A-E6E7-42F5-90FA-7C4EC5E6B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B0F4E33-F515-4F82-B098-F7CDFC014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3556E83-A02E-4A57-942E-6B82B3AC3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4ECF-F9B8-4472-9DEC-EB72EE73751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D876B57-E9A9-4DB2-8D7D-128614F9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B9CB03A-505B-46B6-ADB4-07ED79D49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88C-94AD-49FA-BC3E-563F1AB4A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351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0263C4-D6F8-470C-A6FC-0EF18F1F3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5BEA7B0-A0F3-47EC-BC65-D1710A487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0A6DF24-0FBE-4E7E-9040-D731DFE94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4ECF-F9B8-4472-9DEC-EB72EE73751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3F04DB6-95A9-4B59-B4A2-7DD9C48F1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21D560D-1FEF-4A18-8851-CD3E2F72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88C-94AD-49FA-BC3E-563F1AB4A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112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921623A-4D73-4E1A-9656-E34C79E0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0A80060-E00E-43F6-9D8C-E29D69DC4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565ACBD-EA42-4C02-9A01-04E4CA8EF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6AD6494-8A4B-4682-87AC-1C4036301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4ECF-F9B8-4472-9DEC-EB72EE73751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B3D57FC-433D-4E6F-AC57-94FD422C2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0F9F05C-4F72-4136-8AB5-5128845E1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88C-94AD-49FA-BC3E-563F1AB4A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95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8FF6FB4-3662-43C5-BD0E-C9DC4119B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47F3B8D-4E9B-44EA-B223-3BCD309FB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4B47837-D0C7-428E-9CF1-7DB10BF2E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6C460DC8-49AE-430E-8FFC-237D45822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0975D42C-C42F-4D88-BBB0-F3426C269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46D601A-E849-4D47-B5C6-85A26D77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4ECF-F9B8-4472-9DEC-EB72EE73751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DC285495-8CEF-4C89-9D95-A7EF8154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6DA04A28-1DB7-4FCD-8A01-38D86E2F8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88C-94AD-49FA-BC3E-563F1AB4A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064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6521998-B3B0-4A88-A8EF-1A79DAD2A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5B068C74-DBF4-4897-88A0-46AA9BBB4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4ECF-F9B8-4472-9DEC-EB72EE73751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2BC9520-4094-4279-9617-78D097973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935E4F-ADFE-40A0-9513-AF94F57E8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88C-94AD-49FA-BC3E-563F1AB4A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0275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3FBD29C5-7CA2-4E3B-9946-7E0CA9E50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4ECF-F9B8-4472-9DEC-EB72EE73751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FAB7AA8E-BF21-4381-8699-B3DA97D4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FFA5688-A755-4C22-B24A-78DEC08A2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88C-94AD-49FA-BC3E-563F1AB4A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763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073458F-61D4-48DA-B6DE-43741C2D0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426DC71-10AA-4D6E-BC5D-9C07930F4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E2187F7-6C2B-44BF-90D1-6942D337E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5AC9D66-006C-41B9-909B-DBC79C7D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4ECF-F9B8-4472-9DEC-EB72EE73751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C602E7C-9A32-4B32-B8DA-471A3B93C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9F84E36-C7A4-4AD8-AA53-6FE7CFE50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88C-94AD-49FA-BC3E-563F1AB4A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2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CFEA55-9993-49AF-B920-A9E85175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008C070-E591-4F6F-A327-F80289DE98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7EAF223B-A3CE-46F2-8BE3-02B7B1C74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FF3BA46-381F-4D2E-8C8A-99C29C110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4ECF-F9B8-4472-9DEC-EB72EE73751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E585741-DF2F-41B1-97F5-136E81FCF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488EDD8-C575-447A-B88F-079A4AA2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88C-94AD-49FA-BC3E-563F1AB4A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499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55AE91-C01F-4306-B5F9-2CD788004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EDA0FE7-81FD-427C-900F-BBDD086A7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C84BEC0-E01A-4144-8C21-2306D505F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74ECF-F9B8-4472-9DEC-EB72EE73751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C499BEF-D9FE-471D-BD13-1EF72C1D7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A13C60A-99AC-4686-8241-64E692613C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A788C-94AD-49FA-BC3E-563F1AB4A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721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nf-ege.sdamgia.ru/" TargetMode="External"/><Relationship Id="rId7" Type="http://schemas.openxmlformats.org/officeDocument/2006/relationships/hyperlink" Target="https://www.yaklass.ru/" TargetMode="External"/><Relationship Id="rId2" Type="http://schemas.openxmlformats.org/officeDocument/2006/relationships/hyperlink" Target="https://kpolyakov.spb.ru/schoo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xford.ru/" TargetMode="External"/><Relationship Id="rId5" Type="http://schemas.openxmlformats.org/officeDocument/2006/relationships/hyperlink" Target="https://my.99ballov.ru/" TargetMode="External"/><Relationship Id="rId4" Type="http://schemas.openxmlformats.org/officeDocument/2006/relationships/hyperlink" Target="https://education.yandex.r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vt.uniyar.ac.ru/entrant/preparation/" TargetMode="External"/><Relationship Id="rId2" Type="http://schemas.openxmlformats.org/officeDocument/2006/relationships/hyperlink" Target="https://informatics.msk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artners.cifrium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08DD1DB-1D73-49D6-9F7F-19C62DECBA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Преподавание информатики в профильных классах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B8899EC2-AEFC-4E5B-802D-4A3AE606F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133" y="3771378"/>
            <a:ext cx="10778067" cy="2527830"/>
          </a:xfrm>
        </p:spPr>
        <p:txBody>
          <a:bodyPr>
            <a:noAutofit/>
          </a:bodyPr>
          <a:lstStyle/>
          <a:p>
            <a:pPr marL="3587750" algn="l">
              <a:lnSpc>
                <a:spcPct val="100000"/>
              </a:lnSpc>
              <a:spcBef>
                <a:spcPts val="0"/>
              </a:spcBef>
            </a:pPr>
            <a:r>
              <a:rPr lang="ru-RU" sz="3200" dirty="0" err="1" smtClean="0"/>
              <a:t>Пахарева</a:t>
            </a:r>
            <a:r>
              <a:rPr lang="ru-RU" sz="3200" dirty="0" smtClean="0"/>
              <a:t> Елена Владимировна,</a:t>
            </a:r>
          </a:p>
          <a:p>
            <a:pPr marL="3587750" algn="l">
              <a:lnSpc>
                <a:spcPct val="100000"/>
              </a:lnSpc>
              <a:spcBef>
                <a:spcPts val="0"/>
              </a:spcBef>
            </a:pPr>
            <a:r>
              <a:rPr lang="ru-RU" sz="3200" dirty="0" smtClean="0"/>
              <a:t>учитель информатики</a:t>
            </a:r>
          </a:p>
          <a:p>
            <a:pPr marL="3587750" algn="l">
              <a:lnSpc>
                <a:spcPct val="100000"/>
              </a:lnSpc>
              <a:spcBef>
                <a:spcPts val="0"/>
              </a:spcBef>
            </a:pPr>
            <a:r>
              <a:rPr lang="ru-RU" sz="3200" dirty="0" smtClean="0"/>
              <a:t>МОУ «Средняя школа №80 с углублённым изучением английского языка» г. Ярославля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21846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28E6CB-F0AD-4C67-8EAF-96DFC151C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Олимпиады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0960123-2D59-45E7-8DAA-8EAD75E74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18800" cy="4351338"/>
          </a:xfrm>
        </p:spPr>
        <p:txBody>
          <a:bodyPr>
            <a:normAutofit/>
          </a:bodyPr>
          <a:lstStyle/>
          <a:p>
            <a:r>
              <a:rPr lang="ru-RU" sz="3200" dirty="0"/>
              <a:t>Всероссийская олимпиада школьников</a:t>
            </a:r>
          </a:p>
          <a:p>
            <a:r>
              <a:rPr lang="ru-RU" sz="3200" dirty="0"/>
              <a:t>Предметные олимпиады для школьников (</a:t>
            </a:r>
            <a:r>
              <a:rPr lang="ru-RU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ЯрГУ</a:t>
            </a: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ЯГТУ, ЯГПУ и др.</a:t>
            </a:r>
            <a:r>
              <a:rPr lang="ru-RU" sz="3200" dirty="0"/>
              <a:t>)</a:t>
            </a:r>
          </a:p>
          <a:p>
            <a:r>
              <a:rPr lang="ru-RU" sz="3200" dirty="0"/>
              <a:t>Турнир по программированию </a:t>
            </a:r>
            <a:r>
              <a:rPr lang="en-US" sz="3200" dirty="0"/>
              <a:t>#DEVELOBEAR </a:t>
            </a:r>
            <a:r>
              <a:rPr lang="ru-RU" sz="3200" dirty="0"/>
              <a:t>(НПО «Криста», </a:t>
            </a:r>
            <a:r>
              <a:rPr lang="ru-RU" sz="3200" dirty="0" err="1"/>
              <a:t>ЯрГУ</a:t>
            </a:r>
            <a:r>
              <a:rPr lang="ru-RU" sz="3200" dirty="0"/>
              <a:t>)</a:t>
            </a:r>
          </a:p>
          <a:p>
            <a:r>
              <a:rPr lang="ru-RU" sz="3200" dirty="0"/>
              <a:t>Олимпиады Яндекс Учебника</a:t>
            </a:r>
          </a:p>
          <a:p>
            <a:r>
              <a:rPr lang="ru-RU" sz="3200" dirty="0"/>
              <a:t>Турниры олимпиадных школ МФТИ</a:t>
            </a:r>
          </a:p>
        </p:txBody>
      </p:sp>
    </p:spTree>
    <p:extLst>
      <p:ext uri="{BB962C8B-B14F-4D97-AF65-F5344CB8AC3E}">
        <p14:creationId xmlns:p14="http://schemas.microsoft.com/office/powerpoint/2010/main" xmlns="" val="1481231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CE9002-95C5-4C10-A48B-1342504C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Поступление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8F2D950-FA14-4D60-B3D0-DF8FCFBE3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515533"/>
            <a:ext cx="11032069" cy="48937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ЯГТУ: институт «Цифровых систем» </a:t>
            </a:r>
            <a:r>
              <a:rPr lang="ru-R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специальности </a:t>
            </a: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«Программная инженерия», «Информационные </a:t>
            </a:r>
            <a:r>
              <a:rPr lang="ru-R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и </a:t>
            </a: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технологии», </a:t>
            </a:r>
            <a:r>
              <a:rPr lang="ru-RU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Инфо-коммуникационные</a:t>
            </a:r>
            <a:r>
              <a:rPr lang="ru-RU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технологии и системы </a:t>
            </a:r>
            <a:r>
              <a:rPr lang="ru-RU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связи»</a:t>
            </a:r>
            <a:endParaRPr lang="ru-RU" sz="2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ЯрГУ</a:t>
            </a: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факультет </a:t>
            </a: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«Информатики </a:t>
            </a:r>
            <a:r>
              <a:rPr lang="ru-R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вычислительной </a:t>
            </a: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техники» </a:t>
            </a:r>
            <a:r>
              <a:rPr lang="ru-R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специальность </a:t>
            </a: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«Прикладная </a:t>
            </a:r>
            <a:r>
              <a:rPr lang="ru-R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математика и </a:t>
            </a: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информатика» </a:t>
            </a:r>
            <a:r>
              <a:rPr lang="ru-RU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(профиль </a:t>
            </a:r>
            <a:r>
              <a:rPr lang="ru-RU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«Программирование </a:t>
            </a:r>
            <a:r>
              <a:rPr lang="ru-RU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технологии искусственного </a:t>
            </a:r>
            <a:r>
              <a:rPr lang="ru-RU" sz="2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интеллекта»)</a:t>
            </a:r>
            <a:endParaRPr lang="ru-RU" sz="2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Московский </a:t>
            </a:r>
            <a:r>
              <a:rPr lang="ru-R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 стали и сплавов на специальность </a:t>
            </a: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«Бизнес-информатика»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Московский </a:t>
            </a:r>
            <a:r>
              <a:rPr lang="ru-R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университет им. Тимирязева на специальность </a:t>
            </a: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«Прикладная </a:t>
            </a:r>
            <a:r>
              <a:rPr lang="ru-R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информатика и искусственный </a:t>
            </a: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интеллект»;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Московский </a:t>
            </a:r>
            <a:r>
              <a:rPr lang="ru-R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политехнический университет на специальность </a:t>
            </a: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«Прикладная </a:t>
            </a:r>
            <a:r>
              <a:rPr lang="ru-R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информатика, информационные технологии управления </a:t>
            </a:r>
            <a:r>
              <a:rPr lang="ru-RU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бизнесом».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381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134542-34DA-44C4-A080-A9D5DE294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ЕГЭ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93DACF-79DE-47D1-96C4-6A8B2FC2E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 </a:t>
            </a: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г. - 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73,75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 </a:t>
            </a: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г. - 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74,38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г. - 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74,25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9588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55FD86-822F-4048-ACF0-38069CCA6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Не хватает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D829F88-F464-4F16-801A-6BB372BA1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/>
              <a:t>Профориетационных</a:t>
            </a:r>
            <a:r>
              <a:rPr lang="ru-RU" sz="3200" dirty="0"/>
              <a:t> экскурсий на предприятия</a:t>
            </a:r>
          </a:p>
          <a:p>
            <a:r>
              <a:rPr lang="ru-RU" sz="3200" dirty="0" smtClean="0"/>
              <a:t>Занятий/бесед </a:t>
            </a:r>
            <a:r>
              <a:rPr lang="ru-RU" sz="3200" dirty="0"/>
              <a:t>с преподавателями </a:t>
            </a:r>
            <a:r>
              <a:rPr lang="ru-RU" sz="3200" dirty="0" smtClean="0"/>
              <a:t>ВУЗов</a:t>
            </a:r>
          </a:p>
          <a:p>
            <a:r>
              <a:rPr lang="ru-RU" sz="3200" dirty="0" smtClean="0"/>
              <a:t>Бесед со студентами </a:t>
            </a:r>
            <a:r>
              <a:rPr lang="ru-RU" sz="3200" smtClean="0"/>
              <a:t>1-2 курсов</a:t>
            </a:r>
            <a:endParaRPr lang="ru-RU" sz="32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14460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EAD4E71-96F2-45FD-B961-1F314388E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Занятия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DFE853D-FBD3-426E-992D-BDB8830B7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/>
              <a:t>Информатика</a:t>
            </a:r>
            <a:endParaRPr lang="ru-RU" sz="3200" dirty="0"/>
          </a:p>
          <a:p>
            <a:pPr>
              <a:lnSpc>
                <a:spcPct val="150000"/>
              </a:lnSpc>
            </a:pPr>
            <a:r>
              <a:rPr lang="ru-RU" sz="3200" dirty="0" smtClean="0"/>
              <a:t>Программирование</a:t>
            </a:r>
            <a:endParaRPr lang="ru-RU" sz="3200" dirty="0"/>
          </a:p>
          <a:p>
            <a:pPr>
              <a:lnSpc>
                <a:spcPct val="150000"/>
              </a:lnSpc>
            </a:pPr>
            <a:r>
              <a:rPr lang="ru-RU" sz="3200" dirty="0"/>
              <a:t>Внеурочная </a:t>
            </a:r>
            <a:r>
              <a:rPr lang="ru-RU" sz="3200" dirty="0" smtClean="0"/>
              <a:t>деятельность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2209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5F9E54A-FE2A-4B5D-A271-2C24764D3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УМК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221A7D1-C8F4-4A29-A30F-5C4B77D3D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Поляков К.Ю. Информатика. 10-й класс: базовый и углубленный уровни (учебник в 2-х частях).</a:t>
            </a:r>
          </a:p>
          <a:p>
            <a:r>
              <a:rPr lang="ru-RU" sz="3200" dirty="0"/>
              <a:t>Поляков К.Ю. Информатика. 11-й класс: базовый и углубленный уровни (учебник в 2-х частях).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080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D0AD3D8-784D-4222-A717-734BA0DCE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Программа 10 класс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8721287-52C2-4EDB-827A-A34CEF949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680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Раздел 1.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Теоретические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основы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информатики</a:t>
            </a: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Представление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информации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компьютере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Основы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алгебры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логики</a:t>
            </a:r>
            <a:endParaRPr lang="ru-RU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Компьютерная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арифметика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Раздел 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Цифровая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грамотность</a:t>
            </a: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Компьютер - универсальное устройство обработки данных</a:t>
            </a:r>
            <a:endParaRPr lang="ru-RU" sz="30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Программное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Компьютерные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сети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Информационная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безопасность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xmlns="" val="16931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1C6366-23B0-4C6F-A02E-3843A38D8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Программа 10 класс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455033D-B03E-492E-8968-077BD7E91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Раздел 3.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Алгоритмы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программирование</a:t>
            </a: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Введение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</a:t>
            </a:r>
            <a:endParaRPr lang="ru-RU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Вспомогательные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алгоритмы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Численные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методы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Алгоритмы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обработки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символьных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данных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Алгоритмы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обработки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массивов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Раздел 4.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Информационные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технологии</a:t>
            </a: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Обработка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текстовых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документов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Анализ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данных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xmlns="" val="30828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40D854-3878-4AF5-B6A3-E194844AF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Программа 11 класс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43DED13-CD4E-4D5D-BC06-8B95474DB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Раздел 1.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Теоретические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основы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информатики</a:t>
            </a: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Информация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информационные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процессы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Моделирование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3.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Информационные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технологии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Компьютерно-математическое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моделирование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Базы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данных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Веб-сайты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58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40D854-3878-4AF5-B6A3-E194844AF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Программа 11 класс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43DED13-CD4E-4D5D-BC06-8B95474DB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577" y="18375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Раздел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Алгоритмы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программирование</a:t>
            </a: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Элементы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теории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алгоритмов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Алгоритмы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структуры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данных</a:t>
            </a:r>
            <a:endParaRPr lang="ru-RU" sz="3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Основы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объектно-ориентированного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программирования</a:t>
            </a:r>
            <a:endParaRPr lang="ru-RU" sz="30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3.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Информационные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технологии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/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Компьютерная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графика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1" indent="0"/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3D-моделирование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24371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C640978-5E13-49BC-8CA0-8CC167D4B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Интернет-ресурсы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6021093-2D79-4BC2-AC7A-AA5837E02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54267" cy="4351338"/>
          </a:xfrm>
        </p:spPr>
        <p:txBody>
          <a:bodyPr>
            <a:normAutofit/>
          </a:bodyPr>
          <a:lstStyle/>
          <a:p>
            <a:r>
              <a:rPr lang="ru-RU" sz="3200" dirty="0"/>
              <a:t>Поляков К.Ю. </a:t>
            </a:r>
            <a:r>
              <a:rPr lang="ru-RU" sz="3200" dirty="0" smtClean="0"/>
              <a:t>Информатика </a:t>
            </a:r>
            <a:r>
              <a:rPr lang="en-US" sz="3200" dirty="0">
                <a:hlinkClick r:id="rId2"/>
              </a:rPr>
              <a:t>https://kpolyakov.spb.ru/school/</a:t>
            </a:r>
            <a:endParaRPr lang="ru-RU" sz="3200" dirty="0"/>
          </a:p>
          <a:p>
            <a:r>
              <a:rPr lang="ru-RU" sz="3200" dirty="0"/>
              <a:t>Сдам ГИА </a:t>
            </a:r>
            <a:r>
              <a:rPr lang="en-US" sz="3200" dirty="0">
                <a:hlinkClick r:id="rId3"/>
              </a:rPr>
              <a:t>https://inf-ege.sdamgia.ru/</a:t>
            </a:r>
            <a:endParaRPr lang="ru-RU" sz="3200" dirty="0"/>
          </a:p>
          <a:p>
            <a:r>
              <a:rPr lang="ru-RU" sz="3200" dirty="0"/>
              <a:t>Яндекс Учебник </a:t>
            </a:r>
            <a:r>
              <a:rPr lang="en-US" sz="3200" dirty="0">
                <a:hlinkClick r:id="rId4"/>
              </a:rPr>
              <a:t>https://education.yandex.ru/</a:t>
            </a:r>
            <a:endParaRPr lang="ru-RU" sz="3200" dirty="0"/>
          </a:p>
          <a:p>
            <a:r>
              <a:rPr lang="ru-RU" sz="3200" dirty="0"/>
              <a:t>Яндекс ЕГЭ </a:t>
            </a:r>
            <a:r>
              <a:rPr lang="en-US" sz="3200" dirty="0">
                <a:hlinkClick r:id="rId4"/>
              </a:rPr>
              <a:t>https://education.yandex.ru/</a:t>
            </a:r>
            <a:endParaRPr lang="ru-RU" sz="3200" dirty="0"/>
          </a:p>
          <a:p>
            <a:r>
              <a:rPr lang="en-US" sz="3200" dirty="0"/>
              <a:t>99 </a:t>
            </a:r>
            <a:r>
              <a:rPr lang="ru-RU" sz="3200" dirty="0"/>
              <a:t>баллов </a:t>
            </a:r>
            <a:r>
              <a:rPr lang="en-US" sz="3200" dirty="0">
                <a:hlinkClick r:id="rId5"/>
              </a:rPr>
              <a:t>https://my.99ballov.ru/</a:t>
            </a:r>
            <a:endParaRPr lang="ru-RU" sz="3200" dirty="0"/>
          </a:p>
          <a:p>
            <a:r>
              <a:rPr lang="ru-RU" sz="3200" dirty="0" err="1"/>
              <a:t>Фоксфорд</a:t>
            </a:r>
            <a:r>
              <a:rPr lang="ru-RU" sz="3200" dirty="0"/>
              <a:t> </a:t>
            </a:r>
            <a:r>
              <a:rPr lang="en-US" sz="3200" dirty="0">
                <a:hlinkClick r:id="rId6"/>
              </a:rPr>
              <a:t>https://foxford.ru/</a:t>
            </a:r>
            <a:endParaRPr lang="ru-RU" sz="3200" dirty="0"/>
          </a:p>
          <a:p>
            <a:r>
              <a:rPr lang="ru-RU" sz="3200" dirty="0" err="1"/>
              <a:t>ЯКласс</a:t>
            </a:r>
            <a:r>
              <a:rPr lang="ru-RU" sz="3200" dirty="0"/>
              <a:t> </a:t>
            </a:r>
            <a:r>
              <a:rPr lang="en-US" sz="3200" dirty="0">
                <a:hlinkClick r:id="rId7"/>
              </a:rPr>
              <a:t>https://www.yaklass.ru/</a:t>
            </a:r>
            <a:endParaRPr lang="ru-RU" sz="32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9112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C640978-5E13-49BC-8CA0-8CC167D4B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Дополнительные ресурсы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6021093-2D79-4BC2-AC7A-AA5837E02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Информатикс</a:t>
            </a:r>
            <a:r>
              <a:rPr lang="ru-RU" sz="3200" dirty="0" smtClean="0"/>
              <a:t> </a:t>
            </a:r>
            <a:r>
              <a:rPr lang="en-US" sz="3200" dirty="0" smtClean="0">
                <a:hlinkClick r:id="rId2"/>
              </a:rPr>
              <a:t>https://informatics.msk.ru</a:t>
            </a:r>
            <a:r>
              <a:rPr lang="en-US" sz="3200" dirty="0" smtClean="0">
                <a:hlinkClick r:id="rId2"/>
              </a:rPr>
              <a:t>/</a:t>
            </a:r>
            <a:endParaRPr lang="ru-RU" sz="3200" dirty="0" smtClean="0"/>
          </a:p>
          <a:p>
            <a:r>
              <a:rPr lang="ru-RU" sz="3200" dirty="0" smtClean="0"/>
              <a:t>Лекторий </a:t>
            </a:r>
            <a:r>
              <a:rPr lang="ru-RU" sz="3200" dirty="0" err="1"/>
              <a:t>ЯрГУ</a:t>
            </a:r>
            <a:r>
              <a:rPr lang="ru-RU" sz="3200" dirty="0"/>
              <a:t> </a:t>
            </a:r>
            <a:r>
              <a:rPr lang="en-US" sz="3200" dirty="0">
                <a:hlinkClick r:id="rId3"/>
              </a:rPr>
              <a:t>https://ivt.uniyar.ac.ru/entrant/preparation/</a:t>
            </a:r>
            <a:endParaRPr lang="ru-RU" sz="3200" dirty="0"/>
          </a:p>
          <a:p>
            <a:r>
              <a:rPr lang="ru-RU" sz="3200" dirty="0"/>
              <a:t>Кружок по программированию </a:t>
            </a:r>
            <a:r>
              <a:rPr lang="en-US" sz="3200" dirty="0">
                <a:hlinkClick r:id="rId4"/>
              </a:rPr>
              <a:t>https://partners.cifrium.ru/</a:t>
            </a:r>
            <a:endParaRPr lang="en-US" sz="3200" dirty="0"/>
          </a:p>
          <a:p>
            <a:endParaRPr lang="en-US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92852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408</Words>
  <Application>Microsoft Office PowerPoint</Application>
  <PresentationFormat>Произвольный</PresentationFormat>
  <Paragraphs>80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Преподавание информатики в профильных классах</vt:lpstr>
      <vt:lpstr>Занятия</vt:lpstr>
      <vt:lpstr>УМК</vt:lpstr>
      <vt:lpstr>Программа 10 класс</vt:lpstr>
      <vt:lpstr>Программа 10 класс</vt:lpstr>
      <vt:lpstr>Программа 11 класс</vt:lpstr>
      <vt:lpstr>Программа 11 класс</vt:lpstr>
      <vt:lpstr>Интернет-ресурсы</vt:lpstr>
      <vt:lpstr>Дополнительные ресурсы</vt:lpstr>
      <vt:lpstr>Олимпиады</vt:lpstr>
      <vt:lpstr>Поступление</vt:lpstr>
      <vt:lpstr>ЕГЭ</vt:lpstr>
      <vt:lpstr>Не хватает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Преподавание информатики в профильных классах</dc:title>
  <dc:creator>Учитель кабинета 302</dc:creator>
  <cp:lastModifiedBy>Пупсень</cp:lastModifiedBy>
  <cp:revision>44</cp:revision>
  <dcterms:created xsi:type="dcterms:W3CDTF">2025-02-24T06:04:46Z</dcterms:created>
  <dcterms:modified xsi:type="dcterms:W3CDTF">2025-02-24T17:23:05Z</dcterms:modified>
</cp:coreProperties>
</file>