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9"/>
  </p:notesMasterIdLst>
  <p:handoutMasterIdLst>
    <p:handoutMasterId r:id="rId10"/>
  </p:handoutMasterIdLst>
  <p:sldIdLst>
    <p:sldId id="259" r:id="rId2"/>
    <p:sldId id="294" r:id="rId3"/>
    <p:sldId id="292" r:id="rId4"/>
    <p:sldId id="291" r:id="rId5"/>
    <p:sldId id="273" r:id="rId6"/>
    <p:sldId id="267" r:id="rId7"/>
    <p:sldId id="293" r:id="rId8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3F3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16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C531F-4149-4A0E-A2D1-639CB1FE2E87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BCD4D-0B20-4DDD-ACF7-2A667CB78B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0259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853F0-1EEC-4D11-8D93-DC87F1E65232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52B9D-3B87-4151-A6B4-59398453F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2058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52B9D-3B87-4151-A6B4-59398453F40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442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52B9D-3B87-4151-A6B4-59398453F40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075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52B9D-3B87-4151-A6B4-59398453F40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439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52B9D-3B87-4151-A6B4-59398453F40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771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D9F7-3B7B-4EE8-B5E3-AE3B6F3345C0}" type="datetime1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744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2B7F-8204-4A9F-AA52-73747B74F383}" type="datetime1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902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C5AF-CD5E-4D11-800C-10C81F932264}" type="datetime1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586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A46A-1A89-414C-85B7-785497274B19}" type="datetime1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31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D0926-778B-4707-BE3A-41E33643D31A}" type="datetime1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721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A3D38-EB83-41ED-9038-42C10450981F}" type="datetime1">
              <a:rPr lang="ru-RU" smtClean="0"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775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1F0B3-8DD4-4C7C-A92B-56FCFEE72D12}" type="datetime1">
              <a:rPr lang="ru-RU" smtClean="0"/>
              <a:t>27.02.2025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487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A63D9-B319-4E99-BC94-CAE6B6B172AF}" type="datetime1">
              <a:rPr lang="ru-RU" smtClean="0"/>
              <a:t>27.02.2025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815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9EA4B-2AA2-4F4C-90C8-7E3727921EEB}" type="datetime1">
              <a:rPr lang="ru-RU" smtClean="0"/>
              <a:t>27.02.2025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538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42907AB-89DB-442F-BF48-31B877485275}" type="datetime1">
              <a:rPr lang="ru-RU" smtClean="0"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018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2ED9-9C6E-4DC7-8FA1-BFC87A45E271}" type="datetime1">
              <a:rPr lang="ru-RU" smtClean="0"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76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67106E0-CDF1-4BD3-BCD8-1E80E4CC89BE}" type="datetime1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554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939173"/>
            <a:ext cx="779313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Круглый стол 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«Реализация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естественно-научного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технологического профилей обучения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уровне среднего общего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образования»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Google Shape;135;p5"/>
          <p:cNvSpPr/>
          <p:nvPr/>
        </p:nvSpPr>
        <p:spPr>
          <a:xfrm>
            <a:off x="5292080" y="4941168"/>
            <a:ext cx="3600400" cy="661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  <a:sym typeface="Tahoma"/>
              </a:rPr>
              <a:t>Соколова Ирина Юрьевна,</a:t>
            </a:r>
            <a:endParaRPr sz="1600" b="0" i="0" u="none" strike="noStrike" cap="none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Tahoma"/>
              <a:cs typeface="Arial" panose="020B0604020202020204" pitchFamily="34" charset="0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05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  <a:sym typeface="Tahoma"/>
              </a:rPr>
              <a:t>консультант отдела развития общего </a:t>
            </a:r>
            <a:r>
              <a:rPr lang="ru-RU" sz="105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  <a:sym typeface="Tahoma"/>
              </a:rPr>
              <a:t>образования министерства образования Ярославской области</a:t>
            </a:r>
            <a:endParaRPr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  <p:pic>
        <p:nvPicPr>
          <p:cNvPr id="8" name="Picture 3" descr="C:\Users\1\Desktop\Презентация_Лобода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5231"/>
            <a:ext cx="504056" cy="9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987727" y="257429"/>
            <a:ext cx="42854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МИНИСТЕРСТВО ОБРАЗОВАНИЯ</a:t>
            </a:r>
            <a:b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ЯРОСЛАВСКОЙ ОБЛАСТИ</a:t>
            </a:r>
            <a:endParaRPr lang="ru-RU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202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30159" y="501254"/>
            <a:ext cx="84138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Распоряжение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Правительства Российской Федерации от 19.11.2024 № 3333-р «Об утверждении комплексного плана мероприятий по повышению качества математического и естественно-научного образования на период до 2030 года»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3103" y="2605297"/>
            <a:ext cx="79200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Увеличено не менее чем на 10 процентов ежегодно количество обучающихся по образовательным программам основного общего и среднего общего образования, изучающих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математику и естественно-научные предметы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углубленно или на профильном уровне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7994" y="1902548"/>
            <a:ext cx="61637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реализации комплексного </a:t>
            </a:r>
            <a:r>
              <a:rPr lang="ru-RU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плана: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3103" y="4015932"/>
            <a:ext cx="79200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Увеличена до 35 процентов доля выбравших единый государственный экзамен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профильной математике и естественно-научным предметам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(химии, физике, информатике и биологии</a:t>
            </a:r>
            <a:r>
              <a:rPr lang="ru-RU" sz="1600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ru-RU" sz="16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сравнению с 2023 годом)</a:t>
            </a:r>
            <a:endParaRPr lang="ru-RU" sz="1600" b="0" i="0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50670" y="5445224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660, </a:t>
            </a:r>
            <a:r>
              <a:rPr lang="ru-RU" sz="1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306, </a:t>
            </a:r>
            <a:r>
              <a:rPr lang="ru-RU" sz="1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448 от 24.04.2023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осуществлении Федеральной службой по надзору в сфере образования и науки, Министерством просвещения Российской Федерации и Министерством науки и высшего образования Российской Федерации </a:t>
            </a:r>
            <a:r>
              <a:rPr lang="ru-RU" sz="1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аккредитационного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мониторинга системы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образования»</a:t>
            </a:r>
            <a:endParaRPr lang="ru-RU" sz="120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775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933307"/>
              </p:ext>
            </p:extLst>
          </p:nvPr>
        </p:nvGraphicFramePr>
        <p:xfrm>
          <a:off x="749333" y="1829113"/>
          <a:ext cx="7849733" cy="2630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3437">
                  <a:extLst>
                    <a:ext uri="{9D8B030D-6E8A-4147-A177-3AD203B41FA5}">
                      <a16:colId xmlns:a16="http://schemas.microsoft.com/office/drawing/2014/main" val="2225282071"/>
                    </a:ext>
                  </a:extLst>
                </a:gridCol>
                <a:gridCol w="2964648">
                  <a:extLst>
                    <a:ext uri="{9D8B030D-6E8A-4147-A177-3AD203B41FA5}">
                      <a16:colId xmlns:a16="http://schemas.microsoft.com/office/drawing/2014/main" val="857202965"/>
                    </a:ext>
                  </a:extLst>
                </a:gridCol>
                <a:gridCol w="3121648">
                  <a:extLst>
                    <a:ext uri="{9D8B030D-6E8A-4147-A177-3AD203B41FA5}">
                      <a16:colId xmlns:a16="http://schemas.microsoft.com/office/drawing/2014/main" val="2919805991"/>
                    </a:ext>
                  </a:extLst>
                </a:gridCol>
              </a:tblGrid>
              <a:tr h="615392"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уровне основного общего образования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уровне среднего общего образования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493843"/>
                  </a:ext>
                </a:extLst>
              </a:tr>
              <a:tr h="30596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831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1071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055483"/>
                  </a:ext>
                </a:extLst>
              </a:tr>
              <a:tr h="33072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136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1399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472734"/>
                  </a:ext>
                </a:extLst>
              </a:tr>
              <a:tr h="35548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282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3277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91863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3389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5593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858681"/>
                  </a:ext>
                </a:extLst>
              </a:tr>
              <a:tr h="43017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Информатика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860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2596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759901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817873" y="815913"/>
            <a:ext cx="75106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 обучающихся, изучающих в 2024-2025 учебном году предметы на углубленном уровне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3568" y="4797152"/>
            <a:ext cx="860538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Всего в 2024-2025 учебном году открыто 876 профильных классов, в которых обучается 11292 старшеклассника, из них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естественно-научный 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профиль –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109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классов, охват обучающихся 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1232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ехнологический профиль –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169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классов</a:t>
            </a: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охват обучающихся –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2231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399553" y="1537956"/>
            <a:ext cx="21995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(на основании данных ОО1)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95936" y="40347"/>
            <a:ext cx="50501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Изучение предметов на углубленном уровне 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23528" y="548680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7936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386799" y="1052935"/>
            <a:ext cx="8526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651894" y="942861"/>
            <a:ext cx="77048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УП профиля разрабатываются: </a:t>
            </a:r>
          </a:p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соответствии с приказами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Минпросвещения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России:</a:t>
            </a:r>
            <a:endParaRPr lang="ru-RU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u="sng" dirty="0">
                <a:latin typeface="Arial" panose="020B0604020202020204" pitchFamily="34" charset="0"/>
                <a:cs typeface="Arial" panose="020B0604020202020204" pitchFamily="34" charset="0"/>
              </a:rPr>
              <a:t>от 17 мая 2012 г. № 413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«Об утверждении федерального государственного образовательного стандарта среднего общего образования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600" u="sng" dirty="0">
                <a:latin typeface="Arial" panose="020B0604020202020204" pitchFamily="34" charset="0"/>
                <a:cs typeface="Arial" panose="020B0604020202020204" pitchFamily="34" charset="0"/>
              </a:rPr>
              <a:t>18.05.2023 № 371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«Об утверждении федеральной образовательной программы среднего общего образования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u="sng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09.10.2024 № 704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«О внесении изменений в некоторые приказы Министерства просвещения Российской Федерации, касающиеся федеральных образовательных программ начального общего образования, основного общего образования и среднего общего образования»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418087" y="73698"/>
            <a:ext cx="35231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учебного плана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29567" y="548680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5993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32499" y="2276872"/>
            <a:ext cx="77768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</a:t>
            </a:r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образование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направлено на дальнейшее становление и формирование личности обучающегося, развитие интереса к познанию и творческих способностей обучающегося, </a:t>
            </a:r>
            <a:r>
              <a:rPr lang="ru-RU" sz="16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навыков самостоятельной учебной деятельности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основе индивидуализации и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 ориентации содержания среднего общего образования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подготовку обучающегося к жизни в обществе, самостоятельному жизненному выбору, продолжению образования и началу профессиональной деятельности.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1506880"/>
            <a:ext cx="79307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66. Начальное общее, основное общее и среднее общее образование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844759" y="199"/>
            <a:ext cx="51197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29.12.2012 №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273-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ФЗ</a:t>
            </a:r>
          </a:p>
          <a:p>
            <a:pPr algn="r"/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«Об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 в Российской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23528" y="646331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742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783142"/>
            <a:ext cx="82698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план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 формируется </a:t>
            </a:r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профиля получаемой специальности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счет введения профильных предметов, соответствующих по содержанию, целям и задачам, требованиям пунктов 7.1 и 8.1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Стандарта </a:t>
            </a:r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(п. 18.3.1 ФГОС СОО)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062972"/>
              </p:ext>
            </p:extLst>
          </p:nvPr>
        </p:nvGraphicFramePr>
        <p:xfrm>
          <a:off x="532320" y="1806916"/>
          <a:ext cx="8288151" cy="3656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1528">
                  <a:extLst>
                    <a:ext uri="{9D8B030D-6E8A-4147-A177-3AD203B41FA5}">
                      <a16:colId xmlns:a16="http://schemas.microsoft.com/office/drawing/2014/main" val="2708857837"/>
                    </a:ext>
                  </a:extLst>
                </a:gridCol>
                <a:gridCol w="5616623">
                  <a:extLst>
                    <a:ext uri="{9D8B030D-6E8A-4147-A177-3AD203B41FA5}">
                      <a16:colId xmlns:a16="http://schemas.microsoft.com/office/drawing/2014/main" val="603232186"/>
                    </a:ext>
                  </a:extLst>
                </a:gridCol>
              </a:tblGrid>
              <a:tr h="52252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Профиль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 предметные области,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которых выбираются 2 предмета на углубленном уровне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985730"/>
                  </a:ext>
                </a:extLst>
              </a:tr>
              <a:tr h="52252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Технологический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«Математика и информатика» и «Естестественно-научные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предметы»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988038"/>
                  </a:ext>
                </a:extLst>
              </a:tr>
              <a:tr h="119061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Естественно-научный, агротехнологический (проект)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«Естестественно-научные предметы»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180117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Гуманитарный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«Русский язык и литература», «Общественно-научные предметы», «Иностранные языки»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892676"/>
                  </a:ext>
                </a:extLst>
              </a:tr>
              <a:tr h="52252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Социально-экономический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«Математика и информатика»,  «Общественно-научные предметы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3972805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259632" y="5518712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Направленность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(профиль) образования - ориентация образовательной программы на конкретные области знания и (или) виды деятельности, определяющая ее предметно-тематическое содержание, преобладающие виды учебной деятельности обучающегося и требования к результатам освоения образовательной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(ч. 25.ст. 2 Закона об образовании)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563888" y="0"/>
            <a:ext cx="54726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учебных планов в соответствии </a:t>
            </a:r>
            <a:endParaRPr lang="ru-RU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  СОО и ФОП СОО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23528" y="646331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1980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Круглый стол. 25.02.2025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402230"/>
            <a:ext cx="88555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от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09.10.2024 № 704 «О внесении изменений в некоторые приказы Министерства просвещения Российской Федерации, касающиеся федеральных образовательных программ начального общего образования, основного общего образования и среднего общего образования»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681400"/>
              </p:ext>
            </p:extLst>
          </p:nvPr>
        </p:nvGraphicFramePr>
        <p:xfrm>
          <a:off x="648323" y="2844039"/>
          <a:ext cx="7849733" cy="2858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7314">
                  <a:extLst>
                    <a:ext uri="{9D8B030D-6E8A-4147-A177-3AD203B41FA5}">
                      <a16:colId xmlns:a16="http://schemas.microsoft.com/office/drawing/2014/main" val="2225282071"/>
                    </a:ext>
                  </a:extLst>
                </a:gridCol>
                <a:gridCol w="3070771">
                  <a:extLst>
                    <a:ext uri="{9D8B030D-6E8A-4147-A177-3AD203B41FA5}">
                      <a16:colId xmlns:a16="http://schemas.microsoft.com/office/drawing/2014/main" val="857202965"/>
                    </a:ext>
                  </a:extLst>
                </a:gridCol>
                <a:gridCol w="3121648">
                  <a:extLst>
                    <a:ext uri="{9D8B030D-6E8A-4147-A177-3AD203B41FA5}">
                      <a16:colId xmlns:a16="http://schemas.microsoft.com/office/drawing/2014/main" val="2919805991"/>
                    </a:ext>
                  </a:extLst>
                </a:gridCol>
              </a:tblGrid>
              <a:tr h="473543"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уровне основного общего образования (раздел 1)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уровне среднего общего образования (раздел 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493843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135*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055483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137*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109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472734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139*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111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918632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П.128*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104*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407068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130*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П.106*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030047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6044196" y="1326804"/>
            <a:ext cx="27622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вступает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в силу с 1 сентября 2025 г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.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65526" y="5747807"/>
            <a:ext cx="632693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200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*Возможна </a:t>
            </a:r>
            <a:r>
              <a:rPr lang="ru-RU" sz="1200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корректировка 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числа часов, рекомендованных для изучения предметов </a:t>
            </a:r>
            <a:endParaRPr lang="ru-RU" sz="12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7544" y="1875362"/>
            <a:ext cx="8495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Кодификатор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распределенных по классам проверяемых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к результатам освоения к ООП СОО и элементов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по учебным  предметам 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22131" y="1233227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4564716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3199</TotalTime>
  <Words>752</Words>
  <Application>Microsoft Office PowerPoint</Application>
  <PresentationFormat>Экран (4:3)</PresentationFormat>
  <Paragraphs>105</Paragraphs>
  <Slides>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Times New Roman</vt:lpstr>
      <vt:lpstr>Wingdings</vt:lpstr>
      <vt:lpstr>Ретро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Соколова Ирина  Юрьевна</dc:creator>
  <cp:lastModifiedBy>Соколова Ирина  Юрьевна</cp:lastModifiedBy>
  <cp:revision>215</cp:revision>
  <cp:lastPrinted>2025-02-25T11:38:12Z</cp:lastPrinted>
  <dcterms:created xsi:type="dcterms:W3CDTF">2022-06-24T08:27:29Z</dcterms:created>
  <dcterms:modified xsi:type="dcterms:W3CDTF">2025-02-27T08:55:31Z</dcterms:modified>
</cp:coreProperties>
</file>