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63.jpg" ContentType="image/jpg"/>
  <Override PartName="/ppt/media/image64.jpg" ContentType="image/jpg"/>
  <Override PartName="/ppt/media/image65.jpg" ContentType="image/jpg"/>
  <Override PartName="/ppt/media/image66.jpg" ContentType="image/jpg"/>
  <Override PartName="/ppt/media/image72.jpg" ContentType="image/jpg"/>
  <Override PartName="/ppt/media/image95.jpg" ContentType="image/jpg"/>
  <Override PartName="/ppt/media/image96.jpg" ContentType="image/jpg"/>
  <Override PartName="/ppt/media/image1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44" r:id="rId3"/>
    <p:sldId id="346" r:id="rId4"/>
    <p:sldId id="348" r:id="rId5"/>
    <p:sldId id="350" r:id="rId6"/>
    <p:sldId id="309" r:id="rId7"/>
    <p:sldId id="313" r:id="rId8"/>
    <p:sldId id="311" r:id="rId9"/>
    <p:sldId id="314" r:id="rId10"/>
    <p:sldId id="315" r:id="rId11"/>
    <p:sldId id="317" r:id="rId12"/>
    <p:sldId id="319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0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2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2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6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21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3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7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1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2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2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7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9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0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3B6B-5626-4A1A-8E93-CD320E132DDE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A0148-0AB2-4A22-8001-5D9304EA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9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2440/train/#194609" TargetMode="External"/><Relationship Id="rId2" Type="http://schemas.openxmlformats.org/officeDocument/2006/relationships/hyperlink" Target="https://yandex.ru/video/preview/4076510662750804649?tex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jp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2" Type="http://schemas.openxmlformats.org/officeDocument/2006/relationships/image" Target="../media/image63.jp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72.jp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5" Type="http://schemas.openxmlformats.org/officeDocument/2006/relationships/image" Target="../media/image66.jp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image" Target="../media/image65.jp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4076510662750804649?tex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2440/train/#194609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6" Type="http://schemas.openxmlformats.org/officeDocument/2006/relationships/image" Target="../media/image118.png"/><Relationship Id="rId3" Type="http://schemas.openxmlformats.org/officeDocument/2006/relationships/image" Target="../media/image96.jpg"/><Relationship Id="rId21" Type="http://schemas.openxmlformats.org/officeDocument/2006/relationships/image" Target="../media/image114.png"/><Relationship Id="rId34" Type="http://schemas.openxmlformats.org/officeDocument/2006/relationships/image" Target="../media/image12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82.png"/><Relationship Id="rId33" Type="http://schemas.openxmlformats.org/officeDocument/2006/relationships/image" Target="../media/image125.png"/><Relationship Id="rId38" Type="http://schemas.openxmlformats.org/officeDocument/2006/relationships/image" Target="../media/image73.png"/><Relationship Id="rId2" Type="http://schemas.openxmlformats.org/officeDocument/2006/relationships/image" Target="../media/image95.jp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29" Type="http://schemas.openxmlformats.org/officeDocument/2006/relationships/image" Target="../media/image1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32" Type="http://schemas.openxmlformats.org/officeDocument/2006/relationships/image" Target="../media/image124.png"/><Relationship Id="rId37" Type="http://schemas.openxmlformats.org/officeDocument/2006/relationships/image" Target="../media/image129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28" Type="http://schemas.openxmlformats.org/officeDocument/2006/relationships/image" Target="../media/image120.png"/><Relationship Id="rId36" Type="http://schemas.openxmlformats.org/officeDocument/2006/relationships/image" Target="../media/image128.png"/><Relationship Id="rId10" Type="http://schemas.openxmlformats.org/officeDocument/2006/relationships/image" Target="../media/image103.png"/><Relationship Id="rId19" Type="http://schemas.openxmlformats.org/officeDocument/2006/relationships/image" Target="../media/image112.jpg"/><Relationship Id="rId31" Type="http://schemas.openxmlformats.org/officeDocument/2006/relationships/image" Target="../media/image12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Relationship Id="rId35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3" y="195863"/>
            <a:ext cx="8655839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" y="558924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4816082" y="2204864"/>
            <a:ext cx="4327918" cy="22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chemeClr val="accent1"/>
                </a:solidFill>
              </a:rPr>
              <a:t>Мастер-класс: </a:t>
            </a:r>
            <a:r>
              <a:rPr lang="ru-RU" sz="3600" b="1" dirty="0" smtClean="0">
                <a:solidFill>
                  <a:srgbClr val="C00000"/>
                </a:solidFill>
              </a:rPr>
              <a:t>«Генетическая связь между классами неорганических веществ»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571650" y="6107311"/>
            <a:ext cx="4596904" cy="84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algn="r"/>
            <a:r>
              <a:rPr lang="ru-RU" altLang="ru-RU" sz="1600" b="1" dirty="0"/>
              <a:t>Горшкова </a:t>
            </a:r>
            <a:r>
              <a:rPr lang="ru-RU" altLang="ru-RU" sz="1600" b="1" dirty="0" smtClean="0"/>
              <a:t>Наталья Николаевна, </a:t>
            </a:r>
          </a:p>
          <a:p>
            <a:pPr algn="r"/>
            <a:r>
              <a:rPr lang="ru-RU" altLang="ru-RU" sz="1600" b="1" dirty="0" smtClean="0"/>
              <a:t>ст</a:t>
            </a:r>
            <a:r>
              <a:rPr lang="ru-RU" altLang="ru-RU" sz="1600" b="1" dirty="0"/>
              <a:t>. </a:t>
            </a:r>
            <a:r>
              <a:rPr lang="ru-RU" altLang="ru-RU" sz="1600" b="1" dirty="0" smtClean="0"/>
              <a:t>преподаватель КОО </a:t>
            </a:r>
            <a:r>
              <a:rPr lang="ru-RU" altLang="ru-RU" sz="1600" b="1" dirty="0"/>
              <a:t>ГАУ ДПО ЯО ИРО, </a:t>
            </a:r>
          </a:p>
          <a:p>
            <a:pPr algn="r"/>
            <a:r>
              <a:rPr lang="ru-RU" altLang="ru-RU" sz="1600" b="1" dirty="0"/>
              <a:t>методист </a:t>
            </a:r>
            <a:r>
              <a:rPr lang="ru-RU" altLang="ru-RU" sz="1600" b="1" dirty="0" smtClean="0"/>
              <a:t>МУ </a:t>
            </a:r>
            <a:r>
              <a:rPr lang="ru-RU" altLang="ru-RU" sz="1600" b="1" dirty="0"/>
              <a:t>ДПО «ИОЦ» г. </a:t>
            </a:r>
            <a:r>
              <a:rPr lang="ru-RU" altLang="ru-RU" sz="1600" b="1" dirty="0" smtClean="0"/>
              <a:t>Рыбинска</a:t>
            </a:r>
            <a:endParaRPr lang="ru-RU" alt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91880" y="6453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31.03.2025</a:t>
            </a:r>
            <a:endParaRPr lang="ru-RU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0" y="1484784"/>
            <a:ext cx="2160240" cy="114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7"/>
          <a:stretch/>
        </p:blipFill>
        <p:spPr>
          <a:xfrm>
            <a:off x="251520" y="2924944"/>
            <a:ext cx="4536504" cy="3528392"/>
          </a:xfrm>
        </p:spPr>
      </p:pic>
    </p:spTree>
    <p:extLst>
      <p:ext uri="{BB962C8B-B14F-4D97-AF65-F5344CB8AC3E}">
        <p14:creationId xmlns:p14="http://schemas.microsoft.com/office/powerpoint/2010/main" val="8752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Генетический ряд, где в качестве основания выступает нерастворимое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основание</a:t>
            </a:r>
            <a:r>
              <a:rPr lang="ru-RU" sz="2800" dirty="0" smtClean="0"/>
              <a:t>: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металл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основный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оксид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→соль→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нерастворимое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основание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→основный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оксид→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металл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Cu→CuO→CuCl</a:t>
            </a:r>
            <a:r>
              <a:rPr lang="ru-RU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→Cu(OH)</a:t>
            </a:r>
            <a:r>
              <a:rPr lang="ru-RU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→CuO→Cu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46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/>
              <a:t>Среди неметаллов также можно выделить две разновидности рядов: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1. Генетический </a:t>
            </a:r>
            <a:r>
              <a:rPr lang="ru-RU" b="1" dirty="0"/>
              <a:t>ряд неметаллов, где в качестве звена </a:t>
            </a:r>
            <a:r>
              <a:rPr lang="ru-RU" b="1" dirty="0" smtClean="0"/>
              <a:t>ряда </a:t>
            </a:r>
            <a:r>
              <a:rPr lang="ru-RU" b="1" dirty="0"/>
              <a:t>выступает растворимая кислота.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P→P</a:t>
            </a:r>
            <a:r>
              <a:rPr lang="ru-RU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→H</a:t>
            </a:r>
            <a:r>
              <a:rPr lang="ru-RU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</a:t>
            </a:r>
            <a:r>
              <a:rPr lang="ru-RU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→Na</a:t>
            </a:r>
            <a:r>
              <a:rPr lang="ru-RU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</a:t>
            </a:r>
            <a:r>
              <a:rPr lang="ru-RU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9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568952" cy="3633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неметалл-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-кислотный оксид--соль--кислота--кислотный оксид–неметалл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Si→SiO</a:t>
            </a:r>
            <a:r>
              <a:rPr lang="en-US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→Na</a:t>
            </a:r>
            <a:r>
              <a:rPr lang="en-US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SiO</a:t>
            </a:r>
            <a:r>
              <a:rPr lang="en-US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</a:t>
            </a:r>
            <a:r>
              <a:rPr lang="en-US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SiO</a:t>
            </a:r>
            <a:r>
              <a:rPr lang="en-US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↓→SiO</a:t>
            </a:r>
            <a:r>
              <a:rPr lang="en-US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3671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 Генетический </a:t>
            </a:r>
            <a:r>
              <a:rPr lang="ru-RU" sz="2800" b="1" dirty="0"/>
              <a:t>ряд неметаллов, где в качестве звена ряда выступает нерастворимая кислота: </a:t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815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529" y="12042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Напишите реакции соответствующие превращениям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3" y="1619563"/>
            <a:ext cx="8950817" cy="108935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FeS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OH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)₂ →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OH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)₃ →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₂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₃ →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FePO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₄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67335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NH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₄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Cl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NH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₄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₃ →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NH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₃ →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</a:t>
            </a:r>
            <a:r>
              <a:rPr lang="en-US" sz="28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HNO</a:t>
            </a:r>
            <a:r>
              <a:rPr lang="en-US" sz="28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→Fe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₃)₃</a:t>
            </a: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36994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₃)₂ →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BaCl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₂ →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BaSO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₃ →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BaS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₂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598826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Zn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ZnS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→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ZnCl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₂ →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Zn(NO</a:t>
            </a:r>
            <a:r>
              <a:rPr lang="en-US" sz="28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r>
              <a:rPr lang="en-US" sz="28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→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Zn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OH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)₂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4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Урок 1 </a:t>
            </a:r>
            <a:r>
              <a:rPr lang="ru-RU" sz="3200" b="1" dirty="0" smtClean="0">
                <a:solidFill>
                  <a:schemeClr val="accent1"/>
                </a:solidFill>
              </a:rPr>
              <a:t>«Генетическая </a:t>
            </a:r>
            <a:r>
              <a:rPr lang="ru-RU" sz="3200" b="1" dirty="0">
                <a:solidFill>
                  <a:schemeClr val="accent1"/>
                </a:solidFill>
              </a:rPr>
              <a:t>связь между классами неорганических </a:t>
            </a:r>
            <a:r>
              <a:rPr lang="ru-RU" sz="3200" b="1" dirty="0" smtClean="0">
                <a:solidFill>
                  <a:schemeClr val="accent1"/>
                </a:solidFill>
              </a:rPr>
              <a:t>соединений»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Место урока в целостной системе темы: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8 </a:t>
            </a:r>
            <a:r>
              <a:rPr lang="ru-RU" dirty="0"/>
              <a:t>урок в теме “Основные классы неорганических соединений”.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Тип урока: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по дидактической цели: урок актуализации знаний;</a:t>
            </a:r>
            <a:br>
              <a:rPr lang="ru-RU" dirty="0"/>
            </a:br>
            <a:r>
              <a:rPr lang="ru-RU" dirty="0"/>
              <a:t>• по способу организации: обобщающий с усвоением новых </a:t>
            </a:r>
            <a:r>
              <a:rPr lang="ru-RU" dirty="0" smtClean="0"/>
              <a:t>знаний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ЦЕЛИ УРОКА: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опираясь на знания учащихся об основных классах неорганических веществ, подвести их к понятию генетической связи и генетическим рядам металла и неметалла;</a:t>
            </a:r>
            <a:br>
              <a:rPr lang="ru-RU" dirty="0"/>
            </a:br>
            <a:r>
              <a:rPr lang="ru-RU" dirty="0"/>
              <a:t>• закрепить знания о номенклатуре и свойствах веществ, относящихся к разным классам; развивать умения выделять главное, сравнивать и обобщать; выявлять и устанавливать взаимосвязи;</a:t>
            </a:r>
            <a:br>
              <a:rPr lang="ru-RU" dirty="0"/>
            </a:br>
            <a:r>
              <a:rPr lang="ru-RU" dirty="0"/>
              <a:t>• развивать представления о причинно-следственных связях явлений.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84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579296" cy="53732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                    ЗАДАЧИ </a:t>
            </a:r>
            <a:r>
              <a:rPr lang="ru-RU" b="1" dirty="0"/>
              <a:t>УРОКА: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Обучающая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восстановить в памяти понятия о простом и сложном веществе, о металлах и неметаллах, об основных классах неорганических соединений;</a:t>
            </a:r>
            <a:br>
              <a:rPr lang="ru-RU" dirty="0"/>
            </a:br>
            <a:r>
              <a:rPr lang="ru-RU" dirty="0"/>
              <a:t>• сформировать знания о генетической связи и генетическом ряде, научиться составлять генетические ряды металлов и неметаллов.</a:t>
            </a:r>
            <a:br>
              <a:rPr lang="ru-RU" dirty="0"/>
            </a:br>
            <a:r>
              <a:rPr lang="ru-RU" b="1" dirty="0" smtClean="0"/>
              <a:t>Развивающая: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развивать умение обобщать факты, строить аналогии и делать выводы;</a:t>
            </a:r>
            <a:br>
              <a:rPr lang="ru-RU" dirty="0"/>
            </a:br>
            <a:r>
              <a:rPr lang="ru-RU" dirty="0"/>
              <a:t>• развивать способность учащихся к химическому прогнозированию;</a:t>
            </a:r>
            <a:br>
              <a:rPr lang="ru-RU" dirty="0"/>
            </a:br>
            <a:r>
              <a:rPr lang="ru-RU" dirty="0"/>
              <a:t>• развивать экологическое мышление.</a:t>
            </a:r>
            <a:br>
              <a:rPr lang="ru-RU" dirty="0"/>
            </a:br>
            <a:r>
              <a:rPr lang="ru-RU" b="1" dirty="0"/>
              <a:t>Воспитательная: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продолжать развитие культуры общения, умения высказывать свои взгляды и суждения;</a:t>
            </a:r>
            <a:br>
              <a:rPr lang="ru-RU" dirty="0"/>
            </a:br>
            <a:r>
              <a:rPr lang="ru-RU" dirty="0"/>
              <a:t>• воспитывать чувство ответственности за полученные знания.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Технология </a:t>
            </a:r>
            <a:r>
              <a:rPr lang="ru-RU" b="1" dirty="0"/>
              <a:t>обучения: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проблемное </a:t>
            </a:r>
            <a:r>
              <a:rPr lang="ru-RU" dirty="0" smtClean="0"/>
              <a:t>обучение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7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/>
              <a:t>Методы, используемые на уроке: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объяснительно-иллюстративные:</a:t>
            </a:r>
            <a:br>
              <a:rPr lang="ru-RU" sz="1600" dirty="0"/>
            </a:br>
            <a:r>
              <a:rPr lang="ru-RU" sz="1600" dirty="0"/>
              <a:t>– фронтальная беседа;</a:t>
            </a:r>
            <a:br>
              <a:rPr lang="ru-RU" sz="1600" dirty="0"/>
            </a:br>
            <a:r>
              <a:rPr lang="ru-RU" sz="1600" dirty="0"/>
              <a:t>– объяснение учителя.</a:t>
            </a:r>
            <a:br>
              <a:rPr lang="ru-RU" sz="1600" dirty="0"/>
            </a:br>
            <a:r>
              <a:rPr lang="ru-RU" sz="1600" dirty="0"/>
              <a:t>• средства наглядности:</a:t>
            </a:r>
            <a:br>
              <a:rPr lang="ru-RU" sz="1600" dirty="0"/>
            </a:br>
            <a:r>
              <a:rPr lang="ru-RU" sz="1600" dirty="0"/>
              <a:t>– компьютерная презентация;</a:t>
            </a:r>
            <a:br>
              <a:rPr lang="ru-RU" sz="1600" dirty="0"/>
            </a:br>
            <a:r>
              <a:rPr lang="ru-RU" sz="1600" dirty="0"/>
              <a:t>– образцы металлов, неметаллов, оксидов, оснований, кислот, солей;</a:t>
            </a:r>
            <a:br>
              <a:rPr lang="ru-RU" sz="1600" dirty="0"/>
            </a:br>
            <a:r>
              <a:rPr lang="ru-RU" sz="1600" dirty="0"/>
              <a:t>– схемы-таблицы,</a:t>
            </a:r>
            <a:br>
              <a:rPr lang="ru-RU" sz="1600" dirty="0"/>
            </a:br>
            <a:r>
              <a:rPr lang="ru-RU" sz="1600" dirty="0"/>
              <a:t>• практические:</a:t>
            </a:r>
            <a:br>
              <a:rPr lang="ru-RU" sz="1600" dirty="0"/>
            </a:br>
            <a:r>
              <a:rPr lang="ru-RU" sz="1600" dirty="0"/>
              <a:t>– составление схем превращений и их выполнение.</a:t>
            </a:r>
            <a:br>
              <a:rPr lang="ru-RU" sz="1600" dirty="0"/>
            </a:br>
            <a:r>
              <a:rPr lang="ru-RU" sz="1600" dirty="0"/>
              <a:t>• дедуктивные:</a:t>
            </a:r>
            <a:br>
              <a:rPr lang="ru-RU" sz="1600" dirty="0"/>
            </a:br>
            <a:r>
              <a:rPr lang="ru-RU" sz="1600" dirty="0"/>
              <a:t>– от известного к неизвестному;</a:t>
            </a:r>
            <a:br>
              <a:rPr lang="ru-RU" sz="1600" dirty="0"/>
            </a:br>
            <a:r>
              <a:rPr lang="ru-RU" sz="1600" dirty="0"/>
              <a:t>– от простого к сложному.</a:t>
            </a:r>
            <a:br>
              <a:rPr lang="ru-RU" sz="1600" dirty="0"/>
            </a:br>
            <a:r>
              <a:rPr lang="ru-RU" sz="1600" b="1" dirty="0" smtClean="0"/>
              <a:t>Виды </a:t>
            </a:r>
            <a:r>
              <a:rPr lang="ru-RU" sz="1600" b="1" dirty="0"/>
              <a:t>контроля: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текущий опрос,</a:t>
            </a:r>
            <a:br>
              <a:rPr lang="ru-RU" sz="1600" dirty="0"/>
            </a:br>
            <a:r>
              <a:rPr lang="ru-RU" sz="1600" dirty="0"/>
              <a:t>• работа по карточкам.</a:t>
            </a:r>
            <a:br>
              <a:rPr lang="ru-RU" sz="1600" dirty="0"/>
            </a:br>
            <a:r>
              <a:rPr lang="ru-RU" sz="1600" b="1" dirty="0"/>
              <a:t>Домашнее задание: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по учебнику § 33 стр. 110;</a:t>
            </a:r>
            <a:br>
              <a:rPr lang="ru-RU" sz="1600" dirty="0"/>
            </a:br>
            <a:r>
              <a:rPr lang="ru-RU" sz="1600" dirty="0"/>
              <a:t>• по рабочей тетради упр.177 а), б) стр. 62.</a:t>
            </a:r>
            <a:br>
              <a:rPr lang="ru-RU" sz="1600" dirty="0"/>
            </a:br>
            <a:r>
              <a:rPr lang="ru-RU" sz="1600" b="1" dirty="0"/>
              <a:t>Оборудование: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мультимедийный проектор, компьютер, экран;</a:t>
            </a:r>
            <a:br>
              <a:rPr lang="ru-RU" sz="1600" dirty="0"/>
            </a:br>
            <a:r>
              <a:rPr lang="ru-RU" sz="1600" dirty="0"/>
              <a:t>• презентация “Генетическая связь между классами неорганических соединений”;</a:t>
            </a:r>
            <a:br>
              <a:rPr lang="ru-RU" sz="1600" dirty="0"/>
            </a:br>
            <a:r>
              <a:rPr lang="ru-RU" sz="1600" dirty="0"/>
              <a:t>• образцы реактивов и минералов;</a:t>
            </a:r>
            <a:br>
              <a:rPr lang="ru-RU" sz="1600" dirty="0"/>
            </a:br>
            <a:r>
              <a:rPr lang="ru-RU" sz="1600" dirty="0"/>
              <a:t>• схемы (таблицы) для индивидуальной работы учащихся;</a:t>
            </a:r>
            <a:br>
              <a:rPr lang="ru-RU" sz="1600" dirty="0"/>
            </a:br>
            <a:r>
              <a:rPr lang="ru-RU" sz="1600" dirty="0"/>
              <a:t>• спиртовка, магний, ложечка для сжигания веществ, оксид магния, растворы гидроксида натрия, хлорида магния, вод;</a:t>
            </a:r>
            <a:br>
              <a:rPr lang="ru-RU" sz="1600" dirty="0"/>
            </a:br>
            <a:r>
              <a:rPr lang="ru-RU" sz="1600" dirty="0"/>
              <a:t>• магнитная доска, карточки с формулами веществ разных классов.</a:t>
            </a:r>
            <a:br>
              <a:rPr lang="ru-RU" sz="1600" dirty="0"/>
            </a:br>
            <a:r>
              <a:rPr lang="ru-RU" sz="1600" b="1" dirty="0" smtClean="0"/>
              <a:t>Интернет </a:t>
            </a:r>
            <a:r>
              <a:rPr lang="ru-RU" sz="1600" b="1" dirty="0"/>
              <a:t>ресурсы: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</a:t>
            </a:r>
            <a:r>
              <a:rPr lang="ru-RU" sz="1600" dirty="0" err="1"/>
              <a:t>http</a:t>
            </a:r>
            <a:r>
              <a:rPr lang="ru-RU" sz="1600" dirty="0"/>
              <a:t>;//experiment.edu.ru/catalog.asp Российский образовательный </a:t>
            </a:r>
            <a:r>
              <a:rPr lang="ru-RU" sz="1600" dirty="0" smtClean="0"/>
              <a:t>портал</a:t>
            </a:r>
          </a:p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dirty="0" err="1"/>
              <a:t>http</a:t>
            </a:r>
            <a:r>
              <a:rPr lang="ru-RU" sz="1600" dirty="0"/>
              <a:t>;//www.alhimikov.net/video/neorganika./menu.htmi Aihimikov.net;</a:t>
            </a:r>
            <a:br>
              <a:rPr lang="ru-RU" sz="1600" dirty="0"/>
            </a:br>
            <a:r>
              <a:rPr lang="ru-RU" sz="1600" dirty="0"/>
              <a:t>• </a:t>
            </a:r>
            <a:r>
              <a:rPr lang="ru-RU" sz="1600" dirty="0" err="1"/>
              <a:t>http</a:t>
            </a:r>
            <a:r>
              <a:rPr lang="ru-RU" sz="1600" dirty="0"/>
              <a:t>;//chemiste.da.ru/</a:t>
            </a:r>
            <a:r>
              <a:rPr lang="ru-RU" sz="1600" dirty="0" err="1"/>
              <a:t>Links</a:t>
            </a:r>
            <a:r>
              <a:rPr lang="ru-RU" sz="1600" dirty="0"/>
              <a:t>/video.htm;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936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Ход </a:t>
            </a:r>
            <a:r>
              <a:rPr lang="ru-RU" b="1" dirty="0"/>
              <a:t>урока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83264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I</a:t>
            </a:r>
            <a:r>
              <a:rPr lang="ru-RU" b="1" dirty="0"/>
              <a:t>. Организационный момент.</a:t>
            </a:r>
            <a:br>
              <a:rPr lang="ru-RU" b="1" dirty="0"/>
            </a:br>
            <a:r>
              <a:rPr lang="ru-RU" b="1" dirty="0"/>
              <a:t>II. Актуализация опорных знаний и способов действий учащихся.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первом этапе урока осуществляю актуализацию опорных знаний, которые необходимы для решения проблемы. Это готовит учащихся к восприятию проблемы. </a:t>
            </a:r>
            <a:endParaRPr lang="ru-RU" dirty="0" smtClean="0"/>
          </a:p>
          <a:p>
            <a:r>
              <a:rPr lang="ru-RU" dirty="0" smtClean="0"/>
              <a:t>Работу </a:t>
            </a:r>
            <a:r>
              <a:rPr lang="ru-RU" dirty="0"/>
              <a:t>провожу в </a:t>
            </a:r>
            <a:r>
              <a:rPr lang="ru-RU" dirty="0" smtClean="0"/>
              <a:t>игровой форме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Провожу “мозговой штурм” по теме: “Основные классы неорганических соединений”</a:t>
            </a:r>
            <a:br>
              <a:rPr lang="ru-RU" dirty="0"/>
            </a:br>
            <a:r>
              <a:rPr lang="ru-RU" dirty="0"/>
              <a:t>Работа по </a:t>
            </a:r>
            <a:r>
              <a:rPr lang="ru-RU" dirty="0" smtClean="0"/>
              <a:t>карточкам: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Задание 1. “Третий лишний”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Учащимся выданы карточки, на которых написано по три формулы, причем одна из них лишняя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200" dirty="0" err="1"/>
              <a:t>MgO</a:t>
            </a:r>
            <a:r>
              <a:rPr lang="ru-RU" sz="4200" dirty="0"/>
              <a:t> </a:t>
            </a:r>
            <a:r>
              <a:rPr lang="ru-RU" sz="4200" dirty="0" smtClean="0"/>
              <a:t> CO2  SO3</a:t>
            </a:r>
            <a:r>
              <a:rPr lang="ru-RU" sz="4200" dirty="0"/>
              <a:t/>
            </a:r>
            <a:br>
              <a:rPr lang="ru-RU" sz="4200" dirty="0"/>
            </a:br>
            <a:r>
              <a:rPr lang="ru-RU" sz="4200" dirty="0"/>
              <a:t>Na2SO4 </a:t>
            </a:r>
            <a:r>
              <a:rPr lang="ru-RU" sz="4200" dirty="0" smtClean="0"/>
              <a:t>  HCI   H2SO4</a:t>
            </a:r>
            <a:r>
              <a:rPr lang="ru-RU" sz="4200" dirty="0"/>
              <a:t/>
            </a:r>
            <a:br>
              <a:rPr lang="ru-RU" sz="4200" dirty="0"/>
            </a:br>
            <a:r>
              <a:rPr lang="ru-RU" sz="4200" dirty="0" err="1"/>
              <a:t>LiOH</a:t>
            </a:r>
            <a:r>
              <a:rPr lang="ru-RU" sz="4200" dirty="0"/>
              <a:t> </a:t>
            </a:r>
            <a:r>
              <a:rPr lang="ru-RU" sz="4200" dirty="0" smtClean="0"/>
              <a:t>  </a:t>
            </a:r>
            <a:r>
              <a:rPr lang="ru-RU" sz="4200" dirty="0" err="1" smtClean="0"/>
              <a:t>NaOH</a:t>
            </a:r>
            <a:r>
              <a:rPr lang="ru-RU" sz="4200" dirty="0" smtClean="0"/>
              <a:t>   KOH</a:t>
            </a:r>
            <a:r>
              <a:rPr lang="ru-RU" sz="4200" dirty="0"/>
              <a:t/>
            </a:r>
            <a:br>
              <a:rPr lang="ru-RU" sz="4200" dirty="0"/>
            </a:br>
            <a:r>
              <a:rPr lang="ru-RU" sz="4200" dirty="0"/>
              <a:t>H2S </a:t>
            </a:r>
            <a:r>
              <a:rPr lang="ru-RU" sz="4200" dirty="0" smtClean="0"/>
              <a:t>  KCI   MgSO4</a:t>
            </a:r>
            <a:r>
              <a:rPr lang="ru-RU" sz="4200" dirty="0"/>
              <a:t/>
            </a:r>
            <a:br>
              <a:rPr lang="ru-RU" sz="4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Учащиеся определяют лишнюю формулу и объясняют, почему она лишняя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955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Задание 2. “Назови и выбери нас” (“Называй-ка”)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/>
              <a:t>На доске висят таблички-подсказки: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>
                <a:solidFill>
                  <a:schemeClr val="accent2"/>
                </a:solidFill>
              </a:rPr>
              <a:t>Ме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  </a:t>
            </a:r>
            <a:r>
              <a:rPr lang="ru-RU" b="1" dirty="0" err="1" smtClean="0">
                <a:solidFill>
                  <a:schemeClr val="accent2"/>
                </a:solidFill>
              </a:rPr>
              <a:t>НМе</a:t>
            </a:r>
            <a:r>
              <a:rPr lang="ru-RU" b="1" dirty="0" smtClean="0">
                <a:solidFill>
                  <a:schemeClr val="accent2"/>
                </a:solidFill>
              </a:rPr>
              <a:t>   </a:t>
            </a:r>
            <a:r>
              <a:rPr lang="ru-RU" b="1" dirty="0" err="1" smtClean="0">
                <a:solidFill>
                  <a:schemeClr val="accent2"/>
                </a:solidFill>
              </a:rPr>
              <a:t>МехОy</a:t>
            </a:r>
            <a:r>
              <a:rPr lang="ru-RU" b="1" dirty="0" smtClean="0">
                <a:solidFill>
                  <a:schemeClr val="accent2"/>
                </a:solidFill>
              </a:rPr>
              <a:t>   </a:t>
            </a:r>
            <a:r>
              <a:rPr lang="ru-RU" b="1" dirty="0" err="1" smtClean="0">
                <a:solidFill>
                  <a:schemeClr val="accent2"/>
                </a:solidFill>
              </a:rPr>
              <a:t>НМехОy</a:t>
            </a:r>
            <a:r>
              <a:rPr lang="ru-RU" b="1" dirty="0" smtClean="0">
                <a:solidFill>
                  <a:schemeClr val="accent2"/>
                </a:solidFill>
              </a:rPr>
              <a:t>   </a:t>
            </a:r>
            <a:r>
              <a:rPr lang="ru-RU" b="1" dirty="0" err="1" smtClean="0">
                <a:solidFill>
                  <a:schemeClr val="accent2"/>
                </a:solidFill>
              </a:rPr>
              <a:t>МеХRy</a:t>
            </a:r>
            <a:r>
              <a:rPr lang="ru-RU" b="1" dirty="0" smtClean="0">
                <a:solidFill>
                  <a:schemeClr val="accent2"/>
                </a:solidFill>
              </a:rPr>
              <a:t>   </a:t>
            </a:r>
            <a:r>
              <a:rPr lang="ru-RU" b="1" dirty="0" err="1" smtClean="0">
                <a:solidFill>
                  <a:schemeClr val="accent2"/>
                </a:solidFill>
              </a:rPr>
              <a:t>Меn</a:t>
            </a:r>
            <a:r>
              <a:rPr lang="ru-RU" b="1" dirty="0" smtClean="0">
                <a:solidFill>
                  <a:schemeClr val="accent2"/>
                </a:solidFill>
              </a:rPr>
              <a:t>(ОН)n   </a:t>
            </a:r>
            <a:r>
              <a:rPr lang="ru-RU" b="1" dirty="0" err="1" smtClean="0">
                <a:solidFill>
                  <a:schemeClr val="accent2"/>
                </a:solidFill>
              </a:rPr>
              <a:t>НхRy</a:t>
            </a: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Учащиеся дают определение выбранному классу по карточке и выбирают соответствующие вещества из предоставленного раздаточного материала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Дают название выбранному веществу.</a:t>
            </a:r>
            <a:br>
              <a:rPr lang="ru-RU" dirty="0"/>
            </a:br>
            <a:r>
              <a:rPr lang="ru-RU" dirty="0"/>
              <a:t>(Учащиеся работают в парах, желающие у доски)</a:t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простые вещества</a:t>
            </a:r>
            <a:r>
              <a:rPr lang="ru-RU" dirty="0"/>
              <a:t>: медь, уголь, магний;</a:t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оксиды</a:t>
            </a:r>
            <a:r>
              <a:rPr lang="ru-RU" dirty="0"/>
              <a:t>: оксид кремния, оксид магния, оксид углерода (IV);</a:t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кислоты:</a:t>
            </a:r>
            <a:r>
              <a:rPr lang="ru-RU" dirty="0"/>
              <a:t> соляная, фосфорная, угольная;</a:t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основания</a:t>
            </a:r>
            <a:r>
              <a:rPr lang="ru-RU" dirty="0"/>
              <a:t>: гидроксид бария, гидроксид железа (III);</a:t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соли:</a:t>
            </a:r>
            <a:r>
              <a:rPr lang="ru-RU" dirty="0"/>
              <a:t> карбонат магния, карбонат кальция, сульфат натрия.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3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III. </a:t>
            </a:r>
            <a:r>
              <a:rPr lang="ru-RU" altLang="ru-RU" sz="32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Открытие новых знаний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655856"/>
              </p:ext>
            </p:extLst>
          </p:nvPr>
        </p:nvGraphicFramePr>
        <p:xfrm>
          <a:off x="323529" y="3068960"/>
          <a:ext cx="8147247" cy="165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5452"/>
                <a:gridCol w="3901795"/>
              </a:tblGrid>
              <a:tr h="414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НМе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66675" marT="66675" marB="66675"/>
                </a:tc>
              </a:tr>
              <a:tr h="414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</a:t>
                      </a:r>
                      <a:r>
                        <a:rPr lang="ru-RU" sz="1200" baseline="-25000" dirty="0" err="1">
                          <a:effectLst/>
                        </a:rPr>
                        <a:t>х</a:t>
                      </a:r>
                      <a:r>
                        <a:rPr lang="ru-RU" sz="1200" dirty="0" err="1">
                          <a:effectLst/>
                        </a:rPr>
                        <a:t>О</a:t>
                      </a:r>
                      <a:r>
                        <a:rPr lang="ru-RU" sz="1200" baseline="-25000" dirty="0" err="1">
                          <a:effectLst/>
                        </a:rPr>
                        <a:t>y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НМеxОy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66675" marT="66675" marB="66675"/>
                </a:tc>
              </a:tr>
              <a:tr h="414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</a:t>
                      </a:r>
                      <a:r>
                        <a:rPr lang="ru-RU" sz="1200" baseline="30000" dirty="0" err="1">
                          <a:effectLst/>
                        </a:rPr>
                        <a:t>n</a:t>
                      </a:r>
                      <a:r>
                        <a:rPr lang="ru-RU" sz="1200" dirty="0">
                          <a:effectLst/>
                        </a:rPr>
                        <a:t>(ОН)n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H </a:t>
                      </a:r>
                      <a:r>
                        <a:rPr lang="ru-RU" sz="1200" baseline="-25000">
                          <a:effectLst/>
                        </a:rPr>
                        <a:t>x</a:t>
                      </a:r>
                      <a:r>
                        <a:rPr lang="ru-RU" sz="1200">
                          <a:effectLst/>
                        </a:rPr>
                        <a:t>R</a:t>
                      </a:r>
                      <a:r>
                        <a:rPr lang="ru-RU" sz="1200" baseline="-25000">
                          <a:effectLst/>
                        </a:rPr>
                        <a:t>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66675" marT="66675" marB="66675"/>
                </a:tc>
              </a:tr>
              <a:tr h="4140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Me</a:t>
                      </a:r>
                      <a:r>
                        <a:rPr lang="ru-RU" sz="1200" baseline="-25000" dirty="0" err="1">
                          <a:effectLst/>
                        </a:rPr>
                        <a:t>x</a:t>
                      </a:r>
                      <a:r>
                        <a:rPr lang="ru-RU" sz="1200" dirty="0" err="1">
                          <a:effectLst/>
                        </a:rPr>
                        <a:t>R</a:t>
                      </a:r>
                      <a:r>
                        <a:rPr lang="ru-RU" sz="1200" baseline="-25000" dirty="0" err="1">
                          <a:effectLst/>
                        </a:rPr>
                        <a:t>y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9" y="764704"/>
            <a:ext cx="813690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химических превращений вещества одного класса превращаются в вещества другого: из простого вещества образуется оксид, из оксида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кислота, из кислоты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соль. Иными словами, изученные вами классы соединений взаимосвязаны.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Распределим вещества по классам, по усложнению состава, начиная с простого вещества, согласно нашей схеме.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Учащиеся высказывают свои версии, благодаря которым мы составляем простые схемы 2-х рядов: металлов и неметаллов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генетических рядов: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9" y="4869160"/>
            <a:ext cx="8820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1600" dirty="0">
                <a:solidFill>
                  <a:srgbClr val="1A1A1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Обращаю внимание учащихся на то, что в каждой цепочке есть общее – это химические элементы металл и неметалл, которые переходят из одного вещества в другое (как бы по наследству).</a:t>
            </a:r>
            <a:br>
              <a:rPr lang="ru-RU" altLang="ru-RU" sz="1600" dirty="0">
                <a:solidFill>
                  <a:srgbClr val="1A1A1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lang="ru-RU" altLang="ru-RU" sz="1600" dirty="0">
                <a:solidFill>
                  <a:srgbClr val="1A1A1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Как в биологии называется носитель наследственной информации? (Ген).</a:t>
            </a:r>
            <a:br>
              <a:rPr lang="ru-RU" altLang="ru-RU" sz="1600" dirty="0">
                <a:solidFill>
                  <a:srgbClr val="1A1A1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lang="ru-RU" altLang="ru-RU" sz="1600" dirty="0">
                <a:solidFill>
                  <a:srgbClr val="1A1A1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Как вы думаете, какой элемент будет являться “геном” для каждой цепочки?(металл и неметалл).</a:t>
            </a:r>
            <a:br>
              <a:rPr lang="ru-RU" altLang="ru-RU" sz="1600" dirty="0">
                <a:solidFill>
                  <a:srgbClr val="1A1A1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1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такие цепочки или ряды называют генетическими.</a:t>
            </a:r>
            <a:endParaRPr lang="ru-RU" alt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72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7947" y="6173723"/>
            <a:ext cx="2706053" cy="53340"/>
          </a:xfrm>
          <a:custGeom>
            <a:avLst/>
            <a:gdLst/>
            <a:ahLst/>
            <a:cxnLst/>
            <a:rect l="l" t="t" r="r" b="b"/>
            <a:pathLst>
              <a:path w="3608070" h="53339">
                <a:moveTo>
                  <a:pt x="0" y="53339"/>
                </a:moveTo>
                <a:lnTo>
                  <a:pt x="3608070" y="53339"/>
                </a:lnTo>
                <a:lnTo>
                  <a:pt x="360807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1B3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40246" y="0"/>
            <a:ext cx="2619375" cy="6877050"/>
            <a:chOff x="8720328" y="0"/>
            <a:chExt cx="3492500" cy="6877050"/>
          </a:xfrm>
        </p:grpSpPr>
        <p:sp>
          <p:nvSpPr>
            <p:cNvPr id="4" name="object 4"/>
            <p:cNvSpPr/>
            <p:nvPr/>
          </p:nvSpPr>
          <p:spPr>
            <a:xfrm>
              <a:off x="9166860" y="0"/>
              <a:ext cx="2847340" cy="2633980"/>
            </a:xfrm>
            <a:custGeom>
              <a:avLst/>
              <a:gdLst/>
              <a:ahLst/>
              <a:cxnLst/>
              <a:rect l="l" t="t" r="r" b="b"/>
              <a:pathLst>
                <a:path w="2847340" h="2633980">
                  <a:moveTo>
                    <a:pt x="2175398" y="0"/>
                  </a:moveTo>
                  <a:lnTo>
                    <a:pt x="671433" y="0"/>
                  </a:lnTo>
                  <a:lnTo>
                    <a:pt x="641538" y="19032"/>
                  </a:lnTo>
                  <a:lnTo>
                    <a:pt x="604552" y="44244"/>
                  </a:lnTo>
                  <a:lnTo>
                    <a:pt x="568412" y="70577"/>
                  </a:lnTo>
                  <a:lnTo>
                    <a:pt x="533142" y="98004"/>
                  </a:lnTo>
                  <a:lnTo>
                    <a:pt x="498767" y="126502"/>
                  </a:lnTo>
                  <a:lnTo>
                    <a:pt x="465312" y="156044"/>
                  </a:lnTo>
                  <a:lnTo>
                    <a:pt x="432802" y="186607"/>
                  </a:lnTo>
                  <a:lnTo>
                    <a:pt x="401261" y="218165"/>
                  </a:lnTo>
                  <a:lnTo>
                    <a:pt x="370716" y="250693"/>
                  </a:lnTo>
                  <a:lnTo>
                    <a:pt x="341190" y="284166"/>
                  </a:lnTo>
                  <a:lnTo>
                    <a:pt x="312708" y="318560"/>
                  </a:lnTo>
                  <a:lnTo>
                    <a:pt x="285296" y="353849"/>
                  </a:lnTo>
                  <a:lnTo>
                    <a:pt x="258979" y="390009"/>
                  </a:lnTo>
                  <a:lnTo>
                    <a:pt x="233780" y="427015"/>
                  </a:lnTo>
                  <a:lnTo>
                    <a:pt x="209726" y="464841"/>
                  </a:lnTo>
                  <a:lnTo>
                    <a:pt x="186841" y="503463"/>
                  </a:lnTo>
                  <a:lnTo>
                    <a:pt x="165150" y="542855"/>
                  </a:lnTo>
                  <a:lnTo>
                    <a:pt x="144677" y="582994"/>
                  </a:lnTo>
                  <a:lnTo>
                    <a:pt x="125449" y="623854"/>
                  </a:lnTo>
                  <a:lnTo>
                    <a:pt x="107489" y="665409"/>
                  </a:lnTo>
                  <a:lnTo>
                    <a:pt x="90823" y="707636"/>
                  </a:lnTo>
                  <a:lnTo>
                    <a:pt x="75475" y="750509"/>
                  </a:lnTo>
                  <a:lnTo>
                    <a:pt x="61471" y="794003"/>
                  </a:lnTo>
                  <a:lnTo>
                    <a:pt x="48835" y="838094"/>
                  </a:lnTo>
                  <a:lnTo>
                    <a:pt x="37593" y="882755"/>
                  </a:lnTo>
                  <a:lnTo>
                    <a:pt x="27769" y="927964"/>
                  </a:lnTo>
                  <a:lnTo>
                    <a:pt x="19387" y="973694"/>
                  </a:lnTo>
                  <a:lnTo>
                    <a:pt x="12474" y="1019920"/>
                  </a:lnTo>
                  <a:lnTo>
                    <a:pt x="7054" y="1066618"/>
                  </a:lnTo>
                  <a:lnTo>
                    <a:pt x="3151" y="1113763"/>
                  </a:lnTo>
                  <a:lnTo>
                    <a:pt x="792" y="1161330"/>
                  </a:lnTo>
                  <a:lnTo>
                    <a:pt x="0" y="1209294"/>
                  </a:lnTo>
                  <a:lnTo>
                    <a:pt x="792" y="1257257"/>
                  </a:lnTo>
                  <a:lnTo>
                    <a:pt x="3151" y="1304824"/>
                  </a:lnTo>
                  <a:lnTo>
                    <a:pt x="7054" y="1351969"/>
                  </a:lnTo>
                  <a:lnTo>
                    <a:pt x="12474" y="1398667"/>
                  </a:lnTo>
                  <a:lnTo>
                    <a:pt x="19387" y="1444893"/>
                  </a:lnTo>
                  <a:lnTo>
                    <a:pt x="27769" y="1490623"/>
                  </a:lnTo>
                  <a:lnTo>
                    <a:pt x="37593" y="1535832"/>
                  </a:lnTo>
                  <a:lnTo>
                    <a:pt x="48835" y="1580493"/>
                  </a:lnTo>
                  <a:lnTo>
                    <a:pt x="61471" y="1624584"/>
                  </a:lnTo>
                  <a:lnTo>
                    <a:pt x="75475" y="1668078"/>
                  </a:lnTo>
                  <a:lnTo>
                    <a:pt x="90823" y="1710951"/>
                  </a:lnTo>
                  <a:lnTo>
                    <a:pt x="107489" y="1753178"/>
                  </a:lnTo>
                  <a:lnTo>
                    <a:pt x="125449" y="1794733"/>
                  </a:lnTo>
                  <a:lnTo>
                    <a:pt x="144677" y="1835593"/>
                  </a:lnTo>
                  <a:lnTo>
                    <a:pt x="165150" y="1875732"/>
                  </a:lnTo>
                  <a:lnTo>
                    <a:pt x="186841" y="1915124"/>
                  </a:lnTo>
                  <a:lnTo>
                    <a:pt x="209726" y="1953746"/>
                  </a:lnTo>
                  <a:lnTo>
                    <a:pt x="233780" y="1991572"/>
                  </a:lnTo>
                  <a:lnTo>
                    <a:pt x="258979" y="2028578"/>
                  </a:lnTo>
                  <a:lnTo>
                    <a:pt x="285296" y="2064738"/>
                  </a:lnTo>
                  <a:lnTo>
                    <a:pt x="312708" y="2100027"/>
                  </a:lnTo>
                  <a:lnTo>
                    <a:pt x="341190" y="2134421"/>
                  </a:lnTo>
                  <a:lnTo>
                    <a:pt x="370716" y="2167894"/>
                  </a:lnTo>
                  <a:lnTo>
                    <a:pt x="401261" y="2200422"/>
                  </a:lnTo>
                  <a:lnTo>
                    <a:pt x="432802" y="2231980"/>
                  </a:lnTo>
                  <a:lnTo>
                    <a:pt x="465312" y="2262543"/>
                  </a:lnTo>
                  <a:lnTo>
                    <a:pt x="498767" y="2292085"/>
                  </a:lnTo>
                  <a:lnTo>
                    <a:pt x="533142" y="2320583"/>
                  </a:lnTo>
                  <a:lnTo>
                    <a:pt x="568412" y="2348010"/>
                  </a:lnTo>
                  <a:lnTo>
                    <a:pt x="604552" y="2374343"/>
                  </a:lnTo>
                  <a:lnTo>
                    <a:pt x="641538" y="2399555"/>
                  </a:lnTo>
                  <a:lnTo>
                    <a:pt x="679343" y="2423623"/>
                  </a:lnTo>
                  <a:lnTo>
                    <a:pt x="717945" y="2446522"/>
                  </a:lnTo>
                  <a:lnTo>
                    <a:pt x="757316" y="2468225"/>
                  </a:lnTo>
                  <a:lnTo>
                    <a:pt x="797434" y="2488709"/>
                  </a:lnTo>
                  <a:lnTo>
                    <a:pt x="838272" y="2507949"/>
                  </a:lnTo>
                  <a:lnTo>
                    <a:pt x="879805" y="2525919"/>
                  </a:lnTo>
                  <a:lnTo>
                    <a:pt x="922010" y="2542595"/>
                  </a:lnTo>
                  <a:lnTo>
                    <a:pt x="964861" y="2557951"/>
                  </a:lnTo>
                  <a:lnTo>
                    <a:pt x="1008333" y="2571964"/>
                  </a:lnTo>
                  <a:lnTo>
                    <a:pt x="1052400" y="2584607"/>
                  </a:lnTo>
                  <a:lnTo>
                    <a:pt x="1097040" y="2595856"/>
                  </a:lnTo>
                  <a:lnTo>
                    <a:pt x="1142225" y="2605686"/>
                  </a:lnTo>
                  <a:lnTo>
                    <a:pt x="1187932" y="2614072"/>
                  </a:lnTo>
                  <a:lnTo>
                    <a:pt x="1234135" y="2620989"/>
                  </a:lnTo>
                  <a:lnTo>
                    <a:pt x="1280810" y="2626413"/>
                  </a:lnTo>
                  <a:lnTo>
                    <a:pt x="1327932" y="2630318"/>
                  </a:lnTo>
                  <a:lnTo>
                    <a:pt x="1375475" y="2632679"/>
                  </a:lnTo>
                  <a:lnTo>
                    <a:pt x="1423416" y="2633472"/>
                  </a:lnTo>
                  <a:lnTo>
                    <a:pt x="1471356" y="2632679"/>
                  </a:lnTo>
                  <a:lnTo>
                    <a:pt x="1518899" y="2630318"/>
                  </a:lnTo>
                  <a:lnTo>
                    <a:pt x="1566021" y="2626413"/>
                  </a:lnTo>
                  <a:lnTo>
                    <a:pt x="1612696" y="2620989"/>
                  </a:lnTo>
                  <a:lnTo>
                    <a:pt x="1658899" y="2614072"/>
                  </a:lnTo>
                  <a:lnTo>
                    <a:pt x="1704606" y="2605686"/>
                  </a:lnTo>
                  <a:lnTo>
                    <a:pt x="1749791" y="2595856"/>
                  </a:lnTo>
                  <a:lnTo>
                    <a:pt x="1794431" y="2584607"/>
                  </a:lnTo>
                  <a:lnTo>
                    <a:pt x="1838498" y="2571964"/>
                  </a:lnTo>
                  <a:lnTo>
                    <a:pt x="1881970" y="2557951"/>
                  </a:lnTo>
                  <a:lnTo>
                    <a:pt x="1924821" y="2542595"/>
                  </a:lnTo>
                  <a:lnTo>
                    <a:pt x="1967026" y="2525919"/>
                  </a:lnTo>
                  <a:lnTo>
                    <a:pt x="2008559" y="2507949"/>
                  </a:lnTo>
                  <a:lnTo>
                    <a:pt x="2049397" y="2488709"/>
                  </a:lnTo>
                  <a:lnTo>
                    <a:pt x="2089515" y="2468225"/>
                  </a:lnTo>
                  <a:lnTo>
                    <a:pt x="2128886" y="2446522"/>
                  </a:lnTo>
                  <a:lnTo>
                    <a:pt x="2167488" y="2423623"/>
                  </a:lnTo>
                  <a:lnTo>
                    <a:pt x="2205293" y="2399555"/>
                  </a:lnTo>
                  <a:lnTo>
                    <a:pt x="2242279" y="2374343"/>
                  </a:lnTo>
                  <a:lnTo>
                    <a:pt x="2278419" y="2348010"/>
                  </a:lnTo>
                  <a:lnTo>
                    <a:pt x="2313689" y="2320583"/>
                  </a:lnTo>
                  <a:lnTo>
                    <a:pt x="2348064" y="2292085"/>
                  </a:lnTo>
                  <a:lnTo>
                    <a:pt x="2381519" y="2262543"/>
                  </a:lnTo>
                  <a:lnTo>
                    <a:pt x="2414029" y="2231980"/>
                  </a:lnTo>
                  <a:lnTo>
                    <a:pt x="2445570" y="2200422"/>
                  </a:lnTo>
                  <a:lnTo>
                    <a:pt x="2476115" y="2167894"/>
                  </a:lnTo>
                  <a:lnTo>
                    <a:pt x="2505641" y="2134421"/>
                  </a:lnTo>
                  <a:lnTo>
                    <a:pt x="2534123" y="2100027"/>
                  </a:lnTo>
                  <a:lnTo>
                    <a:pt x="2561535" y="2064738"/>
                  </a:lnTo>
                  <a:lnTo>
                    <a:pt x="2587852" y="2028578"/>
                  </a:lnTo>
                  <a:lnTo>
                    <a:pt x="2613051" y="1991572"/>
                  </a:lnTo>
                  <a:lnTo>
                    <a:pt x="2637105" y="1953746"/>
                  </a:lnTo>
                  <a:lnTo>
                    <a:pt x="2659990" y="1915124"/>
                  </a:lnTo>
                  <a:lnTo>
                    <a:pt x="2681681" y="1875732"/>
                  </a:lnTo>
                  <a:lnTo>
                    <a:pt x="2702154" y="1835593"/>
                  </a:lnTo>
                  <a:lnTo>
                    <a:pt x="2721382" y="1794733"/>
                  </a:lnTo>
                  <a:lnTo>
                    <a:pt x="2739342" y="1753178"/>
                  </a:lnTo>
                  <a:lnTo>
                    <a:pt x="2756008" y="1710951"/>
                  </a:lnTo>
                  <a:lnTo>
                    <a:pt x="2771356" y="1668078"/>
                  </a:lnTo>
                  <a:lnTo>
                    <a:pt x="2785360" y="1624584"/>
                  </a:lnTo>
                  <a:lnTo>
                    <a:pt x="2797996" y="1580493"/>
                  </a:lnTo>
                  <a:lnTo>
                    <a:pt x="2809238" y="1535832"/>
                  </a:lnTo>
                  <a:lnTo>
                    <a:pt x="2819062" y="1490623"/>
                  </a:lnTo>
                  <a:lnTo>
                    <a:pt x="2827444" y="1444893"/>
                  </a:lnTo>
                  <a:lnTo>
                    <a:pt x="2834357" y="1398667"/>
                  </a:lnTo>
                  <a:lnTo>
                    <a:pt x="2839777" y="1351969"/>
                  </a:lnTo>
                  <a:lnTo>
                    <a:pt x="2843680" y="1304824"/>
                  </a:lnTo>
                  <a:lnTo>
                    <a:pt x="2846039" y="1257257"/>
                  </a:lnTo>
                  <a:lnTo>
                    <a:pt x="2846832" y="1209294"/>
                  </a:lnTo>
                  <a:lnTo>
                    <a:pt x="2846039" y="1161330"/>
                  </a:lnTo>
                  <a:lnTo>
                    <a:pt x="2843680" y="1113763"/>
                  </a:lnTo>
                  <a:lnTo>
                    <a:pt x="2839777" y="1066618"/>
                  </a:lnTo>
                  <a:lnTo>
                    <a:pt x="2834357" y="1019920"/>
                  </a:lnTo>
                  <a:lnTo>
                    <a:pt x="2827444" y="973694"/>
                  </a:lnTo>
                  <a:lnTo>
                    <a:pt x="2819062" y="927964"/>
                  </a:lnTo>
                  <a:lnTo>
                    <a:pt x="2809238" y="882755"/>
                  </a:lnTo>
                  <a:lnTo>
                    <a:pt x="2797996" y="838094"/>
                  </a:lnTo>
                  <a:lnTo>
                    <a:pt x="2785360" y="794003"/>
                  </a:lnTo>
                  <a:lnTo>
                    <a:pt x="2771356" y="750509"/>
                  </a:lnTo>
                  <a:lnTo>
                    <a:pt x="2756008" y="707636"/>
                  </a:lnTo>
                  <a:lnTo>
                    <a:pt x="2739342" y="665409"/>
                  </a:lnTo>
                  <a:lnTo>
                    <a:pt x="2721382" y="623854"/>
                  </a:lnTo>
                  <a:lnTo>
                    <a:pt x="2702154" y="582994"/>
                  </a:lnTo>
                  <a:lnTo>
                    <a:pt x="2681681" y="542855"/>
                  </a:lnTo>
                  <a:lnTo>
                    <a:pt x="2659990" y="503463"/>
                  </a:lnTo>
                  <a:lnTo>
                    <a:pt x="2637105" y="464841"/>
                  </a:lnTo>
                  <a:lnTo>
                    <a:pt x="2613051" y="427015"/>
                  </a:lnTo>
                  <a:lnTo>
                    <a:pt x="2587852" y="390009"/>
                  </a:lnTo>
                  <a:lnTo>
                    <a:pt x="2561535" y="353849"/>
                  </a:lnTo>
                  <a:lnTo>
                    <a:pt x="2534123" y="318560"/>
                  </a:lnTo>
                  <a:lnTo>
                    <a:pt x="2505641" y="284166"/>
                  </a:lnTo>
                  <a:lnTo>
                    <a:pt x="2476115" y="250693"/>
                  </a:lnTo>
                  <a:lnTo>
                    <a:pt x="2445570" y="218165"/>
                  </a:lnTo>
                  <a:lnTo>
                    <a:pt x="2414029" y="186607"/>
                  </a:lnTo>
                  <a:lnTo>
                    <a:pt x="2381519" y="156044"/>
                  </a:lnTo>
                  <a:lnTo>
                    <a:pt x="2348064" y="126502"/>
                  </a:lnTo>
                  <a:lnTo>
                    <a:pt x="2313689" y="98004"/>
                  </a:lnTo>
                  <a:lnTo>
                    <a:pt x="2278419" y="70577"/>
                  </a:lnTo>
                  <a:lnTo>
                    <a:pt x="2242279" y="44244"/>
                  </a:lnTo>
                  <a:lnTo>
                    <a:pt x="2205293" y="19032"/>
                  </a:lnTo>
                  <a:lnTo>
                    <a:pt x="217539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3291" y="1117727"/>
              <a:ext cx="33527" cy="1828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64752" y="2625851"/>
              <a:ext cx="3127375" cy="3106420"/>
            </a:xfrm>
            <a:custGeom>
              <a:avLst/>
              <a:gdLst/>
              <a:ahLst/>
              <a:cxnLst/>
              <a:rect l="l" t="t" r="r" b="b"/>
              <a:pathLst>
                <a:path w="3127375" h="3106420">
                  <a:moveTo>
                    <a:pt x="2539746" y="0"/>
                  </a:moveTo>
                  <a:lnTo>
                    <a:pt x="776477" y="0"/>
                  </a:lnTo>
                  <a:lnTo>
                    <a:pt x="0" y="1552956"/>
                  </a:lnTo>
                  <a:lnTo>
                    <a:pt x="776477" y="3105912"/>
                  </a:lnTo>
                  <a:lnTo>
                    <a:pt x="2539746" y="3105912"/>
                  </a:lnTo>
                  <a:lnTo>
                    <a:pt x="3127248" y="1930908"/>
                  </a:lnTo>
                  <a:lnTo>
                    <a:pt x="3127248" y="1175003"/>
                  </a:lnTo>
                  <a:lnTo>
                    <a:pt x="2539746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2523" y="3082417"/>
              <a:ext cx="2035555" cy="2438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1563" y="3325952"/>
              <a:ext cx="1439418" cy="244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70971" y="3325952"/>
              <a:ext cx="794511" cy="2441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62439" y="3570478"/>
              <a:ext cx="1849501" cy="2438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05695" y="3814317"/>
              <a:ext cx="1565655" cy="2438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61855" y="4058158"/>
              <a:ext cx="2056002" cy="2438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4463" y="4301997"/>
              <a:ext cx="1465452" cy="2438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67951" y="4545838"/>
              <a:ext cx="2043302" cy="2438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06051" y="4789373"/>
              <a:ext cx="1965578" cy="2441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27843" y="5033771"/>
              <a:ext cx="675779" cy="2438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808210" y="605155"/>
              <a:ext cx="2383790" cy="947419"/>
            </a:xfrm>
            <a:custGeom>
              <a:avLst/>
              <a:gdLst/>
              <a:ahLst/>
              <a:cxnLst/>
              <a:rect l="l" t="t" r="r" b="b"/>
              <a:pathLst>
                <a:path w="2383790" h="947419">
                  <a:moveTo>
                    <a:pt x="1077976" y="0"/>
                  </a:moveTo>
                  <a:lnTo>
                    <a:pt x="0" y="592455"/>
                  </a:lnTo>
                  <a:lnTo>
                    <a:pt x="1177798" y="947166"/>
                  </a:lnTo>
                  <a:lnTo>
                    <a:pt x="1152906" y="710438"/>
                  </a:lnTo>
                  <a:lnTo>
                    <a:pt x="2383790" y="580603"/>
                  </a:lnTo>
                  <a:lnTo>
                    <a:pt x="2383790" y="101696"/>
                  </a:lnTo>
                  <a:lnTo>
                    <a:pt x="1102868" y="236728"/>
                  </a:lnTo>
                  <a:lnTo>
                    <a:pt x="107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08210" y="605155"/>
              <a:ext cx="2383790" cy="947419"/>
            </a:xfrm>
            <a:custGeom>
              <a:avLst/>
              <a:gdLst/>
              <a:ahLst/>
              <a:cxnLst/>
              <a:rect l="l" t="t" r="r" b="b"/>
              <a:pathLst>
                <a:path w="2383790" h="947419">
                  <a:moveTo>
                    <a:pt x="2383790" y="580603"/>
                  </a:moveTo>
                  <a:lnTo>
                    <a:pt x="1152906" y="710438"/>
                  </a:lnTo>
                  <a:lnTo>
                    <a:pt x="1177798" y="947166"/>
                  </a:lnTo>
                  <a:lnTo>
                    <a:pt x="0" y="592455"/>
                  </a:lnTo>
                  <a:lnTo>
                    <a:pt x="1077976" y="0"/>
                  </a:lnTo>
                  <a:lnTo>
                    <a:pt x="1102868" y="236728"/>
                  </a:lnTo>
                  <a:lnTo>
                    <a:pt x="2383790" y="101696"/>
                  </a:lnTo>
                </a:path>
              </a:pathLst>
            </a:custGeom>
            <a:ln w="412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8254" y="5367528"/>
              <a:ext cx="1793875" cy="1490980"/>
            </a:xfrm>
            <a:custGeom>
              <a:avLst/>
              <a:gdLst/>
              <a:ahLst/>
              <a:cxnLst/>
              <a:rect l="l" t="t" r="r" b="b"/>
              <a:pathLst>
                <a:path w="1793875" h="1490979">
                  <a:moveTo>
                    <a:pt x="1490469" y="0"/>
                  </a:moveTo>
                  <a:lnTo>
                    <a:pt x="0" y="1490469"/>
                  </a:lnTo>
                  <a:lnTo>
                    <a:pt x="1793745" y="1490469"/>
                  </a:lnTo>
                  <a:lnTo>
                    <a:pt x="1793745" y="303276"/>
                  </a:lnTo>
                  <a:lnTo>
                    <a:pt x="1490469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62059" y="5830061"/>
              <a:ext cx="1330325" cy="1028065"/>
            </a:xfrm>
            <a:custGeom>
              <a:avLst/>
              <a:gdLst/>
              <a:ahLst/>
              <a:cxnLst/>
              <a:rect l="l" t="t" r="r" b="b"/>
              <a:pathLst>
                <a:path w="1330325" h="1028065">
                  <a:moveTo>
                    <a:pt x="0" y="1027935"/>
                  </a:moveTo>
                  <a:lnTo>
                    <a:pt x="1027426" y="0"/>
                  </a:lnTo>
                  <a:lnTo>
                    <a:pt x="1329940" y="302663"/>
                  </a:lnTo>
                </a:path>
              </a:pathLst>
            </a:custGeom>
            <a:ln w="3810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37854" y="2448305"/>
              <a:ext cx="3454400" cy="3557270"/>
            </a:xfrm>
            <a:custGeom>
              <a:avLst/>
              <a:gdLst/>
              <a:ahLst/>
              <a:cxnLst/>
              <a:rect l="l" t="t" r="r" b="b"/>
              <a:pathLst>
                <a:path w="3454400" h="3557270">
                  <a:moveTo>
                    <a:pt x="0" y="1778508"/>
                  </a:moveTo>
                  <a:lnTo>
                    <a:pt x="889253" y="0"/>
                  </a:lnTo>
                  <a:lnTo>
                    <a:pt x="3236214" y="0"/>
                  </a:lnTo>
                  <a:lnTo>
                    <a:pt x="3454146" y="435863"/>
                  </a:lnTo>
                </a:path>
                <a:path w="3454400" h="3557270">
                  <a:moveTo>
                    <a:pt x="3454146" y="3121152"/>
                  </a:moveTo>
                  <a:lnTo>
                    <a:pt x="3236214" y="3557016"/>
                  </a:lnTo>
                  <a:lnTo>
                    <a:pt x="889253" y="3557016"/>
                  </a:lnTo>
                  <a:lnTo>
                    <a:pt x="0" y="1778508"/>
                  </a:lnTo>
                </a:path>
              </a:pathLst>
            </a:custGeom>
            <a:ln w="35052">
              <a:solidFill>
                <a:srgbClr val="0304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83980" y="6457188"/>
              <a:ext cx="3208019" cy="548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83980" y="5920740"/>
              <a:ext cx="3208019" cy="54864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92380" y="1089356"/>
            <a:ext cx="6285586" cy="915035"/>
            <a:chOff x="2072004" y="1089355"/>
            <a:chExt cx="6698615" cy="915035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72004" y="1089355"/>
              <a:ext cx="949959" cy="3051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6968" y="1089355"/>
              <a:ext cx="5843651" cy="3051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72004" y="1394714"/>
              <a:ext cx="823836" cy="3048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92856" y="1394714"/>
              <a:ext cx="1041044" cy="3048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39641" y="1394714"/>
              <a:ext cx="864108" cy="3048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07737" y="1394714"/>
              <a:ext cx="759383" cy="3048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72201" y="1394714"/>
              <a:ext cx="3430905" cy="3048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72004" y="1699513"/>
              <a:ext cx="946404" cy="30480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69849" y="2067815"/>
            <a:ext cx="6414135" cy="2116455"/>
            <a:chOff x="226466" y="2067814"/>
            <a:chExt cx="8552180" cy="2116455"/>
          </a:xfrm>
        </p:grpSpPr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6466" y="2067814"/>
              <a:ext cx="7091045" cy="3657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6466" y="2433574"/>
              <a:ext cx="7175754" cy="3657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87552" y="2842895"/>
              <a:ext cx="2688971" cy="3657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87552" y="3208655"/>
              <a:ext cx="1533779" cy="24383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87488" y="3425825"/>
              <a:ext cx="7644765" cy="10795"/>
            </a:xfrm>
            <a:custGeom>
              <a:avLst/>
              <a:gdLst/>
              <a:ahLst/>
              <a:cxnLst/>
              <a:rect l="l" t="t" r="r" b="b"/>
              <a:pathLst>
                <a:path w="7644765" h="10795">
                  <a:moveTo>
                    <a:pt x="7644320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7644320" y="10667"/>
                  </a:lnTo>
                  <a:lnTo>
                    <a:pt x="7644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85898" y="3208655"/>
              <a:ext cx="2954401" cy="2438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55971" y="3208655"/>
              <a:ext cx="2261870" cy="2438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34021" y="3208655"/>
              <a:ext cx="1244053" cy="2438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7552" y="3452495"/>
              <a:ext cx="1428496" cy="2438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87488" y="3669665"/>
              <a:ext cx="7429500" cy="10795"/>
            </a:xfrm>
            <a:custGeom>
              <a:avLst/>
              <a:gdLst/>
              <a:ahLst/>
              <a:cxnLst/>
              <a:rect l="l" t="t" r="r" b="b"/>
              <a:pathLst>
                <a:path w="7429500" h="10795">
                  <a:moveTo>
                    <a:pt x="7429436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7429436" y="10668"/>
                  </a:lnTo>
                  <a:lnTo>
                    <a:pt x="74294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31973" y="3452495"/>
              <a:ext cx="716661" cy="2438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69005" y="3452495"/>
              <a:ext cx="4485132" cy="2438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67904" y="3452495"/>
              <a:ext cx="1137539" cy="2438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74063" y="3696030"/>
              <a:ext cx="1193507" cy="24414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82266" y="3696030"/>
              <a:ext cx="942136" cy="24414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38754" y="3696030"/>
              <a:ext cx="139445" cy="24414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31717" y="3696030"/>
              <a:ext cx="5123053" cy="24414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74063" y="3940429"/>
              <a:ext cx="7056247" cy="243839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731139" y="3683330"/>
            <a:ext cx="72390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•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•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5151" y="2819400"/>
            <a:ext cx="6483668" cy="1852930"/>
            <a:chOff x="86868" y="2819400"/>
            <a:chExt cx="8644890" cy="1852930"/>
          </a:xfrm>
        </p:grpSpPr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74064" y="4184269"/>
              <a:ext cx="833462" cy="24383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24125" y="4184269"/>
              <a:ext cx="1604264" cy="24383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48126" y="4184269"/>
              <a:ext cx="5183378" cy="24383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74064" y="4428108"/>
              <a:ext cx="5521324" cy="24383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9916" y="2822447"/>
              <a:ext cx="806450" cy="434340"/>
            </a:xfrm>
            <a:custGeom>
              <a:avLst/>
              <a:gdLst/>
              <a:ahLst/>
              <a:cxnLst/>
              <a:rect l="l" t="t" r="r" b="b"/>
              <a:pathLst>
                <a:path w="806450" h="434339">
                  <a:moveTo>
                    <a:pt x="300532" y="0"/>
                  </a:moveTo>
                  <a:lnTo>
                    <a:pt x="300532" y="108585"/>
                  </a:lnTo>
                  <a:lnTo>
                    <a:pt x="0" y="108585"/>
                  </a:lnTo>
                  <a:lnTo>
                    <a:pt x="0" y="325754"/>
                  </a:lnTo>
                  <a:lnTo>
                    <a:pt x="300532" y="325754"/>
                  </a:lnTo>
                  <a:lnTo>
                    <a:pt x="300532" y="434339"/>
                  </a:lnTo>
                  <a:lnTo>
                    <a:pt x="806196" y="217169"/>
                  </a:lnTo>
                  <a:lnTo>
                    <a:pt x="30053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9916" y="2822447"/>
              <a:ext cx="806450" cy="434340"/>
            </a:xfrm>
            <a:custGeom>
              <a:avLst/>
              <a:gdLst/>
              <a:ahLst/>
              <a:cxnLst/>
              <a:rect l="l" t="t" r="r" b="b"/>
              <a:pathLst>
                <a:path w="806450" h="434339">
                  <a:moveTo>
                    <a:pt x="0" y="108585"/>
                  </a:moveTo>
                  <a:lnTo>
                    <a:pt x="300532" y="108585"/>
                  </a:lnTo>
                  <a:lnTo>
                    <a:pt x="300532" y="0"/>
                  </a:lnTo>
                  <a:lnTo>
                    <a:pt x="806196" y="217169"/>
                  </a:lnTo>
                  <a:lnTo>
                    <a:pt x="300532" y="434339"/>
                  </a:lnTo>
                  <a:lnTo>
                    <a:pt x="300532" y="325754"/>
                  </a:lnTo>
                  <a:lnTo>
                    <a:pt x="0" y="325754"/>
                  </a:lnTo>
                  <a:lnTo>
                    <a:pt x="0" y="108585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743636" y="4906645"/>
            <a:ext cx="2446020" cy="609600"/>
            <a:chOff x="991514" y="4906645"/>
            <a:chExt cx="3261360" cy="609600"/>
          </a:xfrm>
        </p:grpSpPr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91514" y="4906645"/>
              <a:ext cx="1977770" cy="36576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904490" y="4906645"/>
              <a:ext cx="1348105" cy="36576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8381" y="5272405"/>
              <a:ext cx="1533397" cy="243840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734111" y="5259704"/>
            <a:ext cx="5261134" cy="71878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  <a:tab pos="7001509" algn="l"/>
              </a:tabLst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958500" y="5272405"/>
            <a:ext cx="5277803" cy="1219835"/>
            <a:chOff x="1278000" y="5272404"/>
            <a:chExt cx="7037070" cy="1219835"/>
          </a:xfrm>
        </p:grpSpPr>
        <p:pic>
          <p:nvPicPr>
            <p:cNvPr id="67" name="object 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76473" y="5272404"/>
              <a:ext cx="1774952" cy="24384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466843" y="5272404"/>
              <a:ext cx="2540000" cy="24384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19213" y="5272404"/>
              <a:ext cx="1155420" cy="24384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78381" y="5516270"/>
              <a:ext cx="689229" cy="24384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78000" y="5732945"/>
              <a:ext cx="612775" cy="10795"/>
            </a:xfrm>
            <a:custGeom>
              <a:avLst/>
              <a:gdLst/>
              <a:ahLst/>
              <a:cxnLst/>
              <a:rect l="l" t="t" r="r" b="b"/>
              <a:pathLst>
                <a:path w="612775" h="10795">
                  <a:moveTo>
                    <a:pt x="612648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612648" y="10667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891029" y="5516270"/>
              <a:ext cx="1455546" cy="24384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265677" y="5516270"/>
              <a:ext cx="1793239" cy="24384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77384" y="5516270"/>
              <a:ext cx="3337560" cy="24384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78381" y="5760110"/>
              <a:ext cx="2111247" cy="24384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11397" y="5760110"/>
              <a:ext cx="3553967" cy="24384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89673" y="5760110"/>
              <a:ext cx="1447419" cy="24384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78381" y="6003950"/>
              <a:ext cx="808024" cy="24384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8381" y="6247485"/>
              <a:ext cx="1533397" cy="244144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734111" y="6234785"/>
            <a:ext cx="4882991" cy="71942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  <a:tab pos="6497320" algn="l"/>
              </a:tabLst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958787" y="6247486"/>
            <a:ext cx="5156359" cy="488315"/>
            <a:chOff x="1278382" y="6247485"/>
            <a:chExt cx="6875145" cy="488315"/>
          </a:xfrm>
        </p:grpSpPr>
        <p:pic>
          <p:nvPicPr>
            <p:cNvPr id="82" name="object 8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776474" y="6247485"/>
              <a:ext cx="2439035" cy="24414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31308" y="6247485"/>
              <a:ext cx="1148867" cy="24414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198108" y="6247485"/>
              <a:ext cx="1319657" cy="24414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429753" y="6247485"/>
              <a:ext cx="723519" cy="24414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78382" y="6491935"/>
              <a:ext cx="2843784" cy="243839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89153" y="4869179"/>
            <a:ext cx="609600" cy="440690"/>
            <a:chOff x="118871" y="4869179"/>
            <a:chExt cx="812800" cy="440690"/>
          </a:xfrm>
        </p:grpSpPr>
        <p:sp>
          <p:nvSpPr>
            <p:cNvPr id="88" name="object 88"/>
            <p:cNvSpPr/>
            <p:nvPr/>
          </p:nvSpPr>
          <p:spPr>
            <a:xfrm>
              <a:off x="121919" y="4872227"/>
              <a:ext cx="806450" cy="434340"/>
            </a:xfrm>
            <a:custGeom>
              <a:avLst/>
              <a:gdLst/>
              <a:ahLst/>
              <a:cxnLst/>
              <a:rect l="l" t="t" r="r" b="b"/>
              <a:pathLst>
                <a:path w="806450" h="434339">
                  <a:moveTo>
                    <a:pt x="300532" y="0"/>
                  </a:moveTo>
                  <a:lnTo>
                    <a:pt x="300532" y="108585"/>
                  </a:lnTo>
                  <a:lnTo>
                    <a:pt x="0" y="108585"/>
                  </a:lnTo>
                  <a:lnTo>
                    <a:pt x="0" y="325755"/>
                  </a:lnTo>
                  <a:lnTo>
                    <a:pt x="300532" y="325755"/>
                  </a:lnTo>
                  <a:lnTo>
                    <a:pt x="300532" y="434340"/>
                  </a:lnTo>
                  <a:lnTo>
                    <a:pt x="806196" y="217170"/>
                  </a:lnTo>
                  <a:lnTo>
                    <a:pt x="30053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1919" y="4872227"/>
              <a:ext cx="806450" cy="434340"/>
            </a:xfrm>
            <a:custGeom>
              <a:avLst/>
              <a:gdLst/>
              <a:ahLst/>
              <a:cxnLst/>
              <a:rect l="l" t="t" r="r" b="b"/>
              <a:pathLst>
                <a:path w="806450" h="434339">
                  <a:moveTo>
                    <a:pt x="0" y="108585"/>
                  </a:moveTo>
                  <a:lnTo>
                    <a:pt x="300532" y="108585"/>
                  </a:lnTo>
                  <a:lnTo>
                    <a:pt x="300532" y="0"/>
                  </a:lnTo>
                  <a:lnTo>
                    <a:pt x="806196" y="217170"/>
                  </a:lnTo>
                  <a:lnTo>
                    <a:pt x="300532" y="434340"/>
                  </a:lnTo>
                  <a:lnTo>
                    <a:pt x="300532" y="325755"/>
                  </a:lnTo>
                  <a:lnTo>
                    <a:pt x="0" y="325755"/>
                  </a:lnTo>
                  <a:lnTo>
                    <a:pt x="0" y="108585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3417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/>
              <a:t>Тема урока</a:t>
            </a:r>
            <a:r>
              <a:rPr lang="ru-RU" sz="2000" b="1" dirty="0" smtClean="0"/>
              <a:t>: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“</a:t>
            </a:r>
            <a:r>
              <a:rPr lang="ru-RU" sz="2000" dirty="0"/>
              <a:t>Генетическая связь между классами неорганических соединений”</a:t>
            </a:r>
            <a:br>
              <a:rPr lang="ru-RU" sz="2000" dirty="0"/>
            </a:br>
            <a:r>
              <a:rPr lang="ru-RU" sz="2000" dirty="0"/>
              <a:t>(запись на доске и в тетрадях, рабочая тетрадь стр.62)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?. </a:t>
            </a:r>
            <a:r>
              <a:rPr lang="ru-RU" sz="2000" b="1" dirty="0"/>
              <a:t>Что означает понятие “генетическая связь”?</a:t>
            </a:r>
            <a:br>
              <a:rPr lang="ru-RU" sz="2000" b="1" dirty="0"/>
            </a:br>
            <a:r>
              <a:rPr lang="ru-RU" sz="2000" dirty="0"/>
              <a:t>1. Превращение веществ одного класса соединений в вещества других классов;</a:t>
            </a:r>
            <a:br>
              <a:rPr lang="ru-RU" sz="2000" dirty="0"/>
            </a:br>
            <a:r>
              <a:rPr lang="ru-RU" sz="2000" dirty="0"/>
              <a:t>2. Химические свойства веществ;</a:t>
            </a:r>
            <a:br>
              <a:rPr lang="ru-RU" sz="2000" dirty="0"/>
            </a:br>
            <a:r>
              <a:rPr lang="ru-RU" sz="2000" dirty="0"/>
              <a:t>3. Возможность получения сложных веществ из простых;</a:t>
            </a:r>
            <a:br>
              <a:rPr lang="ru-RU" sz="2000" dirty="0"/>
            </a:br>
            <a:r>
              <a:rPr lang="ru-RU" sz="2000" dirty="0"/>
              <a:t>4. Взаимосвязь простых и сложных веществ всех классов неорганических соединений.</a:t>
            </a:r>
            <a:br>
              <a:rPr lang="ru-RU" sz="2000" dirty="0"/>
            </a:b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Генетической </a:t>
            </a:r>
            <a:r>
              <a:rPr lang="ru-RU" sz="2000" dirty="0"/>
              <a:t>связью называется связь между веществами разных классов, основанная на их взаимопревращениях и отражающая единство их происхождения, то есть генезис веществ.</a:t>
            </a:r>
            <a:br>
              <a:rPr lang="ru-RU" sz="2000" dirty="0"/>
            </a:b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Ключевой </a:t>
            </a:r>
            <a:r>
              <a:rPr lang="ru-RU" sz="2000" b="1" dirty="0"/>
              <a:t>момент урока – создание проблемной ситуации. </a:t>
            </a:r>
            <a:r>
              <a:rPr lang="ru-RU" sz="2000" dirty="0"/>
              <a:t>Для этого использую проблемно-поисковую беседу, которая побуждает учащихся к предположениям, высказыванию своей точки зрения, вызывает столкновение идей, мнений, суждений.</a:t>
            </a:r>
            <a:br>
              <a:rPr lang="ru-RU" sz="2000" dirty="0"/>
            </a:b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Главная </a:t>
            </a:r>
            <a:r>
              <a:rPr lang="ru-RU" sz="2000" dirty="0"/>
              <a:t>задача – указать учащимся на недостаточность их знаний об объекте познания, а также способов действий для выполнения предложенного им задания.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6271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/>
              <a:t>Задание </a:t>
            </a:r>
            <a:r>
              <a:rPr lang="ru-RU" sz="2800" b="1" dirty="0" smtClean="0"/>
              <a:t>1</a:t>
            </a:r>
            <a:r>
              <a:rPr lang="ru-RU" b="1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баночке с кислородом сожгли уголек, после чего в полученное вещество добавили немного воды. Превращения, которые произошли с веществами, можно выразить схемой:</a:t>
            </a:r>
            <a:br>
              <a:rPr lang="ru-RU" dirty="0"/>
            </a:br>
            <a:r>
              <a:rPr lang="ru-RU" dirty="0"/>
              <a:t>1. C </a:t>
            </a:r>
            <a:r>
              <a:rPr lang="en-US" dirty="0" smtClean="0"/>
              <a:t>→</a:t>
            </a:r>
            <a:r>
              <a:rPr lang="ru-RU" dirty="0" smtClean="0"/>
              <a:t> </a:t>
            </a:r>
            <a:r>
              <a:rPr lang="ru-RU" dirty="0"/>
              <a:t>CO2 </a:t>
            </a:r>
            <a:r>
              <a:rPr lang="en-US" dirty="0" smtClean="0"/>
              <a:t>→</a:t>
            </a:r>
            <a:r>
              <a:rPr lang="ru-RU" dirty="0" smtClean="0"/>
              <a:t> </a:t>
            </a:r>
            <a:r>
              <a:rPr lang="ru-RU" dirty="0"/>
              <a:t>H2CO3</a:t>
            </a:r>
            <a:br>
              <a:rPr lang="ru-RU" dirty="0"/>
            </a:br>
            <a:r>
              <a:rPr lang="ru-RU" dirty="0"/>
              <a:t>2. H2CO3 </a:t>
            </a:r>
            <a:r>
              <a:rPr lang="en-US" dirty="0" smtClean="0"/>
              <a:t>→</a:t>
            </a:r>
            <a:r>
              <a:rPr lang="ru-RU" dirty="0" smtClean="0"/>
              <a:t> </a:t>
            </a:r>
            <a:r>
              <a:rPr lang="ru-RU" dirty="0"/>
              <a:t>CO2 </a:t>
            </a:r>
            <a:r>
              <a:rPr lang="en-US" dirty="0" smtClean="0"/>
              <a:t>→</a:t>
            </a:r>
            <a:r>
              <a:rPr lang="ru-RU" dirty="0" smtClean="0"/>
              <a:t>H2CO3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CO </a:t>
            </a:r>
            <a:r>
              <a:rPr lang="en-US" dirty="0" smtClean="0"/>
              <a:t>→</a:t>
            </a:r>
            <a:r>
              <a:rPr lang="ru-RU" dirty="0" smtClean="0"/>
              <a:t> </a:t>
            </a:r>
            <a:r>
              <a:rPr lang="ru-RU" dirty="0"/>
              <a:t>CO2 </a:t>
            </a:r>
            <a:r>
              <a:rPr lang="en-US" dirty="0" smtClean="0"/>
              <a:t>→</a:t>
            </a:r>
            <a:r>
              <a:rPr lang="ru-RU" dirty="0" smtClean="0"/>
              <a:t> </a:t>
            </a:r>
            <a:r>
              <a:rPr lang="ru-RU" dirty="0"/>
              <a:t>H2CO3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Выберите </a:t>
            </a:r>
            <a:r>
              <a:rPr lang="ru-RU" dirty="0"/>
              <a:t>правильный ответ и составьте данную схему из выданных вам веществ.</a:t>
            </a:r>
            <a:br>
              <a:rPr lang="ru-RU" dirty="0"/>
            </a:br>
            <a:r>
              <a:rPr lang="ru-RU" dirty="0"/>
              <a:t>Учащиеся составляют генетический ряд углерода– неметалла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C </a:t>
            </a:r>
            <a:r>
              <a:rPr lang="en-US" dirty="0" smtClean="0"/>
              <a:t>→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CO2 </a:t>
            </a:r>
            <a:r>
              <a:rPr lang="en-US" dirty="0" smtClean="0"/>
              <a:t>→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H2CO3 </a:t>
            </a:r>
            <a:r>
              <a:rPr lang="en-US" dirty="0" smtClean="0"/>
              <a:t>→</a:t>
            </a:r>
            <a:r>
              <a:rPr lang="ru-RU" b="1" dirty="0" smtClean="0">
                <a:solidFill>
                  <a:srgbClr val="FF0000"/>
                </a:solidFill>
              </a:rPr>
              <a:t> CaCO3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39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Задание </a:t>
            </a:r>
            <a:r>
              <a:rPr lang="ru-RU" b="1" dirty="0" smtClean="0"/>
              <a:t>2.</a:t>
            </a:r>
            <a:r>
              <a:rPr lang="ru-RU" dirty="0"/>
              <a:t/>
            </a:r>
            <a:br>
              <a:rPr lang="ru-RU" dirty="0"/>
            </a:br>
            <a:r>
              <a:rPr lang="ru-RU" sz="3800" dirty="0"/>
              <a:t>Из выданных вам веществ составьте генетический ряд металла– магния по усложнению состава, начиная с простого вещества.</a:t>
            </a:r>
            <a:br>
              <a:rPr lang="ru-RU" sz="3800" dirty="0"/>
            </a:br>
            <a:r>
              <a:rPr lang="ru-RU" sz="3800" dirty="0" err="1"/>
              <a:t>Mg</a:t>
            </a:r>
            <a:r>
              <a:rPr lang="ru-RU" sz="3800" dirty="0"/>
              <a:t> </a:t>
            </a:r>
            <a:r>
              <a:rPr lang="en-US" sz="3800" dirty="0" smtClean="0"/>
              <a:t>→</a:t>
            </a:r>
            <a:r>
              <a:rPr lang="ru-RU" sz="3800" dirty="0" smtClean="0"/>
              <a:t> </a:t>
            </a:r>
            <a:r>
              <a:rPr lang="ru-RU" sz="3800" dirty="0" err="1"/>
              <a:t>MgO</a:t>
            </a:r>
            <a:r>
              <a:rPr lang="ru-RU" sz="3800" dirty="0"/>
              <a:t> </a:t>
            </a:r>
            <a:r>
              <a:rPr lang="en-US" sz="3800" dirty="0" smtClean="0"/>
              <a:t>→</a:t>
            </a:r>
            <a:r>
              <a:rPr lang="ru-RU" sz="3800" dirty="0" smtClean="0"/>
              <a:t> </a:t>
            </a:r>
            <a:r>
              <a:rPr lang="ru-RU" sz="3800" dirty="0" err="1"/>
              <a:t>Mg</a:t>
            </a:r>
            <a:r>
              <a:rPr lang="ru-RU" sz="3800" dirty="0"/>
              <a:t>(OH)2 </a:t>
            </a:r>
            <a:r>
              <a:rPr lang="en-US" sz="3800" dirty="0" smtClean="0"/>
              <a:t>→</a:t>
            </a:r>
            <a:r>
              <a:rPr lang="ru-RU" sz="3800" dirty="0" smtClean="0"/>
              <a:t> </a:t>
            </a:r>
            <a:r>
              <a:rPr lang="ru-RU" sz="3800" dirty="0"/>
              <a:t>MgCO3</a:t>
            </a:r>
            <a:br>
              <a:rPr lang="ru-RU" sz="3800" dirty="0"/>
            </a:br>
            <a:endParaRPr lang="ru-RU" sz="3800" dirty="0" smtClean="0"/>
          </a:p>
          <a:p>
            <a:pPr marL="0" indent="0">
              <a:buNone/>
            </a:pPr>
            <a:r>
              <a:rPr lang="ru-RU" sz="3800" dirty="0" smtClean="0"/>
              <a:t>В </a:t>
            </a:r>
            <a:r>
              <a:rPr lang="ru-RU" sz="3800" dirty="0"/>
              <a:t>результате получаем две цепочки:</a:t>
            </a:r>
            <a:br>
              <a:rPr lang="ru-RU" sz="3800" dirty="0"/>
            </a:br>
            <a:r>
              <a:rPr lang="ru-RU" sz="3800" dirty="0">
                <a:solidFill>
                  <a:srgbClr val="FF0000"/>
                </a:solidFill>
              </a:rPr>
              <a:t>C </a:t>
            </a:r>
            <a:r>
              <a:rPr lang="en-US" sz="3800" dirty="0" smtClean="0"/>
              <a:t>→</a:t>
            </a:r>
            <a:r>
              <a:rPr lang="ru-RU" sz="3800" dirty="0" smtClean="0">
                <a:solidFill>
                  <a:srgbClr val="FF0000"/>
                </a:solidFill>
              </a:rPr>
              <a:t>  CO2 </a:t>
            </a:r>
            <a:r>
              <a:rPr lang="en-US" sz="3800" dirty="0" smtClean="0"/>
              <a:t>→</a:t>
            </a:r>
            <a:r>
              <a:rPr lang="ru-RU" sz="3800" dirty="0" smtClean="0">
                <a:solidFill>
                  <a:srgbClr val="FF0000"/>
                </a:solidFill>
              </a:rPr>
              <a:t> H2CO3 </a:t>
            </a:r>
            <a:r>
              <a:rPr lang="en-US" sz="3800" dirty="0" smtClean="0"/>
              <a:t>→</a:t>
            </a:r>
            <a:r>
              <a:rPr lang="ru-RU" sz="3800" dirty="0" smtClean="0">
                <a:solidFill>
                  <a:srgbClr val="FF0000"/>
                </a:solidFill>
              </a:rPr>
              <a:t> CaCO3</a:t>
            </a:r>
            <a:r>
              <a:rPr lang="ru-RU" sz="3800" dirty="0">
                <a:solidFill>
                  <a:srgbClr val="FF0000"/>
                </a:solidFill>
              </a:rPr>
              <a:t/>
            </a:r>
            <a:br>
              <a:rPr lang="ru-RU" sz="3800" dirty="0">
                <a:solidFill>
                  <a:srgbClr val="FF0000"/>
                </a:solidFill>
              </a:rPr>
            </a:br>
            <a:r>
              <a:rPr lang="ru-RU" sz="3800" dirty="0" err="1">
                <a:solidFill>
                  <a:srgbClr val="FF0000"/>
                </a:solidFill>
              </a:rPr>
              <a:t>Mg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en-US" sz="3800" dirty="0" smtClean="0"/>
              <a:t>→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err="1" smtClean="0">
                <a:solidFill>
                  <a:srgbClr val="FF0000"/>
                </a:solidFill>
              </a:rPr>
              <a:t>MgO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smtClean="0"/>
              <a:t>→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err="1" smtClean="0">
                <a:solidFill>
                  <a:srgbClr val="FF0000"/>
                </a:solidFill>
              </a:rPr>
              <a:t>Mg</a:t>
            </a:r>
            <a:r>
              <a:rPr lang="ru-RU" sz="3800" dirty="0" smtClean="0">
                <a:solidFill>
                  <a:srgbClr val="FF0000"/>
                </a:solidFill>
              </a:rPr>
              <a:t>(OH)2 </a:t>
            </a:r>
            <a:r>
              <a:rPr lang="en-US" sz="3800" dirty="0" smtClean="0"/>
              <a:t>→</a:t>
            </a:r>
            <a:r>
              <a:rPr lang="ru-RU" sz="3800" dirty="0" smtClean="0">
                <a:solidFill>
                  <a:srgbClr val="FF0000"/>
                </a:solidFill>
              </a:rPr>
              <a:t> MgCO3</a:t>
            </a:r>
          </a:p>
          <a:p>
            <a:pPr marL="0" indent="0">
              <a:buNone/>
            </a:pPr>
            <a:r>
              <a:rPr lang="ru-RU" sz="3800" dirty="0">
                <a:solidFill>
                  <a:srgbClr val="FF0000"/>
                </a:solidFill>
              </a:rPr>
              <a:t/>
            </a:r>
            <a:br>
              <a:rPr lang="ru-RU" sz="3800" dirty="0">
                <a:solidFill>
                  <a:srgbClr val="FF0000"/>
                </a:solidFill>
              </a:rPr>
            </a:br>
            <a:r>
              <a:rPr lang="ru-RU" sz="3800" dirty="0"/>
              <a:t>Обращаю внимание учащихся на то, что в каждой цепочке есть общее – это химические элементы магний и углерод, которые переходят из одного вещества в другое</a:t>
            </a:r>
            <a:r>
              <a:rPr lang="ru-RU" sz="3800" dirty="0" smtClean="0"/>
              <a:t>.</a:t>
            </a:r>
          </a:p>
          <a:p>
            <a:pPr marL="0" indent="0">
              <a:buNone/>
            </a:pPr>
            <a:r>
              <a:rPr lang="ru-RU" sz="3800" dirty="0"/>
              <a:t>Напишем уравнения реакций, с помощью которых можно осуществить эти превращения, основываясь на химических свойствах и способах получения данных классов.</a:t>
            </a:r>
            <a:br>
              <a:rPr lang="ru-RU" sz="3800" dirty="0"/>
            </a:b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014315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Химия – наука экспериментальная, поэтому давайте выполним некоторые превращения практически.</a:t>
            </a:r>
            <a:br>
              <a:rPr lang="ru-RU" dirty="0"/>
            </a:br>
            <a:r>
              <a:rPr lang="ru-RU" dirty="0"/>
              <a:t>Предварительно напоминаю о правилах безопасности при работе в химическом кабинете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Учащийся на кафедре проводит химическую реакцию – горение магния, второй учащийся записывает уравнение химической реакции на доске.</a:t>
            </a:r>
            <a:br>
              <a:rPr lang="ru-RU" dirty="0"/>
            </a:br>
            <a:r>
              <a:rPr lang="ru-RU" dirty="0"/>
              <a:t>1) 2Mg + O2 = 2 </a:t>
            </a:r>
            <a:r>
              <a:rPr lang="ru-RU" dirty="0" err="1"/>
              <a:t>MgO</a:t>
            </a:r>
            <a:r>
              <a:rPr lang="ru-RU" dirty="0"/>
              <a:t> (реакция соединения)</a:t>
            </a:r>
            <a:br>
              <a:rPr lang="ru-RU" dirty="0"/>
            </a:br>
            <a:r>
              <a:rPr lang="ru-RU" dirty="0" smtClean="0"/>
              <a:t>                            </a:t>
            </a:r>
            <a:r>
              <a:rPr lang="ru-RU" b="1" dirty="0" smtClean="0"/>
              <a:t>оксид </a:t>
            </a:r>
            <a:r>
              <a:rPr lang="ru-RU" b="1" dirty="0"/>
              <a:t>магния</a:t>
            </a:r>
            <a:br>
              <a:rPr lang="ru-RU" b="1" dirty="0"/>
            </a:br>
            <a:r>
              <a:rPr lang="ru-RU" dirty="0"/>
              <a:t>2) </a:t>
            </a:r>
            <a:r>
              <a:rPr lang="ru-RU" dirty="0" err="1"/>
              <a:t>MgO</a:t>
            </a:r>
            <a:r>
              <a:rPr lang="ru-RU" dirty="0"/>
              <a:t> + H2O = ?</a:t>
            </a:r>
            <a:br>
              <a:rPr lang="ru-RU" dirty="0"/>
            </a:br>
            <a:r>
              <a:rPr lang="ru-RU" dirty="0"/>
              <a:t>3) MgCO3 + 2 HCI = MgCI2 + </a:t>
            </a:r>
            <a:r>
              <a:rPr lang="ru-RU" dirty="0" smtClean="0"/>
              <a:t>H2</a:t>
            </a:r>
            <a:r>
              <a:rPr lang="en-US" dirty="0" smtClean="0"/>
              <a:t>O +</a:t>
            </a:r>
            <a:r>
              <a:rPr lang="ru-RU" dirty="0" smtClean="0"/>
              <a:t>CO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(реакция обмена) (Учащийся выполняет практически)</a:t>
            </a:r>
            <a:br>
              <a:rPr lang="ru-RU" dirty="0"/>
            </a:br>
            <a:r>
              <a:rPr lang="ru-RU" dirty="0"/>
              <a:t>4) </a:t>
            </a:r>
            <a:r>
              <a:rPr lang="ru-RU" dirty="0" err="1"/>
              <a:t>Мg</a:t>
            </a:r>
            <a:r>
              <a:rPr lang="ru-RU" dirty="0"/>
              <a:t> CI2 + 2 </a:t>
            </a:r>
            <a:r>
              <a:rPr lang="ru-RU" dirty="0" err="1"/>
              <a:t>NaOH</a:t>
            </a:r>
            <a:r>
              <a:rPr lang="ru-RU" dirty="0"/>
              <a:t> = </a:t>
            </a:r>
            <a:r>
              <a:rPr lang="ru-RU" dirty="0" err="1"/>
              <a:t>Mg</a:t>
            </a:r>
            <a:r>
              <a:rPr lang="ru-RU" dirty="0"/>
              <a:t>(OH)2 + 2 </a:t>
            </a:r>
            <a:r>
              <a:rPr lang="ru-RU" dirty="0" err="1"/>
              <a:t>NaCI</a:t>
            </a:r>
            <a:r>
              <a:rPr lang="ru-RU" dirty="0"/>
              <a:t> (реакция обмена) (Учащийся выполняет практически)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473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Проблемную ситуацию, созданную на уроке, завершает постановка учебной проблемы: “Как составить генетический ряд металла, которому соответствует нерастворимое основание, и осуществить эту цепочку превращений экспериментальным путем?”</a:t>
            </a:r>
            <a:br>
              <a:rPr lang="ru-RU" dirty="0"/>
            </a:br>
            <a:r>
              <a:rPr lang="ru-RU" dirty="0" err="1"/>
              <a:t>Mg</a:t>
            </a:r>
            <a:r>
              <a:rPr lang="ru-RU" dirty="0"/>
              <a:t> </a:t>
            </a:r>
            <a:r>
              <a:rPr lang="en-US" dirty="0" smtClean="0"/>
              <a:t>→</a:t>
            </a:r>
            <a:r>
              <a:rPr lang="ru-RU" dirty="0" smtClean="0"/>
              <a:t> </a:t>
            </a:r>
            <a:r>
              <a:rPr lang="ru-RU" dirty="0" err="1"/>
              <a:t>MgO</a:t>
            </a:r>
            <a:r>
              <a:rPr lang="ru-RU" dirty="0"/>
              <a:t> </a:t>
            </a:r>
            <a:r>
              <a:rPr lang="en-US" dirty="0" smtClean="0"/>
              <a:t>→</a:t>
            </a:r>
            <a:r>
              <a:rPr lang="ru-RU" dirty="0" smtClean="0"/>
              <a:t> </a:t>
            </a:r>
            <a:r>
              <a:rPr lang="ru-RU" dirty="0"/>
              <a:t>MgCI2 </a:t>
            </a:r>
            <a:r>
              <a:rPr lang="en-US" dirty="0" smtClean="0"/>
              <a:t>→</a:t>
            </a:r>
            <a:r>
              <a:rPr lang="ru-RU" dirty="0" smtClean="0"/>
              <a:t> </a:t>
            </a:r>
            <a:r>
              <a:rPr lang="ru-RU" dirty="0" err="1"/>
              <a:t>Mg</a:t>
            </a:r>
            <a:r>
              <a:rPr lang="ru-RU" dirty="0"/>
              <a:t>(OН)2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Общий вывод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Выделяем </a:t>
            </a:r>
            <a:r>
              <a:rPr lang="ru-RU" dirty="0"/>
              <a:t>признаки, которые характеризуют генетический ряд:</a:t>
            </a:r>
            <a:br>
              <a:rPr lang="ru-RU" dirty="0"/>
            </a:br>
            <a:r>
              <a:rPr lang="ru-RU" dirty="0"/>
              <a:t>1. Вещества разных классов;</a:t>
            </a:r>
            <a:br>
              <a:rPr lang="ru-RU" dirty="0"/>
            </a:br>
            <a:r>
              <a:rPr lang="ru-RU" dirty="0"/>
              <a:t>2. Разные вещества образованы одним химическим элементом, т.е. представляют собой разные формы существования одного элемента;</a:t>
            </a:r>
            <a:br>
              <a:rPr lang="ru-RU" dirty="0"/>
            </a:br>
            <a:r>
              <a:rPr lang="ru-RU" dirty="0"/>
              <a:t>3. Разные вещества одного химического элемента связаны взаимопревращениями.</a:t>
            </a:r>
            <a:br>
              <a:rPr lang="ru-RU" dirty="0"/>
            </a:br>
            <a:r>
              <a:rPr lang="ru-RU" b="1" dirty="0"/>
              <a:t>Знание генетической связи между различными классами неорганических веществ позволяет подбирать удобные и экономичные методы синтеза веществ из доступных реагентов.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837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IV. Закрепление полученных знаний.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/>
              <a:t>Для закрепления полученных знаний учащиеся выполняют </a:t>
            </a:r>
            <a:r>
              <a:rPr lang="ru-RU" dirty="0" smtClean="0"/>
              <a:t>задание: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Задание 5. “Попади в цель”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Выберите формулы веществ, составляющих генетический ряд кальция.</a:t>
            </a:r>
            <a:br>
              <a:rPr lang="ru-RU" dirty="0"/>
            </a:br>
            <a:r>
              <a:rPr lang="ru-RU" dirty="0"/>
              <a:t>Составьте уравнения реакций этих превращений.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2"/>
                </a:solidFill>
              </a:rPr>
              <a:t>V. Подведение итогов урока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Оценивается деятельность учащихся на уроке;</a:t>
            </a:r>
            <a:br>
              <a:rPr lang="ru-RU" dirty="0"/>
            </a:br>
            <a:r>
              <a:rPr lang="ru-RU" dirty="0"/>
              <a:t>2. Выставляются отметки.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2"/>
                </a:solidFill>
              </a:rPr>
              <a:t>VI. Домашнее задание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Учебник § 33 стр.110;</a:t>
            </a:r>
            <a:br>
              <a:rPr lang="ru-RU" dirty="0"/>
            </a:br>
            <a:r>
              <a:rPr lang="ru-RU" dirty="0"/>
              <a:t>• Рабочая тетрадь упр.177 а), б) стр.62.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208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accent2"/>
                </a:solidFill>
              </a:rPr>
              <a:t>Урок </a:t>
            </a:r>
            <a:r>
              <a:rPr lang="en-US" sz="2800" b="1" dirty="0" smtClean="0">
                <a:solidFill>
                  <a:schemeClr val="accent2"/>
                </a:solidFill>
              </a:rPr>
              <a:t>2 </a:t>
            </a:r>
            <a:r>
              <a:rPr lang="ru-RU" sz="2800" b="1" dirty="0" smtClean="0">
                <a:solidFill>
                  <a:schemeClr val="accent2"/>
                </a:solidFill>
              </a:rPr>
              <a:t>по </a:t>
            </a:r>
            <a:r>
              <a:rPr lang="ru-RU" sz="2800" b="1" dirty="0">
                <a:solidFill>
                  <a:schemeClr val="accent2"/>
                </a:solidFill>
              </a:rPr>
              <a:t>теме «Генетическая связь между классами неорганических соединений»</a:t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1"/>
                </a:solidFill>
              </a:rPr>
              <a:t>Предмет: Химия Класс: </a:t>
            </a:r>
            <a:r>
              <a:rPr lang="ru-RU" sz="2800" b="1" dirty="0">
                <a:solidFill>
                  <a:schemeClr val="accent1"/>
                </a:solidFill>
              </a:rPr>
              <a:t>8</a:t>
            </a:r>
            <a:r>
              <a:rPr lang="ru-RU" sz="2800" dirty="0">
                <a:solidFill>
                  <a:schemeClr val="accent1"/>
                </a:solidFill>
              </a:rPr>
              <a:t/>
            </a:r>
            <a:br>
              <a:rPr lang="ru-RU" sz="2800" dirty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Тип урока: </a:t>
            </a:r>
            <a:r>
              <a:rPr lang="ru-RU" sz="1600" dirty="0"/>
              <a:t>урок освоения новых знаний с применением элементов технологии проблемного обучения и компьютерных технологий</a:t>
            </a:r>
          </a:p>
          <a:p>
            <a:pPr marL="0" indent="0">
              <a:buNone/>
            </a:pPr>
            <a:r>
              <a:rPr lang="ru-RU" sz="1600" b="1" i="1" dirty="0" smtClean="0"/>
              <a:t>Цель</a:t>
            </a:r>
            <a:r>
              <a:rPr lang="ru-RU" sz="1600" b="1" i="1" dirty="0"/>
              <a:t>:</a:t>
            </a:r>
            <a:r>
              <a:rPr lang="ru-RU" sz="1600" i="1" dirty="0"/>
              <a:t> </a:t>
            </a:r>
            <a:r>
              <a:rPr lang="ru-RU" sz="1600" i="1" dirty="0" smtClean="0"/>
              <a:t> </a:t>
            </a:r>
            <a:r>
              <a:rPr lang="ru-RU" sz="1600" dirty="0" smtClean="0"/>
              <a:t>Выяснение </a:t>
            </a:r>
            <a:r>
              <a:rPr lang="ru-RU" sz="1600" dirty="0"/>
              <a:t>генетической связи между классами неорганических </a:t>
            </a:r>
            <a:r>
              <a:rPr lang="ru-RU" sz="1600" dirty="0" smtClean="0"/>
              <a:t>соединений через составление генетических рядов металлов и неметаллов.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2"/>
                </a:solidFill>
              </a:rPr>
              <a:t>Формируемые </a:t>
            </a:r>
            <a:r>
              <a:rPr lang="ru-RU" sz="1600" b="1" dirty="0">
                <a:solidFill>
                  <a:schemeClr val="accent2"/>
                </a:solidFill>
              </a:rPr>
              <a:t>УУД: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accent1"/>
                </a:solidFill>
              </a:rPr>
              <a:t>Предметные:</a:t>
            </a:r>
            <a:endParaRPr lang="ru-RU" sz="1600" dirty="0">
              <a:solidFill>
                <a:schemeClr val="accent1"/>
              </a:solidFill>
            </a:endParaRPr>
          </a:p>
          <a:p>
            <a:pPr lvl="0"/>
            <a:r>
              <a:rPr lang="ru-RU" sz="1600" dirty="0"/>
              <a:t>систематизировать знания учащихся об основных классах неорганических веществ, их химических свойствах</a:t>
            </a:r>
          </a:p>
          <a:p>
            <a:pPr lvl="0"/>
            <a:r>
              <a:rPr lang="ru-RU" sz="1600" dirty="0"/>
              <a:t>Сформировать умения находить пути и осуществлять взаимопревращения веществ между классами неорганических веществ</a:t>
            </a:r>
          </a:p>
          <a:p>
            <a:pPr lvl="0"/>
            <a:r>
              <a:rPr lang="ru-RU" sz="1600" dirty="0"/>
              <a:t>Формировать умения проводить лабораторные опыты, подтверждающие свойства веществ</a:t>
            </a:r>
          </a:p>
          <a:p>
            <a:pPr marL="0" indent="0">
              <a:buNone/>
            </a:pPr>
            <a:r>
              <a:rPr lang="ru-RU" sz="1600" i="1" dirty="0" err="1">
                <a:solidFill>
                  <a:schemeClr val="accent1"/>
                </a:solidFill>
              </a:rPr>
              <a:t>Метапредметные</a:t>
            </a:r>
            <a:r>
              <a:rPr lang="ru-RU" sz="1600" i="1" dirty="0">
                <a:solidFill>
                  <a:schemeClr val="accent1"/>
                </a:solidFill>
              </a:rPr>
              <a:t>:</a:t>
            </a:r>
            <a:endParaRPr lang="ru-RU" sz="1600" dirty="0">
              <a:solidFill>
                <a:schemeClr val="accent1"/>
              </a:solidFill>
            </a:endParaRPr>
          </a:p>
          <a:p>
            <a:pPr lvl="0"/>
            <a:r>
              <a:rPr lang="ru-RU" sz="1600" dirty="0"/>
              <a:t>Развивать интерес учащихся к науке химия</a:t>
            </a:r>
          </a:p>
          <a:p>
            <a:pPr lvl="0"/>
            <a:r>
              <a:rPr lang="ru-RU" sz="1600" dirty="0"/>
              <a:t>Способствовать воспитанию бережного отношения к своему здоровью</a:t>
            </a:r>
          </a:p>
          <a:p>
            <a:pPr lvl="0"/>
            <a:r>
              <a:rPr lang="ru-RU" sz="1600" dirty="0"/>
              <a:t>Развивать умения систематизировать полученные знания, сравнивать, делать выводы</a:t>
            </a:r>
          </a:p>
          <a:p>
            <a:pPr lvl="0"/>
            <a:r>
              <a:rPr lang="ru-RU" sz="1600" dirty="0"/>
              <a:t>Развивать внимательность, умение выделять главное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accent1"/>
                </a:solidFill>
              </a:rPr>
              <a:t>Личностные:</a:t>
            </a:r>
            <a:endParaRPr lang="ru-RU" sz="1600" dirty="0">
              <a:solidFill>
                <a:schemeClr val="accent1"/>
              </a:solidFill>
            </a:endParaRPr>
          </a:p>
          <a:p>
            <a:pPr lvl="0"/>
            <a:r>
              <a:rPr lang="ru-RU" sz="1600" dirty="0"/>
              <a:t>Формировать умение вести диалог, работать в группе при выполнении заданий</a:t>
            </a:r>
          </a:p>
          <a:p>
            <a:pPr lvl="0"/>
            <a:r>
              <a:rPr lang="ru-RU" sz="1600" dirty="0"/>
              <a:t>Формировать умение правильно, грамотно и логично выражать свои мысли заданному вопросу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8241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Оборудование к уроку:</a:t>
            </a:r>
          </a:p>
          <a:p>
            <a:r>
              <a:rPr lang="ru-RU" sz="2400" dirty="0"/>
              <a:t>Презентация, кейсы с набором карточек для выполнения заданий, таблица 1</a:t>
            </a:r>
          </a:p>
          <a:p>
            <a:r>
              <a:rPr lang="ru-RU" sz="2400" dirty="0"/>
              <a:t>«Способы получения сложных неорганических веществ», таблица 2 «Практическая </a:t>
            </a:r>
            <a:r>
              <a:rPr lang="ru-RU" sz="2400" dirty="0" smtClean="0"/>
              <a:t>работа «Генетическая </a:t>
            </a:r>
            <a:r>
              <a:rPr lang="ru-RU" sz="2400" dirty="0"/>
              <a:t>связь между классами неорганических соединений»,</a:t>
            </a:r>
          </a:p>
          <a:p>
            <a:r>
              <a:rPr lang="ru-RU" sz="2400" dirty="0"/>
              <a:t>Учебник Химия 8 класс Габриелян О. С., Остроумов И. Г., Сладков С. А., М.,</a:t>
            </a:r>
          </a:p>
          <a:p>
            <a:pPr marL="0" indent="0">
              <a:buNone/>
            </a:pPr>
            <a:r>
              <a:rPr lang="ru-RU" sz="2400" dirty="0" smtClean="0"/>
              <a:t> «</a:t>
            </a:r>
            <a:r>
              <a:rPr lang="ru-RU" sz="2400" dirty="0"/>
              <a:t>Просвещение», 2024 г., рабочая тетрадь по химии 8 класс Универсальные Учебные Действия, А. С. Корощенко, А.В. </a:t>
            </a:r>
            <a:r>
              <a:rPr lang="ru-RU" sz="2400" dirty="0" err="1"/>
              <a:t>Купцова</a:t>
            </a:r>
            <a:r>
              <a:rPr lang="ru-RU" sz="2400" dirty="0"/>
              <a:t>, «Экзамен», 2020 г.</a:t>
            </a:r>
          </a:p>
          <a:p>
            <a:r>
              <a:rPr lang="ru-RU" sz="2400" dirty="0"/>
              <a:t>ЭОР: </a:t>
            </a:r>
            <a:r>
              <a:rPr lang="ru-RU" sz="2400" dirty="0" smtClean="0"/>
              <a:t>видеофильм </a:t>
            </a:r>
            <a:r>
              <a:rPr lang="ru-RU" sz="2400" dirty="0"/>
              <a:t>«Генетическая связь между классами неорганических веществ»; </a:t>
            </a:r>
            <a:r>
              <a:rPr lang="ru-RU" sz="2400" u="sng" dirty="0">
                <a:hlinkClick r:id="rId2"/>
              </a:rPr>
              <a:t>https://yandex.ru/video/preview//4076510662750804649?text</a:t>
            </a:r>
            <a:r>
              <a:rPr lang="ru-RU" sz="2400" dirty="0"/>
              <a:t>=</a:t>
            </a:r>
          </a:p>
          <a:p>
            <a:endParaRPr lang="ru-RU" sz="2400" dirty="0" smtClean="0"/>
          </a:p>
          <a:p>
            <a:r>
              <a:rPr lang="ru-RU" sz="2400" dirty="0" smtClean="0"/>
              <a:t>тренировочные </a:t>
            </a:r>
            <a:r>
              <a:rPr lang="ru-RU" sz="2400" dirty="0"/>
              <a:t>задания </a:t>
            </a:r>
            <a:r>
              <a:rPr lang="ru-RU" sz="2400" u="sng" dirty="0">
                <a:hlinkClick r:id="rId3"/>
              </a:rPr>
              <a:t>https://resh.edu.ru/subject/lesson/2440/train/#194609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Оборудование </a:t>
            </a:r>
            <a:r>
              <a:rPr lang="ru-RU" sz="2400" dirty="0"/>
              <a:t>«Точки Роста» «ЛАБРУИС» для практической работы: штативы, </a:t>
            </a:r>
            <a:r>
              <a:rPr lang="ru-RU" sz="2400" dirty="0" smtClean="0"/>
              <a:t>на стол по 2 </a:t>
            </a:r>
            <a:r>
              <a:rPr lang="ru-RU" sz="2400" dirty="0"/>
              <a:t>пробирки, реактивы: </a:t>
            </a:r>
            <a:r>
              <a:rPr lang="ru-RU" sz="2400" dirty="0" err="1"/>
              <a:t>Mg</a:t>
            </a:r>
            <a:r>
              <a:rPr lang="ru-RU" sz="2400" dirty="0"/>
              <a:t>, </a:t>
            </a:r>
            <a:r>
              <a:rPr lang="ru-RU" sz="2400" dirty="0" err="1"/>
              <a:t>HCl</a:t>
            </a:r>
            <a:r>
              <a:rPr lang="ru-RU" sz="2400" dirty="0"/>
              <a:t>, </a:t>
            </a:r>
            <a:r>
              <a:rPr lang="ru-RU" sz="2400" dirty="0" err="1"/>
              <a:t>NaOH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0512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97673"/>
              </p:ext>
            </p:extLst>
          </p:nvPr>
        </p:nvGraphicFramePr>
        <p:xfrm>
          <a:off x="179512" y="1628800"/>
          <a:ext cx="8784975" cy="48245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36304"/>
                <a:gridCol w="2880320"/>
                <a:gridCol w="3168351"/>
              </a:tblGrid>
              <a:tr h="689537">
                <a:tc>
                  <a:txBody>
                    <a:bodyPr/>
                    <a:lstStyle/>
                    <a:p>
                      <a:pPr marL="168910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168910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Этапы </a:t>
                      </a:r>
                      <a:r>
                        <a:rPr lang="ru-RU" sz="2000" spc="-10" dirty="0" smtClean="0">
                          <a:effectLst/>
                        </a:rPr>
                        <a:t>урока</a:t>
                      </a:r>
                    </a:p>
                    <a:p>
                      <a:pPr marL="168910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ru-RU" sz="2000" spc="-10" dirty="0" smtClean="0">
                        <a:effectLst/>
                      </a:endParaRPr>
                    </a:p>
                    <a:p>
                      <a:pPr marL="889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smtClean="0">
                          <a:effectLst/>
                        </a:rPr>
                        <a:t>Учитель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ru-RU" sz="2000" spc="-10" dirty="0" smtClean="0">
                        <a:effectLst/>
                      </a:endParaRPr>
                    </a:p>
                    <a:p>
                      <a:pPr marL="635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smtClean="0">
                          <a:effectLst/>
                        </a:rPr>
                        <a:t>Ученики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134999">
                <a:tc>
                  <a:txBody>
                    <a:bodyPr/>
                    <a:lstStyle/>
                    <a:p>
                      <a:pPr marL="582295" indent="-514350">
                        <a:lnSpc>
                          <a:spcPct val="101000"/>
                        </a:lnSpc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2000" spc="-10" dirty="0" smtClean="0">
                          <a:solidFill>
                            <a:schemeClr val="accent2"/>
                          </a:solidFill>
                          <a:effectLst/>
                        </a:rPr>
                        <a:t>Организацио</a:t>
                      </a:r>
                      <a:r>
                        <a:rPr lang="ru-RU" sz="2000" spc="-20" dirty="0" smtClean="0">
                          <a:solidFill>
                            <a:schemeClr val="accent2"/>
                          </a:solidFill>
                          <a:effectLst/>
                        </a:rPr>
                        <a:t>нный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Цель: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выявить </a:t>
                      </a:r>
                      <a:r>
                        <a:rPr lang="ru-RU" sz="2000" spc="-10" dirty="0">
                          <a:effectLst/>
                        </a:rPr>
                        <a:t>подготовку </a:t>
                      </a:r>
                      <a:r>
                        <a:rPr lang="ru-RU" sz="2000" dirty="0">
                          <a:effectLst/>
                        </a:rPr>
                        <a:t>класса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к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уроку, </a:t>
                      </a:r>
                      <a:r>
                        <a:rPr lang="ru-RU" sz="2000" spc="-10" dirty="0">
                          <a:effectLst/>
                        </a:rPr>
                        <a:t>создать </a:t>
                      </a:r>
                      <a:r>
                        <a:rPr lang="ru-RU" sz="2000" spc="-10" dirty="0" smtClean="0">
                          <a:effectLst/>
                        </a:rPr>
                        <a:t>психологическ</a:t>
                      </a:r>
                      <a:r>
                        <a:rPr lang="ru-RU" sz="2000" dirty="0" smtClean="0">
                          <a:effectLst/>
                        </a:rPr>
                        <a:t>ий </a:t>
                      </a:r>
                      <a:r>
                        <a:rPr lang="ru-RU" sz="2000" spc="-10" dirty="0">
                          <a:effectLst/>
                        </a:rPr>
                        <a:t>настрой</a:t>
                      </a:r>
                      <a:r>
                        <a:rPr lang="ru-RU" sz="2000" spc="-10" dirty="0" smtClean="0">
                          <a:effectLst/>
                        </a:rPr>
                        <a:t>, </a:t>
                      </a:r>
                      <a:r>
                        <a:rPr lang="ru-RU" sz="2000" dirty="0" smtClean="0">
                          <a:effectLst/>
                        </a:rPr>
                        <a:t>вовлечение</a:t>
                      </a:r>
                      <a:r>
                        <a:rPr lang="ru-RU" sz="2000" spc="-75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в </a:t>
                      </a:r>
                      <a:r>
                        <a:rPr lang="ru-RU" sz="2000" spc="-10" dirty="0" smtClean="0">
                          <a:effectLst/>
                        </a:rPr>
                        <a:t>учебный процесс</a:t>
                      </a: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413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Здравствуйте, ребята! Присаживайтесь.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Достаньте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из кейсов карточки и разложите их на парте.</a:t>
                      </a:r>
                    </a:p>
                    <a:p>
                      <a:pPr marL="68580" marR="64135">
                        <a:spcBef>
                          <a:spcPts val="133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Прослушайте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инструктаж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по технике безопасности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Приветствуют</a:t>
                      </a:r>
                      <a:r>
                        <a:rPr lang="ru-RU" sz="2000" spc="-25" dirty="0" smtClean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учителя.</a:t>
                      </a:r>
                      <a:endParaRPr lang="ru-RU" sz="2000" dirty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68580" marR="13589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Раскладывают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карточки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 заданиями на партах</a:t>
                      </a:r>
                    </a:p>
                    <a:p>
                      <a:pPr marL="68580">
                        <a:lnSpc>
                          <a:spcPts val="1350"/>
                        </a:lnSpc>
                        <a:spcBef>
                          <a:spcPts val="13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Слушают инструктаж по технике безопасности, расписываются в журнале</a:t>
                      </a:r>
                      <a:r>
                        <a:rPr lang="ru-RU" sz="2000" spc="-7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по</a:t>
                      </a:r>
                      <a:r>
                        <a:rPr lang="ru-RU" sz="2000" spc="-6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технике</a:t>
                      </a:r>
                      <a:r>
                        <a:rPr lang="ru-RU" sz="2000" spc="-7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безопасности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6238" y="359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16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230602"/>
              </p:ext>
            </p:extLst>
          </p:nvPr>
        </p:nvGraphicFramePr>
        <p:xfrm>
          <a:off x="107505" y="1484784"/>
          <a:ext cx="8928990" cy="5256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72207"/>
                <a:gridCol w="3456384"/>
                <a:gridCol w="3600399"/>
              </a:tblGrid>
              <a:tr h="5256584">
                <a:tc>
                  <a:txBody>
                    <a:bodyPr/>
                    <a:lstStyle/>
                    <a:p>
                      <a:pPr marL="67945" marR="99695"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accent2"/>
                          </a:solidFill>
                          <a:effectLst/>
                        </a:rPr>
                        <a:t>II</a:t>
                      </a:r>
                      <a:r>
                        <a:rPr lang="ru-RU" sz="1800" spc="-10" dirty="0" smtClean="0">
                          <a:solidFill>
                            <a:schemeClr val="accent2"/>
                          </a:solidFill>
                          <a:effectLst/>
                        </a:rPr>
                        <a:t>. Актуализац</a:t>
                      </a: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ия </a:t>
                      </a: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знаний </a:t>
                      </a:r>
                      <a:endParaRPr lang="ru-RU" sz="1800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67945" marR="99695">
                        <a:spcAft>
                          <a:spcPts val="0"/>
                        </a:spcAft>
                      </a:pPr>
                      <a:endParaRPr lang="ru-RU" sz="1800" spc="-20" dirty="0" smtClean="0">
                        <a:effectLst/>
                      </a:endParaRPr>
                    </a:p>
                    <a:p>
                      <a:pPr marL="67945" marR="99695">
                        <a:spcAft>
                          <a:spcPts val="0"/>
                        </a:spcAft>
                      </a:pPr>
                      <a:endParaRPr lang="ru-RU" sz="1800" spc="-20" dirty="0" smtClean="0">
                        <a:effectLst/>
                      </a:endParaRPr>
                    </a:p>
                    <a:p>
                      <a:pPr marL="67945" marR="99695">
                        <a:spcAft>
                          <a:spcPts val="0"/>
                        </a:spcAft>
                      </a:pPr>
                      <a:r>
                        <a:rPr lang="ru-RU" sz="1800" spc="-20" dirty="0" smtClean="0">
                          <a:effectLst/>
                        </a:rPr>
                        <a:t>Цель</a:t>
                      </a:r>
                      <a:r>
                        <a:rPr lang="ru-RU" sz="1800" spc="-20" dirty="0">
                          <a:effectLst/>
                        </a:rPr>
                        <a:t>: </a:t>
                      </a:r>
                      <a:endParaRPr lang="ru-RU" sz="1800" spc="-20" dirty="0" smtClean="0">
                        <a:effectLst/>
                      </a:endParaRPr>
                    </a:p>
                    <a:p>
                      <a:pPr marL="67945" marR="99695">
                        <a:spcAft>
                          <a:spcPts val="0"/>
                        </a:spcAft>
                      </a:pPr>
                      <a:r>
                        <a:rPr lang="ru-RU" sz="1800" spc="-10" dirty="0" smtClean="0">
                          <a:effectLst/>
                        </a:rPr>
                        <a:t>повторить классификаци</a:t>
                      </a:r>
                      <a:r>
                        <a:rPr lang="ru-RU" sz="1800" dirty="0" smtClean="0">
                          <a:effectLst/>
                        </a:rPr>
                        <a:t>ю </a:t>
                      </a:r>
                      <a:r>
                        <a:rPr lang="ru-RU" sz="1800" dirty="0">
                          <a:effectLst/>
                        </a:rPr>
                        <a:t>сложных </a:t>
                      </a:r>
                      <a:r>
                        <a:rPr lang="ru-RU" sz="1800" spc="-10" dirty="0" smtClean="0">
                          <a:effectLst/>
                        </a:rPr>
                        <a:t>неорганически</a:t>
                      </a:r>
                      <a:r>
                        <a:rPr lang="ru-RU" sz="1800" dirty="0" smtClean="0">
                          <a:effectLst/>
                        </a:rPr>
                        <a:t>х </a:t>
                      </a:r>
                      <a:r>
                        <a:rPr lang="ru-RU" sz="1800" dirty="0">
                          <a:effectLst/>
                        </a:rPr>
                        <a:t>веществ, </a:t>
                      </a:r>
                      <a:r>
                        <a:rPr lang="ru-RU" sz="1800" spc="-10" dirty="0">
                          <a:effectLst/>
                        </a:rPr>
                        <a:t>уметь определять </a:t>
                      </a:r>
                      <a:r>
                        <a:rPr lang="ru-RU" sz="1800" dirty="0">
                          <a:effectLst/>
                        </a:rPr>
                        <a:t>класс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вещества по формулам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81280" lvl="0" indent="-342900">
                        <a:spcAft>
                          <a:spcPts val="0"/>
                        </a:spcAft>
                        <a:buSzPts val="1100"/>
                        <a:buFont typeface="Times New Roman"/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ru-RU" sz="1800" spc="0" dirty="0">
                          <a:effectLst/>
                        </a:rPr>
                        <a:t>На</a:t>
                      </a:r>
                      <a:r>
                        <a:rPr lang="ru-RU" sz="1800" spc="-5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какие</a:t>
                      </a:r>
                      <a:r>
                        <a:rPr lang="ru-RU" sz="1800" spc="-50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две</a:t>
                      </a:r>
                      <a:r>
                        <a:rPr lang="ru-RU" sz="1800" spc="-5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группы</a:t>
                      </a:r>
                      <a:r>
                        <a:rPr lang="ru-RU" sz="1800" spc="-40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делятся все</a:t>
                      </a:r>
                      <a:r>
                        <a:rPr lang="ru-RU" sz="1800" spc="-10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неорганические</a:t>
                      </a:r>
                      <a:r>
                        <a:rPr lang="ru-RU" sz="1800" spc="-10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вещества?</a:t>
                      </a:r>
                    </a:p>
                    <a:p>
                      <a:pPr marL="342900" marR="133350" lvl="0" indent="-342900">
                        <a:spcAft>
                          <a:spcPts val="0"/>
                        </a:spcAft>
                        <a:buSzPts val="1100"/>
                        <a:buFont typeface="Times New Roman"/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ru-RU" sz="1800" spc="0" dirty="0">
                          <a:effectLst/>
                        </a:rPr>
                        <a:t>Какие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вещества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называются </a:t>
                      </a:r>
                      <a:r>
                        <a:rPr lang="ru-RU" sz="1800" spc="-10" dirty="0">
                          <a:effectLst/>
                        </a:rPr>
                        <a:t>простыми?</a:t>
                      </a:r>
                      <a:endParaRPr lang="ru-RU" sz="1800" spc="0" dirty="0">
                        <a:effectLst/>
                      </a:endParaRPr>
                    </a:p>
                    <a:p>
                      <a:pPr marL="342900" marR="95250" lvl="0" indent="-342900">
                        <a:spcBef>
                          <a:spcPts val="134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ru-RU" sz="1800" spc="0" dirty="0">
                          <a:effectLst/>
                        </a:rPr>
                        <a:t>Какие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вещества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называются </a:t>
                      </a:r>
                      <a:r>
                        <a:rPr lang="ru-RU" sz="1800" spc="-10" dirty="0">
                          <a:effectLst/>
                        </a:rPr>
                        <a:t>сложными?</a:t>
                      </a:r>
                      <a:endParaRPr lang="ru-RU" sz="1800" spc="0" dirty="0">
                        <a:effectLst/>
                      </a:endParaRPr>
                    </a:p>
                    <a:p>
                      <a:pPr marL="342900" marR="422275" lvl="0" indent="-342900">
                        <a:spcBef>
                          <a:spcPts val="1380"/>
                        </a:spcBef>
                        <a:spcAft>
                          <a:spcPts val="0"/>
                        </a:spcAft>
                        <a:buSzPts val="1100"/>
                        <a:buFont typeface="Times New Roman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ru-RU" sz="1800" spc="0" dirty="0">
                          <a:effectLst/>
                        </a:rPr>
                        <a:t>Какие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классы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сложных веществ вы знаете?</a:t>
                      </a:r>
                    </a:p>
                    <a:p>
                      <a:pPr marL="342900" marR="86360" lvl="0" indent="-342900">
                        <a:spcAft>
                          <a:spcPts val="0"/>
                        </a:spcAft>
                        <a:buSzPts val="1100"/>
                        <a:buFont typeface="Times New Roman"/>
                        <a:buAutoNum type="arabicPeriod"/>
                        <a:tabLst>
                          <a:tab pos="259080" algn="l"/>
                        </a:tabLst>
                      </a:pPr>
                      <a:r>
                        <a:rPr lang="ru-RU" sz="1800" spc="0" dirty="0">
                          <a:effectLst/>
                        </a:rPr>
                        <a:t>Фронтальный опрос. Поднимите карточку с формулой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оксида,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гидроксида, кислоты и соли</a:t>
                      </a:r>
                    </a:p>
                    <a:p>
                      <a:pPr marL="68580" marR="64135">
                        <a:lnSpc>
                          <a:spcPts val="1350"/>
                        </a:lnSpc>
                        <a:spcBef>
                          <a:spcPts val="1320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68580" marR="64135">
                        <a:lnSpc>
                          <a:spcPts val="1350"/>
                        </a:lnSpc>
                        <a:spcBef>
                          <a:spcPts val="132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Как</a:t>
                      </a:r>
                      <a:r>
                        <a:rPr lang="ru-RU" sz="1800" spc="-45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вы</a:t>
                      </a:r>
                      <a:r>
                        <a:rPr lang="ru-RU" sz="1800" spc="-4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думаете,</a:t>
                      </a:r>
                      <a:r>
                        <a:rPr lang="ru-RU" sz="1800" spc="-4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есть</a:t>
                      </a:r>
                      <a:r>
                        <a:rPr lang="ru-RU" sz="1800" spc="-4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ли</a:t>
                      </a:r>
                      <a:r>
                        <a:rPr lang="ru-RU" sz="1800" spc="-4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связь между классами неорганических соединений?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endParaRPr lang="ru-RU" sz="1800" spc="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1800" spc="0" dirty="0" smtClean="0">
                          <a:effectLst/>
                        </a:rPr>
                        <a:t>на</a:t>
                      </a:r>
                      <a:r>
                        <a:rPr lang="ru-RU" sz="1800" spc="-10" dirty="0" smtClean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простые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и </a:t>
                      </a:r>
                      <a:r>
                        <a:rPr lang="ru-RU" sz="1800" spc="-10" dirty="0">
                          <a:effectLst/>
                        </a:rPr>
                        <a:t>сложные</a:t>
                      </a:r>
                      <a:endParaRPr lang="ru-RU" sz="1800" spc="0" dirty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spc="0" dirty="0" smtClean="0">
                          <a:effectLst/>
                        </a:rPr>
                        <a:t>Простые</a:t>
                      </a:r>
                      <a:r>
                        <a:rPr lang="ru-RU" sz="1800" spc="-65" dirty="0" smtClean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вещества</a:t>
                      </a:r>
                      <a:r>
                        <a:rPr lang="ru-RU" sz="1800" spc="-6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состоят</a:t>
                      </a:r>
                      <a:r>
                        <a:rPr lang="ru-RU" sz="1800" spc="-5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из одинаковых </a:t>
                      </a:r>
                      <a:r>
                        <a:rPr lang="ru-RU" sz="1800" spc="0" dirty="0" smtClean="0">
                          <a:effectLst/>
                        </a:rPr>
                        <a:t>атомов</a:t>
                      </a:r>
                      <a:endParaRPr lang="en-US" sz="1800" spc="0" dirty="0" smtClean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endParaRPr lang="ru-RU" sz="1800" spc="0" dirty="0">
                        <a:effectLst/>
                      </a:endParaRPr>
                    </a:p>
                    <a:p>
                      <a:pPr marL="342900" marR="39814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1800" spc="0" dirty="0">
                          <a:effectLst/>
                        </a:rPr>
                        <a:t>Сложные</a:t>
                      </a:r>
                      <a:r>
                        <a:rPr lang="ru-RU" sz="1800" spc="-6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вещества</a:t>
                      </a:r>
                      <a:r>
                        <a:rPr lang="ru-RU" sz="1800" spc="-60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состоят</a:t>
                      </a:r>
                      <a:r>
                        <a:rPr lang="ru-RU" sz="1800" spc="-5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из разного вида </a:t>
                      </a:r>
                      <a:r>
                        <a:rPr lang="ru-RU" sz="1800" spc="0" dirty="0" smtClean="0">
                          <a:effectLst/>
                        </a:rPr>
                        <a:t>атомов</a:t>
                      </a:r>
                      <a:endParaRPr lang="en-US" sz="1800" spc="0" dirty="0" smtClean="0">
                        <a:effectLst/>
                      </a:endParaRPr>
                    </a:p>
                    <a:p>
                      <a:pPr marL="342900" marR="39814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endParaRPr lang="ru-RU" sz="1800" spc="0" dirty="0">
                        <a:effectLst/>
                      </a:endParaRPr>
                    </a:p>
                    <a:p>
                      <a:pPr marL="342900" marR="24701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1800" spc="0" dirty="0">
                          <a:effectLst/>
                        </a:rPr>
                        <a:t>Оксиды,</a:t>
                      </a:r>
                      <a:r>
                        <a:rPr lang="ru-RU" sz="1800" spc="-5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гидроксиды,</a:t>
                      </a:r>
                      <a:r>
                        <a:rPr lang="ru-RU" sz="1800" spc="-70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кислоты</a:t>
                      </a:r>
                      <a:r>
                        <a:rPr lang="ru-RU" sz="1800" spc="-5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и </a:t>
                      </a:r>
                      <a:r>
                        <a:rPr lang="ru-RU" sz="1800" spc="-20" dirty="0">
                          <a:effectLst/>
                        </a:rPr>
                        <a:t>соли</a:t>
                      </a:r>
                      <a:endParaRPr lang="ru-RU" sz="1800" spc="0" dirty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Поднимают</a:t>
                      </a:r>
                      <a:r>
                        <a:rPr lang="ru-RU" sz="1800" spc="-65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карточки</a:t>
                      </a:r>
                      <a:r>
                        <a:rPr lang="ru-RU" sz="1800" spc="-6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</a:t>
                      </a:r>
                      <a:r>
                        <a:rPr lang="ru-RU" sz="1800" spc="-7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формулами: 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оксида </a:t>
                      </a:r>
                      <a:r>
                        <a:rPr lang="ru-RU" sz="1800" dirty="0">
                          <a:effectLst/>
                        </a:rPr>
                        <a:t>СО2</a:t>
                      </a:r>
                      <a:r>
                        <a:rPr lang="ru-RU" sz="1800" spc="2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или Li2O, H2O; </a:t>
                      </a:r>
                      <a:r>
                        <a:rPr lang="ru-RU" sz="1800" spc="-10" dirty="0" smtClean="0">
                          <a:effectLst/>
                        </a:rPr>
                        <a:t>гидроксида </a:t>
                      </a:r>
                      <a:r>
                        <a:rPr lang="ru-RU" sz="1800" dirty="0" err="1" smtClean="0">
                          <a:effectLst/>
                        </a:rPr>
                        <a:t>LiOH</a:t>
                      </a:r>
                      <a:r>
                        <a:rPr lang="ru-RU" sz="1800" dirty="0">
                          <a:effectLst/>
                        </a:rPr>
                        <a:t>;</a:t>
                      </a:r>
                      <a:r>
                        <a:rPr lang="ru-RU" sz="1800" spc="-4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кислоты</a:t>
                      </a:r>
                      <a:r>
                        <a:rPr lang="ru-RU" sz="1800" spc="-4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HCl</a:t>
                      </a:r>
                      <a:r>
                        <a:rPr lang="ru-RU" sz="1800" spc="-4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или</a:t>
                      </a:r>
                      <a:r>
                        <a:rPr lang="ru-RU" sz="1800" spc="-5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H2CO3; 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 spc="-20" dirty="0" smtClean="0">
                          <a:effectLst/>
                        </a:rPr>
                        <a:t>соли  </a:t>
                      </a:r>
                      <a:r>
                        <a:rPr lang="ru-RU" sz="1800" dirty="0" err="1" smtClean="0">
                          <a:effectLst/>
                        </a:rPr>
                        <a:t>LiCl</a:t>
                      </a:r>
                      <a:r>
                        <a:rPr lang="ru-RU" sz="1800" spc="-1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или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spc="-10" dirty="0" smtClean="0">
                          <a:effectLst/>
                        </a:rPr>
                        <a:t>Na2CO3</a:t>
                      </a:r>
                    </a:p>
                    <a:p>
                      <a:pPr marL="342900" lvl="0" indent="-342900">
                        <a:lnSpc>
                          <a:spcPts val="131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endParaRPr lang="ru-RU" sz="1800" spc="-2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31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  <a:tabLst>
                          <a:tab pos="156210" algn="l"/>
                        </a:tabLst>
                      </a:pPr>
                      <a:r>
                        <a:rPr lang="ru-RU" sz="1800" spc="-20" dirty="0" smtClean="0">
                          <a:effectLst/>
                        </a:rPr>
                        <a:t>Есть</a:t>
                      </a:r>
                      <a:endParaRPr lang="ru-RU" sz="1800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4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5047488"/>
            <a:ext cx="764858" cy="1019810"/>
          </a:xfrm>
          <a:custGeom>
            <a:avLst/>
            <a:gdLst/>
            <a:ahLst/>
            <a:cxnLst/>
            <a:rect l="l" t="t" r="r" b="b"/>
            <a:pathLst>
              <a:path w="1019810" h="1019810">
                <a:moveTo>
                  <a:pt x="509778" y="0"/>
                </a:moveTo>
                <a:lnTo>
                  <a:pt x="460682" y="2333"/>
                </a:lnTo>
                <a:lnTo>
                  <a:pt x="412907" y="9191"/>
                </a:lnTo>
                <a:lnTo>
                  <a:pt x="366666" y="20360"/>
                </a:lnTo>
                <a:lnTo>
                  <a:pt x="322173" y="35626"/>
                </a:lnTo>
                <a:lnTo>
                  <a:pt x="279641" y="54776"/>
                </a:lnTo>
                <a:lnTo>
                  <a:pt x="239284" y="77597"/>
                </a:lnTo>
                <a:lnTo>
                  <a:pt x="201315" y="103874"/>
                </a:lnTo>
                <a:lnTo>
                  <a:pt x="165949" y="133394"/>
                </a:lnTo>
                <a:lnTo>
                  <a:pt x="133399" y="165944"/>
                </a:lnTo>
                <a:lnTo>
                  <a:pt x="103878" y="201310"/>
                </a:lnTo>
                <a:lnTo>
                  <a:pt x="77600" y="239278"/>
                </a:lnTo>
                <a:lnTo>
                  <a:pt x="54779" y="279635"/>
                </a:lnTo>
                <a:lnTo>
                  <a:pt x="35628" y="322167"/>
                </a:lnTo>
                <a:lnTo>
                  <a:pt x="20361" y="366661"/>
                </a:lnTo>
                <a:lnTo>
                  <a:pt x="9191" y="412903"/>
                </a:lnTo>
                <a:lnTo>
                  <a:pt x="2333" y="460680"/>
                </a:lnTo>
                <a:lnTo>
                  <a:pt x="0" y="509778"/>
                </a:lnTo>
                <a:lnTo>
                  <a:pt x="2333" y="558873"/>
                </a:lnTo>
                <a:lnTo>
                  <a:pt x="9191" y="606648"/>
                </a:lnTo>
                <a:lnTo>
                  <a:pt x="20361" y="652889"/>
                </a:lnTo>
                <a:lnTo>
                  <a:pt x="35628" y="697382"/>
                </a:lnTo>
                <a:lnTo>
                  <a:pt x="54779" y="739914"/>
                </a:lnTo>
                <a:lnTo>
                  <a:pt x="77600" y="780271"/>
                </a:lnTo>
                <a:lnTo>
                  <a:pt x="103878" y="818240"/>
                </a:lnTo>
                <a:lnTo>
                  <a:pt x="133399" y="853606"/>
                </a:lnTo>
                <a:lnTo>
                  <a:pt x="165949" y="886156"/>
                </a:lnTo>
                <a:lnTo>
                  <a:pt x="201315" y="915677"/>
                </a:lnTo>
                <a:lnTo>
                  <a:pt x="239284" y="941955"/>
                </a:lnTo>
                <a:lnTo>
                  <a:pt x="279641" y="964776"/>
                </a:lnTo>
                <a:lnTo>
                  <a:pt x="322173" y="983927"/>
                </a:lnTo>
                <a:lnTo>
                  <a:pt x="366666" y="999194"/>
                </a:lnTo>
                <a:lnTo>
                  <a:pt x="412907" y="1010364"/>
                </a:lnTo>
                <a:lnTo>
                  <a:pt x="460682" y="1017222"/>
                </a:lnTo>
                <a:lnTo>
                  <a:pt x="509778" y="1019556"/>
                </a:lnTo>
                <a:lnTo>
                  <a:pt x="558873" y="1017222"/>
                </a:lnTo>
                <a:lnTo>
                  <a:pt x="606648" y="1010364"/>
                </a:lnTo>
                <a:lnTo>
                  <a:pt x="652889" y="999194"/>
                </a:lnTo>
                <a:lnTo>
                  <a:pt x="697382" y="983927"/>
                </a:lnTo>
                <a:lnTo>
                  <a:pt x="739914" y="964776"/>
                </a:lnTo>
                <a:lnTo>
                  <a:pt x="780271" y="941955"/>
                </a:lnTo>
                <a:lnTo>
                  <a:pt x="818240" y="915677"/>
                </a:lnTo>
                <a:lnTo>
                  <a:pt x="853606" y="886156"/>
                </a:lnTo>
                <a:lnTo>
                  <a:pt x="886156" y="853606"/>
                </a:lnTo>
                <a:lnTo>
                  <a:pt x="915677" y="818240"/>
                </a:lnTo>
                <a:lnTo>
                  <a:pt x="941955" y="780271"/>
                </a:lnTo>
                <a:lnTo>
                  <a:pt x="964776" y="739914"/>
                </a:lnTo>
                <a:lnTo>
                  <a:pt x="983927" y="697382"/>
                </a:lnTo>
                <a:lnTo>
                  <a:pt x="999194" y="652889"/>
                </a:lnTo>
                <a:lnTo>
                  <a:pt x="1010364" y="606648"/>
                </a:lnTo>
                <a:lnTo>
                  <a:pt x="1017222" y="558873"/>
                </a:lnTo>
                <a:lnTo>
                  <a:pt x="1019556" y="509778"/>
                </a:lnTo>
                <a:lnTo>
                  <a:pt x="1017222" y="460680"/>
                </a:lnTo>
                <a:lnTo>
                  <a:pt x="1010364" y="412903"/>
                </a:lnTo>
                <a:lnTo>
                  <a:pt x="999194" y="366661"/>
                </a:lnTo>
                <a:lnTo>
                  <a:pt x="983927" y="322167"/>
                </a:lnTo>
                <a:lnTo>
                  <a:pt x="964776" y="279635"/>
                </a:lnTo>
                <a:lnTo>
                  <a:pt x="941955" y="239278"/>
                </a:lnTo>
                <a:lnTo>
                  <a:pt x="915677" y="201310"/>
                </a:lnTo>
                <a:lnTo>
                  <a:pt x="886156" y="165944"/>
                </a:lnTo>
                <a:lnTo>
                  <a:pt x="853606" y="133394"/>
                </a:lnTo>
                <a:lnTo>
                  <a:pt x="818240" y="103874"/>
                </a:lnTo>
                <a:lnTo>
                  <a:pt x="780271" y="77597"/>
                </a:lnTo>
                <a:lnTo>
                  <a:pt x="739914" y="54776"/>
                </a:lnTo>
                <a:lnTo>
                  <a:pt x="697382" y="35626"/>
                </a:lnTo>
                <a:lnTo>
                  <a:pt x="652889" y="20360"/>
                </a:lnTo>
                <a:lnTo>
                  <a:pt x="606648" y="9191"/>
                </a:lnTo>
                <a:lnTo>
                  <a:pt x="558873" y="2333"/>
                </a:lnTo>
                <a:lnTo>
                  <a:pt x="509778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742" y="1316736"/>
            <a:ext cx="707708" cy="942340"/>
          </a:xfrm>
          <a:custGeom>
            <a:avLst/>
            <a:gdLst/>
            <a:ahLst/>
            <a:cxnLst/>
            <a:rect l="l" t="t" r="r" b="b"/>
            <a:pathLst>
              <a:path w="943610" h="942339">
                <a:moveTo>
                  <a:pt x="471678" y="0"/>
                </a:moveTo>
                <a:lnTo>
                  <a:pt x="423451" y="2431"/>
                </a:lnTo>
                <a:lnTo>
                  <a:pt x="376617" y="9566"/>
                </a:lnTo>
                <a:lnTo>
                  <a:pt x="331414" y="21170"/>
                </a:lnTo>
                <a:lnTo>
                  <a:pt x="288078" y="37004"/>
                </a:lnTo>
                <a:lnTo>
                  <a:pt x="246847" y="56833"/>
                </a:lnTo>
                <a:lnTo>
                  <a:pt x="207957" y="80420"/>
                </a:lnTo>
                <a:lnTo>
                  <a:pt x="171646" y="107529"/>
                </a:lnTo>
                <a:lnTo>
                  <a:pt x="138150" y="137921"/>
                </a:lnTo>
                <a:lnTo>
                  <a:pt x="107707" y="171362"/>
                </a:lnTo>
                <a:lnTo>
                  <a:pt x="80554" y="207615"/>
                </a:lnTo>
                <a:lnTo>
                  <a:pt x="56928" y="246442"/>
                </a:lnTo>
                <a:lnTo>
                  <a:pt x="37066" y="287607"/>
                </a:lnTo>
                <a:lnTo>
                  <a:pt x="21205" y="330873"/>
                </a:lnTo>
                <a:lnTo>
                  <a:pt x="9582" y="376005"/>
                </a:lnTo>
                <a:lnTo>
                  <a:pt x="2435" y="422764"/>
                </a:lnTo>
                <a:lnTo>
                  <a:pt x="0" y="470915"/>
                </a:lnTo>
                <a:lnTo>
                  <a:pt x="2435" y="519067"/>
                </a:lnTo>
                <a:lnTo>
                  <a:pt x="9582" y="565826"/>
                </a:lnTo>
                <a:lnTo>
                  <a:pt x="21205" y="610958"/>
                </a:lnTo>
                <a:lnTo>
                  <a:pt x="37066" y="654224"/>
                </a:lnTo>
                <a:lnTo>
                  <a:pt x="56928" y="695389"/>
                </a:lnTo>
                <a:lnTo>
                  <a:pt x="80554" y="734216"/>
                </a:lnTo>
                <a:lnTo>
                  <a:pt x="107707" y="770469"/>
                </a:lnTo>
                <a:lnTo>
                  <a:pt x="138150" y="803909"/>
                </a:lnTo>
                <a:lnTo>
                  <a:pt x="171646" y="834302"/>
                </a:lnTo>
                <a:lnTo>
                  <a:pt x="207957" y="861411"/>
                </a:lnTo>
                <a:lnTo>
                  <a:pt x="246847" y="884998"/>
                </a:lnTo>
                <a:lnTo>
                  <a:pt x="288078" y="904827"/>
                </a:lnTo>
                <a:lnTo>
                  <a:pt x="331414" y="920661"/>
                </a:lnTo>
                <a:lnTo>
                  <a:pt x="376617" y="932265"/>
                </a:lnTo>
                <a:lnTo>
                  <a:pt x="423451" y="939400"/>
                </a:lnTo>
                <a:lnTo>
                  <a:pt x="471678" y="941831"/>
                </a:lnTo>
                <a:lnTo>
                  <a:pt x="519904" y="939400"/>
                </a:lnTo>
                <a:lnTo>
                  <a:pt x="566738" y="932265"/>
                </a:lnTo>
                <a:lnTo>
                  <a:pt x="611941" y="920661"/>
                </a:lnTo>
                <a:lnTo>
                  <a:pt x="655277" y="904827"/>
                </a:lnTo>
                <a:lnTo>
                  <a:pt x="696508" y="884998"/>
                </a:lnTo>
                <a:lnTo>
                  <a:pt x="735398" y="861411"/>
                </a:lnTo>
                <a:lnTo>
                  <a:pt x="771709" y="834302"/>
                </a:lnTo>
                <a:lnTo>
                  <a:pt x="805205" y="803910"/>
                </a:lnTo>
                <a:lnTo>
                  <a:pt x="835648" y="770469"/>
                </a:lnTo>
                <a:lnTo>
                  <a:pt x="862801" y="734216"/>
                </a:lnTo>
                <a:lnTo>
                  <a:pt x="886427" y="695389"/>
                </a:lnTo>
                <a:lnTo>
                  <a:pt x="906289" y="654224"/>
                </a:lnTo>
                <a:lnTo>
                  <a:pt x="922150" y="610958"/>
                </a:lnTo>
                <a:lnTo>
                  <a:pt x="933773" y="565826"/>
                </a:lnTo>
                <a:lnTo>
                  <a:pt x="940920" y="519067"/>
                </a:lnTo>
                <a:lnTo>
                  <a:pt x="943356" y="470915"/>
                </a:lnTo>
                <a:lnTo>
                  <a:pt x="940920" y="422764"/>
                </a:lnTo>
                <a:lnTo>
                  <a:pt x="933773" y="376005"/>
                </a:lnTo>
                <a:lnTo>
                  <a:pt x="922150" y="330873"/>
                </a:lnTo>
                <a:lnTo>
                  <a:pt x="906289" y="287607"/>
                </a:lnTo>
                <a:lnTo>
                  <a:pt x="886427" y="246442"/>
                </a:lnTo>
                <a:lnTo>
                  <a:pt x="862801" y="207615"/>
                </a:lnTo>
                <a:lnTo>
                  <a:pt x="835648" y="171362"/>
                </a:lnTo>
                <a:lnTo>
                  <a:pt x="805205" y="137922"/>
                </a:lnTo>
                <a:lnTo>
                  <a:pt x="771709" y="107529"/>
                </a:lnTo>
                <a:lnTo>
                  <a:pt x="735398" y="80420"/>
                </a:lnTo>
                <a:lnTo>
                  <a:pt x="696508" y="56833"/>
                </a:lnTo>
                <a:lnTo>
                  <a:pt x="655277" y="37004"/>
                </a:lnTo>
                <a:lnTo>
                  <a:pt x="611941" y="21170"/>
                </a:lnTo>
                <a:lnTo>
                  <a:pt x="566738" y="9566"/>
                </a:lnTo>
                <a:lnTo>
                  <a:pt x="519904" y="2431"/>
                </a:lnTo>
                <a:lnTo>
                  <a:pt x="471678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16530" y="393017"/>
            <a:ext cx="327660" cy="1817370"/>
          </a:xfrm>
          <a:custGeom>
            <a:avLst/>
            <a:gdLst/>
            <a:ahLst/>
            <a:cxnLst/>
            <a:rect l="l" t="t" r="r" b="b"/>
            <a:pathLst>
              <a:path w="436879" h="1817370">
                <a:moveTo>
                  <a:pt x="0" y="908478"/>
                </a:moveTo>
                <a:lnTo>
                  <a:pt x="970" y="860516"/>
                </a:lnTo>
                <a:lnTo>
                  <a:pt x="3857" y="813047"/>
                </a:lnTo>
                <a:lnTo>
                  <a:pt x="8622" y="766110"/>
                </a:lnTo>
                <a:lnTo>
                  <a:pt x="15229" y="719741"/>
                </a:lnTo>
                <a:lnTo>
                  <a:pt x="23639" y="673978"/>
                </a:lnTo>
                <a:lnTo>
                  <a:pt x="33816" y="628859"/>
                </a:lnTo>
                <a:lnTo>
                  <a:pt x="45722" y="584420"/>
                </a:lnTo>
                <a:lnTo>
                  <a:pt x="59320" y="540700"/>
                </a:lnTo>
                <a:lnTo>
                  <a:pt x="74571" y="497736"/>
                </a:lnTo>
                <a:lnTo>
                  <a:pt x="91440" y="455564"/>
                </a:lnTo>
                <a:lnTo>
                  <a:pt x="109887" y="414223"/>
                </a:lnTo>
                <a:lnTo>
                  <a:pt x="129876" y="373750"/>
                </a:lnTo>
                <a:lnTo>
                  <a:pt x="151370" y="334183"/>
                </a:lnTo>
                <a:lnTo>
                  <a:pt x="174331" y="295559"/>
                </a:lnTo>
                <a:lnTo>
                  <a:pt x="198721" y="257914"/>
                </a:lnTo>
                <a:lnTo>
                  <a:pt x="224503" y="221288"/>
                </a:lnTo>
                <a:lnTo>
                  <a:pt x="251640" y="185717"/>
                </a:lnTo>
                <a:lnTo>
                  <a:pt x="280094" y="151238"/>
                </a:lnTo>
                <a:lnTo>
                  <a:pt x="309828" y="117889"/>
                </a:lnTo>
                <a:lnTo>
                  <a:pt x="340804" y="85708"/>
                </a:lnTo>
                <a:lnTo>
                  <a:pt x="372985" y="54732"/>
                </a:lnTo>
                <a:lnTo>
                  <a:pt x="406334" y="24998"/>
                </a:lnTo>
                <a:lnTo>
                  <a:pt x="436625" y="0"/>
                </a:lnTo>
              </a:path>
              <a:path w="436879" h="1817370">
                <a:moveTo>
                  <a:pt x="436625" y="1816956"/>
                </a:moveTo>
                <a:lnTo>
                  <a:pt x="406334" y="1791957"/>
                </a:lnTo>
                <a:lnTo>
                  <a:pt x="372985" y="1762224"/>
                </a:lnTo>
                <a:lnTo>
                  <a:pt x="340804" y="1731247"/>
                </a:lnTo>
                <a:lnTo>
                  <a:pt x="309828" y="1699066"/>
                </a:lnTo>
                <a:lnTo>
                  <a:pt x="280094" y="1665718"/>
                </a:lnTo>
                <a:lnTo>
                  <a:pt x="251640" y="1631239"/>
                </a:lnTo>
                <a:lnTo>
                  <a:pt x="224503" y="1595668"/>
                </a:lnTo>
                <a:lnTo>
                  <a:pt x="198721" y="1559041"/>
                </a:lnTo>
                <a:lnTo>
                  <a:pt x="174331" y="1521397"/>
                </a:lnTo>
                <a:lnTo>
                  <a:pt x="151370" y="1482773"/>
                </a:lnTo>
                <a:lnTo>
                  <a:pt x="129876" y="1443205"/>
                </a:lnTo>
                <a:lnTo>
                  <a:pt x="109887" y="1402732"/>
                </a:lnTo>
                <a:lnTo>
                  <a:pt x="91440" y="1361392"/>
                </a:lnTo>
                <a:lnTo>
                  <a:pt x="74571" y="1319220"/>
                </a:lnTo>
                <a:lnTo>
                  <a:pt x="59320" y="1276256"/>
                </a:lnTo>
                <a:lnTo>
                  <a:pt x="45722" y="1232535"/>
                </a:lnTo>
                <a:lnTo>
                  <a:pt x="33816" y="1188097"/>
                </a:lnTo>
                <a:lnTo>
                  <a:pt x="23639" y="1142977"/>
                </a:lnTo>
                <a:lnTo>
                  <a:pt x="15229" y="1097215"/>
                </a:lnTo>
                <a:lnTo>
                  <a:pt x="8622" y="1050846"/>
                </a:lnTo>
                <a:lnTo>
                  <a:pt x="3857" y="1003908"/>
                </a:lnTo>
                <a:lnTo>
                  <a:pt x="970" y="956440"/>
                </a:lnTo>
                <a:lnTo>
                  <a:pt x="0" y="908478"/>
                </a:lnTo>
              </a:path>
            </a:pathLst>
          </a:custGeom>
          <a:ln w="38100">
            <a:solidFill>
              <a:srgbClr val="1F386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152" y="1234439"/>
            <a:ext cx="3726293" cy="126672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93167" y="2551177"/>
            <a:ext cx="4686300" cy="2524125"/>
            <a:chOff x="257556" y="2551176"/>
            <a:chExt cx="6248400" cy="25241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0808" y="2601468"/>
              <a:ext cx="5375147" cy="24734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7556" y="2551176"/>
              <a:ext cx="1018540" cy="1018540"/>
            </a:xfrm>
            <a:custGeom>
              <a:avLst/>
              <a:gdLst/>
              <a:ahLst/>
              <a:cxnLst/>
              <a:rect l="l" t="t" r="r" b="b"/>
              <a:pathLst>
                <a:path w="1018540" h="1018539">
                  <a:moveTo>
                    <a:pt x="509016" y="0"/>
                  </a:moveTo>
                  <a:lnTo>
                    <a:pt x="459993" y="2329"/>
                  </a:lnTo>
                  <a:lnTo>
                    <a:pt x="412289" y="9176"/>
                  </a:lnTo>
                  <a:lnTo>
                    <a:pt x="366117" y="20326"/>
                  </a:lnTo>
                  <a:lnTo>
                    <a:pt x="321690" y="35568"/>
                  </a:lnTo>
                  <a:lnTo>
                    <a:pt x="279222" y="54687"/>
                  </a:lnTo>
                  <a:lnTo>
                    <a:pt x="238925" y="77471"/>
                  </a:lnTo>
                  <a:lnTo>
                    <a:pt x="201014" y="103707"/>
                  </a:lnTo>
                  <a:lnTo>
                    <a:pt x="165700" y="133181"/>
                  </a:lnTo>
                  <a:lnTo>
                    <a:pt x="133199" y="165680"/>
                  </a:lnTo>
                  <a:lnTo>
                    <a:pt x="103722" y="200992"/>
                  </a:lnTo>
                  <a:lnTo>
                    <a:pt x="77484" y="238903"/>
                  </a:lnTo>
                  <a:lnTo>
                    <a:pt x="54697" y="279200"/>
                  </a:lnTo>
                  <a:lnTo>
                    <a:pt x="35574" y="321669"/>
                  </a:lnTo>
                  <a:lnTo>
                    <a:pt x="20330" y="366099"/>
                  </a:lnTo>
                  <a:lnTo>
                    <a:pt x="9178" y="412275"/>
                  </a:lnTo>
                  <a:lnTo>
                    <a:pt x="2330" y="459985"/>
                  </a:lnTo>
                  <a:lnTo>
                    <a:pt x="0" y="509015"/>
                  </a:lnTo>
                  <a:lnTo>
                    <a:pt x="2330" y="558046"/>
                  </a:lnTo>
                  <a:lnTo>
                    <a:pt x="9178" y="605756"/>
                  </a:lnTo>
                  <a:lnTo>
                    <a:pt x="20330" y="651932"/>
                  </a:lnTo>
                  <a:lnTo>
                    <a:pt x="35574" y="696362"/>
                  </a:lnTo>
                  <a:lnTo>
                    <a:pt x="54697" y="738831"/>
                  </a:lnTo>
                  <a:lnTo>
                    <a:pt x="77484" y="779128"/>
                  </a:lnTo>
                  <a:lnTo>
                    <a:pt x="103722" y="817039"/>
                  </a:lnTo>
                  <a:lnTo>
                    <a:pt x="133199" y="852351"/>
                  </a:lnTo>
                  <a:lnTo>
                    <a:pt x="165700" y="884850"/>
                  </a:lnTo>
                  <a:lnTo>
                    <a:pt x="201014" y="914324"/>
                  </a:lnTo>
                  <a:lnTo>
                    <a:pt x="238925" y="940560"/>
                  </a:lnTo>
                  <a:lnTo>
                    <a:pt x="279222" y="963344"/>
                  </a:lnTo>
                  <a:lnTo>
                    <a:pt x="321690" y="982463"/>
                  </a:lnTo>
                  <a:lnTo>
                    <a:pt x="366117" y="997705"/>
                  </a:lnTo>
                  <a:lnTo>
                    <a:pt x="412289" y="1008855"/>
                  </a:lnTo>
                  <a:lnTo>
                    <a:pt x="459993" y="1015702"/>
                  </a:lnTo>
                  <a:lnTo>
                    <a:pt x="509016" y="1018032"/>
                  </a:lnTo>
                  <a:lnTo>
                    <a:pt x="558038" y="1015702"/>
                  </a:lnTo>
                  <a:lnTo>
                    <a:pt x="605742" y="1008855"/>
                  </a:lnTo>
                  <a:lnTo>
                    <a:pt x="651914" y="997705"/>
                  </a:lnTo>
                  <a:lnTo>
                    <a:pt x="696341" y="982463"/>
                  </a:lnTo>
                  <a:lnTo>
                    <a:pt x="738809" y="963344"/>
                  </a:lnTo>
                  <a:lnTo>
                    <a:pt x="779106" y="940560"/>
                  </a:lnTo>
                  <a:lnTo>
                    <a:pt x="817017" y="914324"/>
                  </a:lnTo>
                  <a:lnTo>
                    <a:pt x="852331" y="884850"/>
                  </a:lnTo>
                  <a:lnTo>
                    <a:pt x="884832" y="852351"/>
                  </a:lnTo>
                  <a:lnTo>
                    <a:pt x="914309" y="817039"/>
                  </a:lnTo>
                  <a:lnTo>
                    <a:pt x="940547" y="779128"/>
                  </a:lnTo>
                  <a:lnTo>
                    <a:pt x="963334" y="738831"/>
                  </a:lnTo>
                  <a:lnTo>
                    <a:pt x="982457" y="696362"/>
                  </a:lnTo>
                  <a:lnTo>
                    <a:pt x="997701" y="651932"/>
                  </a:lnTo>
                  <a:lnTo>
                    <a:pt x="1008853" y="605756"/>
                  </a:lnTo>
                  <a:lnTo>
                    <a:pt x="1015701" y="558046"/>
                  </a:lnTo>
                  <a:lnTo>
                    <a:pt x="1018032" y="509015"/>
                  </a:lnTo>
                  <a:lnTo>
                    <a:pt x="1015701" y="459985"/>
                  </a:lnTo>
                  <a:lnTo>
                    <a:pt x="1008853" y="412275"/>
                  </a:lnTo>
                  <a:lnTo>
                    <a:pt x="997701" y="366099"/>
                  </a:lnTo>
                  <a:lnTo>
                    <a:pt x="982457" y="321669"/>
                  </a:lnTo>
                  <a:lnTo>
                    <a:pt x="963334" y="279200"/>
                  </a:lnTo>
                  <a:lnTo>
                    <a:pt x="940547" y="238903"/>
                  </a:lnTo>
                  <a:lnTo>
                    <a:pt x="914309" y="200992"/>
                  </a:lnTo>
                  <a:lnTo>
                    <a:pt x="884832" y="165680"/>
                  </a:lnTo>
                  <a:lnTo>
                    <a:pt x="852331" y="133181"/>
                  </a:lnTo>
                  <a:lnTo>
                    <a:pt x="817017" y="103707"/>
                  </a:lnTo>
                  <a:lnTo>
                    <a:pt x="779106" y="77471"/>
                  </a:lnTo>
                  <a:lnTo>
                    <a:pt x="738809" y="54687"/>
                  </a:lnTo>
                  <a:lnTo>
                    <a:pt x="696341" y="35568"/>
                  </a:lnTo>
                  <a:lnTo>
                    <a:pt x="651914" y="20326"/>
                  </a:lnTo>
                  <a:lnTo>
                    <a:pt x="605742" y="9176"/>
                  </a:lnTo>
                  <a:lnTo>
                    <a:pt x="558038" y="2329"/>
                  </a:lnTo>
                  <a:lnTo>
                    <a:pt x="509016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7175" y="5221902"/>
            <a:ext cx="3301340" cy="142663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8987" y="5161690"/>
            <a:ext cx="3413956" cy="141145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167" y="3831335"/>
            <a:ext cx="763524" cy="10180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6903" y="1514856"/>
            <a:ext cx="411480" cy="5486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0618" y="2836165"/>
            <a:ext cx="384048" cy="51206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0618" y="4066032"/>
            <a:ext cx="411480" cy="54863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6903" y="5401055"/>
            <a:ext cx="329184" cy="43891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67779" y="2360676"/>
            <a:ext cx="1776221" cy="129997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518403" y="851916"/>
            <a:ext cx="1943100" cy="370840"/>
            <a:chOff x="7357871" y="851916"/>
            <a:chExt cx="2590800" cy="370840"/>
          </a:xfrm>
        </p:grpSpPr>
        <p:sp>
          <p:nvSpPr>
            <p:cNvPr id="18" name="object 18"/>
            <p:cNvSpPr/>
            <p:nvPr/>
          </p:nvSpPr>
          <p:spPr>
            <a:xfrm>
              <a:off x="7357871" y="851916"/>
              <a:ext cx="2590800" cy="370840"/>
            </a:xfrm>
            <a:custGeom>
              <a:avLst/>
              <a:gdLst/>
              <a:ahLst/>
              <a:cxnLst/>
              <a:rect l="l" t="t" r="r" b="b"/>
              <a:pathLst>
                <a:path w="2590800" h="370840">
                  <a:moveTo>
                    <a:pt x="259080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2590800" y="370332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2737" y="898271"/>
              <a:ext cx="2034031" cy="274320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41674" y="1470661"/>
            <a:ext cx="612647" cy="45110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819299" y="4374897"/>
            <a:ext cx="6619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•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Microsoft Sans Serif"/>
                <a:cs typeface="Microsoft Sans Serif"/>
              </a:rPr>
              <a:t>•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043708" y="4387596"/>
            <a:ext cx="2046923" cy="426720"/>
            <a:chOff x="8058277" y="4387596"/>
            <a:chExt cx="2729230" cy="426720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58277" y="4387596"/>
              <a:ext cx="706120" cy="2133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93785" y="4387596"/>
              <a:ext cx="2093213" cy="2133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58277" y="4600956"/>
              <a:ext cx="1012367" cy="2133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03157" y="4600956"/>
              <a:ext cx="1408810" cy="21336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518403" y="3788665"/>
            <a:ext cx="1943100" cy="368935"/>
            <a:chOff x="7357871" y="3788664"/>
            <a:chExt cx="2590800" cy="368935"/>
          </a:xfrm>
        </p:grpSpPr>
        <p:sp>
          <p:nvSpPr>
            <p:cNvPr id="28" name="object 28"/>
            <p:cNvSpPr/>
            <p:nvPr/>
          </p:nvSpPr>
          <p:spPr>
            <a:xfrm>
              <a:off x="7357871" y="3788664"/>
              <a:ext cx="2590800" cy="368935"/>
            </a:xfrm>
            <a:custGeom>
              <a:avLst/>
              <a:gdLst/>
              <a:ahLst/>
              <a:cxnLst/>
              <a:rect l="l" t="t" r="r" b="b"/>
              <a:pathLst>
                <a:path w="2590800" h="368935">
                  <a:moveTo>
                    <a:pt x="259080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590800" y="368807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03540" y="3835019"/>
              <a:ext cx="1464945" cy="2743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25813" y="3835019"/>
              <a:ext cx="997457" cy="274319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069206" y="4431791"/>
            <a:ext cx="608075" cy="43891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5501" y="182627"/>
            <a:ext cx="8832723" cy="487679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8968550" y="3919355"/>
            <a:ext cx="175736" cy="1712595"/>
          </a:xfrm>
          <a:custGeom>
            <a:avLst/>
            <a:gdLst/>
            <a:ahLst/>
            <a:cxnLst/>
            <a:rect l="l" t="t" r="r" b="b"/>
            <a:pathLst>
              <a:path w="234315" h="1712595">
                <a:moveTo>
                  <a:pt x="0" y="856099"/>
                </a:moveTo>
                <a:lnTo>
                  <a:pt x="668" y="808194"/>
                </a:lnTo>
                <a:lnTo>
                  <a:pt x="2663" y="760621"/>
                </a:lnTo>
                <a:lnTo>
                  <a:pt x="5965" y="713397"/>
                </a:lnTo>
                <a:lnTo>
                  <a:pt x="10558" y="666540"/>
                </a:lnTo>
                <a:lnTo>
                  <a:pt x="16423" y="620068"/>
                </a:lnTo>
                <a:lnTo>
                  <a:pt x="23543" y="573999"/>
                </a:lnTo>
                <a:lnTo>
                  <a:pt x="31900" y="528350"/>
                </a:lnTo>
                <a:lnTo>
                  <a:pt x="41476" y="483140"/>
                </a:lnTo>
                <a:lnTo>
                  <a:pt x="52253" y="438385"/>
                </a:lnTo>
                <a:lnTo>
                  <a:pt x="64214" y="394104"/>
                </a:lnTo>
                <a:lnTo>
                  <a:pt x="77342" y="350315"/>
                </a:lnTo>
                <a:lnTo>
                  <a:pt x="91617" y="307035"/>
                </a:lnTo>
                <a:lnTo>
                  <a:pt x="107023" y="264281"/>
                </a:lnTo>
                <a:lnTo>
                  <a:pt x="123541" y="222073"/>
                </a:lnTo>
                <a:lnTo>
                  <a:pt x="141155" y="180427"/>
                </a:lnTo>
                <a:lnTo>
                  <a:pt x="159846" y="139361"/>
                </a:lnTo>
                <a:lnTo>
                  <a:pt x="179596" y="98893"/>
                </a:lnTo>
                <a:lnTo>
                  <a:pt x="200388" y="59041"/>
                </a:lnTo>
                <a:lnTo>
                  <a:pt x="222204" y="19822"/>
                </a:lnTo>
                <a:lnTo>
                  <a:pt x="233933" y="0"/>
                </a:lnTo>
              </a:path>
              <a:path w="234315" h="1712595">
                <a:moveTo>
                  <a:pt x="233933" y="1712183"/>
                </a:moveTo>
                <a:lnTo>
                  <a:pt x="200388" y="1653141"/>
                </a:lnTo>
                <a:lnTo>
                  <a:pt x="179596" y="1613289"/>
                </a:lnTo>
                <a:lnTo>
                  <a:pt x="159846" y="1572822"/>
                </a:lnTo>
                <a:lnTo>
                  <a:pt x="141155" y="1531756"/>
                </a:lnTo>
                <a:lnTo>
                  <a:pt x="123541" y="1490110"/>
                </a:lnTo>
                <a:lnTo>
                  <a:pt x="107023" y="1447902"/>
                </a:lnTo>
                <a:lnTo>
                  <a:pt x="91617" y="1405149"/>
                </a:lnTo>
                <a:lnTo>
                  <a:pt x="77342" y="1361870"/>
                </a:lnTo>
                <a:lnTo>
                  <a:pt x="64214" y="1318081"/>
                </a:lnTo>
                <a:lnTo>
                  <a:pt x="52253" y="1273801"/>
                </a:lnTo>
                <a:lnTo>
                  <a:pt x="41476" y="1229048"/>
                </a:lnTo>
                <a:lnTo>
                  <a:pt x="31900" y="1183838"/>
                </a:lnTo>
                <a:lnTo>
                  <a:pt x="23543" y="1138191"/>
                </a:lnTo>
                <a:lnTo>
                  <a:pt x="16423" y="1092123"/>
                </a:lnTo>
                <a:lnTo>
                  <a:pt x="10558" y="1045652"/>
                </a:lnTo>
                <a:lnTo>
                  <a:pt x="5965" y="998797"/>
                </a:lnTo>
                <a:lnTo>
                  <a:pt x="2663" y="951574"/>
                </a:lnTo>
                <a:lnTo>
                  <a:pt x="668" y="904003"/>
                </a:lnTo>
                <a:lnTo>
                  <a:pt x="0" y="856099"/>
                </a:lnTo>
              </a:path>
            </a:pathLst>
          </a:custGeom>
          <a:ln w="38100">
            <a:solidFill>
              <a:srgbClr val="2E549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7578090" y="1315211"/>
            <a:ext cx="1185386" cy="904240"/>
            <a:chOff x="10104119" y="1315211"/>
            <a:chExt cx="1580515" cy="904240"/>
          </a:xfrm>
        </p:grpSpPr>
        <p:sp>
          <p:nvSpPr>
            <p:cNvPr id="35" name="object 35"/>
            <p:cNvSpPr/>
            <p:nvPr/>
          </p:nvSpPr>
          <p:spPr>
            <a:xfrm>
              <a:off x="10110215" y="1321307"/>
              <a:ext cx="1568450" cy="891540"/>
            </a:xfrm>
            <a:custGeom>
              <a:avLst/>
              <a:gdLst/>
              <a:ahLst/>
              <a:cxnLst/>
              <a:rect l="l" t="t" r="r" b="b"/>
              <a:pathLst>
                <a:path w="1568450" h="891539">
                  <a:moveTo>
                    <a:pt x="1568196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568196" y="891539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110215" y="1321307"/>
              <a:ext cx="1568450" cy="891540"/>
            </a:xfrm>
            <a:custGeom>
              <a:avLst/>
              <a:gdLst/>
              <a:ahLst/>
              <a:cxnLst/>
              <a:rect l="l" t="t" r="r" b="b"/>
              <a:pathLst>
                <a:path w="1568450" h="891539">
                  <a:moveTo>
                    <a:pt x="0" y="891539"/>
                  </a:moveTo>
                  <a:lnTo>
                    <a:pt x="1568196" y="891539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89153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276966" y="1356105"/>
              <a:ext cx="1383029" cy="2743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56214" y="1630425"/>
              <a:ext cx="1221079" cy="2743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50118" y="1904745"/>
              <a:ext cx="1188720" cy="274320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5120830" y="1373759"/>
            <a:ext cx="2177415" cy="854075"/>
            <a:chOff x="6827773" y="1373758"/>
            <a:chExt cx="2903220" cy="854075"/>
          </a:xfrm>
        </p:grpSpPr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27773" y="1373758"/>
              <a:ext cx="2686177" cy="2133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27773" y="1587118"/>
              <a:ext cx="2299716" cy="2133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65386" y="1587118"/>
              <a:ext cx="358140" cy="21336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27773" y="1800478"/>
              <a:ext cx="1250391" cy="21336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41258" y="1800478"/>
              <a:ext cx="1090777" cy="2133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063863" y="1800478"/>
              <a:ext cx="666940" cy="2133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27773" y="2013788"/>
              <a:ext cx="1040129" cy="213664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896421" y="1361059"/>
            <a:ext cx="1147286" cy="1729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•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298450" indent="-286385">
              <a:lnSpc>
                <a:spcPct val="100000"/>
              </a:lnSpc>
              <a:buFont typeface="Microsoft Sans Serif"/>
              <a:buChar char="•"/>
              <a:tabLst>
                <a:tab pos="298450" algn="l"/>
                <a:tab pos="299085" algn="l"/>
                <a:tab pos="1516380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Microsoft Sans Serif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98450" indent="-286385">
              <a:lnSpc>
                <a:spcPct val="100000"/>
              </a:lnSpc>
              <a:buFont typeface="Microsoft Sans Serif"/>
              <a:buChar char="•"/>
              <a:tabLst>
                <a:tab pos="298450" algn="l"/>
                <a:tab pos="299085" algn="l"/>
                <a:tab pos="1310640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120830" y="1299972"/>
            <a:ext cx="2251710" cy="2109470"/>
            <a:chOff x="6827773" y="1299972"/>
            <a:chExt cx="3002280" cy="2109470"/>
          </a:xfrm>
        </p:grpSpPr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35518" y="2013788"/>
              <a:ext cx="1334643" cy="21366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27773" y="2227452"/>
              <a:ext cx="2663825" cy="21336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575291" y="1306068"/>
              <a:ext cx="248920" cy="2097405"/>
            </a:xfrm>
            <a:custGeom>
              <a:avLst/>
              <a:gdLst/>
              <a:ahLst/>
              <a:cxnLst/>
              <a:rect l="l" t="t" r="r" b="b"/>
              <a:pathLst>
                <a:path w="248920" h="2097404">
                  <a:moveTo>
                    <a:pt x="186308" y="0"/>
                  </a:moveTo>
                  <a:lnTo>
                    <a:pt x="124205" y="62103"/>
                  </a:lnTo>
                  <a:lnTo>
                    <a:pt x="155193" y="62103"/>
                  </a:lnTo>
                  <a:lnTo>
                    <a:pt x="155193" y="1017397"/>
                  </a:lnTo>
                  <a:lnTo>
                    <a:pt x="62102" y="1017397"/>
                  </a:lnTo>
                  <a:lnTo>
                    <a:pt x="62102" y="986409"/>
                  </a:lnTo>
                  <a:lnTo>
                    <a:pt x="0" y="1048512"/>
                  </a:lnTo>
                  <a:lnTo>
                    <a:pt x="62102" y="1110615"/>
                  </a:lnTo>
                  <a:lnTo>
                    <a:pt x="62102" y="1079627"/>
                  </a:lnTo>
                  <a:lnTo>
                    <a:pt x="155193" y="1079627"/>
                  </a:lnTo>
                  <a:lnTo>
                    <a:pt x="155193" y="2034921"/>
                  </a:lnTo>
                  <a:lnTo>
                    <a:pt x="124205" y="2034921"/>
                  </a:lnTo>
                  <a:lnTo>
                    <a:pt x="186308" y="2097024"/>
                  </a:lnTo>
                  <a:lnTo>
                    <a:pt x="248411" y="2034921"/>
                  </a:lnTo>
                  <a:lnTo>
                    <a:pt x="217297" y="2034921"/>
                  </a:lnTo>
                  <a:lnTo>
                    <a:pt x="217297" y="62103"/>
                  </a:lnTo>
                  <a:lnTo>
                    <a:pt x="248411" y="62103"/>
                  </a:lnTo>
                  <a:lnTo>
                    <a:pt x="1863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75291" y="1306068"/>
              <a:ext cx="248920" cy="2097405"/>
            </a:xfrm>
            <a:custGeom>
              <a:avLst/>
              <a:gdLst/>
              <a:ahLst/>
              <a:cxnLst/>
              <a:rect l="l" t="t" r="r" b="b"/>
              <a:pathLst>
                <a:path w="248920" h="2097404">
                  <a:moveTo>
                    <a:pt x="186308" y="2097024"/>
                  </a:moveTo>
                  <a:lnTo>
                    <a:pt x="124205" y="2034921"/>
                  </a:lnTo>
                  <a:lnTo>
                    <a:pt x="155193" y="2034921"/>
                  </a:lnTo>
                  <a:lnTo>
                    <a:pt x="155193" y="1079627"/>
                  </a:lnTo>
                  <a:lnTo>
                    <a:pt x="62102" y="1079627"/>
                  </a:lnTo>
                  <a:lnTo>
                    <a:pt x="62102" y="1110615"/>
                  </a:lnTo>
                  <a:lnTo>
                    <a:pt x="0" y="1048512"/>
                  </a:lnTo>
                  <a:lnTo>
                    <a:pt x="62102" y="986409"/>
                  </a:lnTo>
                  <a:lnTo>
                    <a:pt x="62102" y="1017397"/>
                  </a:lnTo>
                  <a:lnTo>
                    <a:pt x="155193" y="1017397"/>
                  </a:lnTo>
                  <a:lnTo>
                    <a:pt x="155193" y="62103"/>
                  </a:lnTo>
                  <a:lnTo>
                    <a:pt x="124205" y="62103"/>
                  </a:lnTo>
                  <a:lnTo>
                    <a:pt x="186308" y="0"/>
                  </a:lnTo>
                  <a:lnTo>
                    <a:pt x="248411" y="62103"/>
                  </a:lnTo>
                  <a:lnTo>
                    <a:pt x="217297" y="62103"/>
                  </a:lnTo>
                  <a:lnTo>
                    <a:pt x="217297" y="2034921"/>
                  </a:lnTo>
                  <a:lnTo>
                    <a:pt x="248411" y="2034921"/>
                  </a:lnTo>
                  <a:lnTo>
                    <a:pt x="186308" y="2097024"/>
                  </a:lnTo>
                </a:path>
              </a:pathLst>
            </a:custGeom>
            <a:ln w="121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818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907461"/>
              </p:ext>
            </p:extLst>
          </p:nvPr>
        </p:nvGraphicFramePr>
        <p:xfrm>
          <a:off x="107503" y="57664"/>
          <a:ext cx="8856984" cy="66837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6783"/>
                <a:gridCol w="3849842"/>
                <a:gridCol w="3240359"/>
              </a:tblGrid>
              <a:tr h="2736303">
                <a:tc>
                  <a:txBody>
                    <a:bodyPr/>
                    <a:lstStyle/>
                    <a:p>
                      <a:pPr marL="67945" marR="121285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III</a:t>
                      </a:r>
                      <a:r>
                        <a:rPr lang="ru-RU" sz="1600" spc="-10" dirty="0" smtClean="0">
                          <a:effectLst/>
                        </a:rPr>
                        <a:t>. </a:t>
                      </a:r>
                      <a:r>
                        <a:rPr lang="ru-RU" sz="1600" spc="-10" dirty="0" smtClean="0">
                          <a:solidFill>
                            <a:schemeClr val="accent2"/>
                          </a:solidFill>
                          <a:effectLst/>
                        </a:rPr>
                        <a:t>Открытие </a:t>
                      </a:r>
                      <a:r>
                        <a:rPr lang="ru-RU" sz="1600" dirty="0">
                          <a:solidFill>
                            <a:schemeClr val="accent2"/>
                          </a:solidFill>
                          <a:effectLst/>
                        </a:rPr>
                        <a:t>новых</a:t>
                      </a:r>
                      <a:r>
                        <a:rPr lang="ru-RU" sz="1600" spc="-75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/>
                          </a:solidFill>
                          <a:effectLst/>
                        </a:rPr>
                        <a:t>знаний </a:t>
                      </a:r>
                      <a:r>
                        <a:rPr lang="ru-RU" sz="1600" spc="-20" dirty="0">
                          <a:effectLst/>
                        </a:rPr>
                        <a:t>Цель: </a:t>
                      </a:r>
                      <a:endParaRPr lang="ru-RU" sz="1600" spc="-20" dirty="0" smtClean="0">
                        <a:effectLst/>
                      </a:endParaRPr>
                    </a:p>
                    <a:p>
                      <a:pPr marL="67945" marR="121285">
                        <a:spcAft>
                          <a:spcPts val="0"/>
                        </a:spcAft>
                      </a:pPr>
                      <a:r>
                        <a:rPr lang="ru-RU" sz="1600" spc="-10" dirty="0" smtClean="0">
                          <a:effectLst/>
                        </a:rPr>
                        <a:t>Выяснение </a:t>
                      </a:r>
                      <a:r>
                        <a:rPr lang="ru-RU" sz="1600" spc="-10" dirty="0">
                          <a:effectLst/>
                        </a:rPr>
                        <a:t>генетической </a:t>
                      </a:r>
                      <a:r>
                        <a:rPr lang="ru-RU" sz="1600" dirty="0">
                          <a:effectLst/>
                        </a:rPr>
                        <a:t>связи между </a:t>
                      </a:r>
                      <a:r>
                        <a:rPr lang="ru-RU" sz="1600" spc="-10" dirty="0">
                          <a:effectLst/>
                        </a:rPr>
                        <a:t>классами </a:t>
                      </a:r>
                      <a:r>
                        <a:rPr lang="ru-RU" sz="1600" spc="-10" dirty="0" smtClean="0">
                          <a:effectLst/>
                        </a:rPr>
                        <a:t>неорганически</a:t>
                      </a:r>
                      <a:r>
                        <a:rPr lang="ru-RU" sz="1600" dirty="0" smtClean="0">
                          <a:effectLst/>
                        </a:rPr>
                        <a:t>х </a:t>
                      </a:r>
                      <a:r>
                        <a:rPr lang="ru-RU" sz="1600" dirty="0">
                          <a:effectLst/>
                        </a:rPr>
                        <a:t>соединений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413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Откройте</a:t>
                      </a:r>
                      <a:r>
                        <a:rPr lang="ru-RU" sz="1600" spc="-7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тетради,</a:t>
                      </a:r>
                      <a:r>
                        <a:rPr lang="ru-RU" sz="1600" spc="-7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запишите число и тему урока</a:t>
                      </a:r>
                    </a:p>
                    <a:p>
                      <a:pPr marL="68580" marR="320675">
                        <a:spcBef>
                          <a:spcPts val="13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Генетическая связь -</a:t>
                      </a:r>
                      <a:r>
                        <a:rPr lang="ru-RU" sz="1600" spc="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по–другому</a:t>
                      </a:r>
                      <a:r>
                        <a:rPr lang="ru-RU" sz="1600" spc="-3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родственная</a:t>
                      </a:r>
                      <a:r>
                        <a:rPr lang="ru-RU" sz="1600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</a:rPr>
                        <a:t>связь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</a:t>
                      </a:r>
                      <a:r>
                        <a:rPr lang="ru-RU" sz="1600" spc="-10" dirty="0" smtClean="0">
                          <a:effectLst/>
                        </a:rPr>
                        <a:t>Примеры</a:t>
                      </a:r>
                      <a:r>
                        <a:rPr lang="ru-RU" sz="1600" spc="-10" dirty="0">
                          <a:effectLst/>
                        </a:rPr>
                        <a:t>:</a:t>
                      </a:r>
                      <a:endParaRPr lang="ru-RU" sz="1600" dirty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Генетический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ряд</a:t>
                      </a:r>
                      <a:r>
                        <a:rPr lang="ru-RU" sz="1600" spc="-10" dirty="0">
                          <a:effectLst/>
                        </a:rPr>
                        <a:t> металлов:</a:t>
                      </a:r>
                      <a:endParaRPr lang="ru-RU" sz="1600" dirty="0">
                        <a:effectLst/>
                      </a:endParaRPr>
                    </a:p>
                    <a:p>
                      <a:pPr marL="342900" marR="259080" lvl="0" indent="-342900">
                        <a:spcAft>
                          <a:spcPts val="0"/>
                        </a:spcAft>
                        <a:buSzPts val="1100"/>
                        <a:buFont typeface="Times New Roman"/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ru-RU" sz="1600" spc="0" dirty="0" err="1">
                          <a:effectLst/>
                        </a:rPr>
                        <a:t>Ме</a:t>
                      </a:r>
                      <a:r>
                        <a:rPr lang="ru-RU" sz="1600" spc="-55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→</a:t>
                      </a:r>
                      <a:r>
                        <a:rPr lang="ru-RU" sz="1600" spc="-50" dirty="0">
                          <a:effectLst/>
                        </a:rPr>
                        <a:t> </a:t>
                      </a:r>
                      <a:r>
                        <a:rPr lang="ru-RU" sz="1600" spc="0" dirty="0" err="1">
                          <a:effectLst/>
                        </a:rPr>
                        <a:t>Оснóвный</a:t>
                      </a:r>
                      <a:r>
                        <a:rPr lang="ru-RU" sz="1600" spc="-50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оксид</a:t>
                      </a:r>
                      <a:r>
                        <a:rPr lang="ru-RU" sz="1600" spc="-50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→ </a:t>
                      </a:r>
                      <a:r>
                        <a:rPr lang="ru-RU" sz="1600" spc="-10" dirty="0">
                          <a:effectLst/>
                        </a:rPr>
                        <a:t>Основание</a:t>
                      </a:r>
                      <a:endParaRPr lang="ru-RU" sz="1600" spc="0" dirty="0">
                        <a:effectLst/>
                      </a:endParaRPr>
                    </a:p>
                    <a:p>
                      <a:pPr marL="68580">
                        <a:lnSpc>
                          <a:spcPts val="140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68580">
                        <a:lnSpc>
                          <a:spcPts val="140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accent2"/>
                          </a:solidFill>
                          <a:effectLst/>
                        </a:rPr>
                        <a:t>Ba</a:t>
                      </a:r>
                      <a:r>
                        <a:rPr lang="ru-RU" sz="1600" spc="-15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/>
                          </a:solidFill>
                          <a:effectLst/>
                        </a:rPr>
                        <a:t>→</a:t>
                      </a:r>
                      <a:r>
                        <a:rPr lang="ru-RU" sz="1600" spc="5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accent2"/>
                          </a:solidFill>
                          <a:effectLst/>
                        </a:rPr>
                        <a:t>BaO</a:t>
                      </a:r>
                      <a:r>
                        <a:rPr lang="ru-RU" sz="1600" spc="-1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/>
                          </a:solidFill>
                          <a:effectLst/>
                        </a:rPr>
                        <a:t>→</a:t>
                      </a:r>
                      <a:r>
                        <a:rPr lang="ru-RU" sz="1600" spc="5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ru-RU" sz="1600" spc="-10" dirty="0" err="1">
                          <a:solidFill>
                            <a:schemeClr val="accent2"/>
                          </a:solidFill>
                          <a:effectLst/>
                        </a:rPr>
                        <a:t>Ba</a:t>
                      </a:r>
                      <a:r>
                        <a:rPr lang="ru-RU" sz="1600" spc="-10" dirty="0">
                          <a:solidFill>
                            <a:schemeClr val="accent2"/>
                          </a:solidFill>
                          <a:effectLst/>
                        </a:rPr>
                        <a:t>(OH)</a:t>
                      </a:r>
                      <a:r>
                        <a:rPr lang="ru-RU" sz="1600" spc="-10" dirty="0" smtClean="0">
                          <a:solidFill>
                            <a:schemeClr val="accent2"/>
                          </a:solidFill>
                          <a:effectLst/>
                        </a:rPr>
                        <a:t>₂</a:t>
                      </a:r>
                    </a:p>
                    <a:p>
                      <a:pPr marL="68580">
                        <a:lnSpc>
                          <a:spcPts val="140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40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ru-RU" sz="1600" spc="0" dirty="0" err="1">
                          <a:effectLst/>
                        </a:rPr>
                        <a:t>Ba</a:t>
                      </a:r>
                      <a:r>
                        <a:rPr lang="ru-RU" sz="1600" spc="285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+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O₂</a:t>
                      </a:r>
                      <a:r>
                        <a:rPr lang="ru-RU" sz="1600" spc="30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→ </a:t>
                      </a:r>
                      <a:r>
                        <a:rPr lang="ru-RU" sz="1600" spc="-20" dirty="0">
                          <a:effectLst/>
                        </a:rPr>
                        <a:t>2BaO</a:t>
                      </a:r>
                      <a:endParaRPr lang="ru-RU" sz="1600" spc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40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ru-RU" sz="1600" spc="0" dirty="0" err="1">
                          <a:effectLst/>
                        </a:rPr>
                        <a:t>BaO</a:t>
                      </a:r>
                      <a:r>
                        <a:rPr lang="ru-RU" sz="1600" spc="295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+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H₂O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→</a:t>
                      </a:r>
                      <a:r>
                        <a:rPr lang="ru-RU" sz="1600" spc="10" dirty="0">
                          <a:effectLst/>
                        </a:rPr>
                        <a:t> </a:t>
                      </a:r>
                      <a:r>
                        <a:rPr lang="ru-RU" sz="1600" spc="-10" dirty="0" err="1">
                          <a:effectLst/>
                        </a:rPr>
                        <a:t>Ba</a:t>
                      </a:r>
                      <a:r>
                        <a:rPr lang="ru-RU" sz="1600" spc="-10" dirty="0">
                          <a:effectLst/>
                        </a:rPr>
                        <a:t>(OH)₂</a:t>
                      </a:r>
                      <a:endParaRPr lang="ru-RU" sz="1600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Записывают тему: 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Генетическая</a:t>
                      </a:r>
                      <a:r>
                        <a:rPr lang="ru-RU" sz="1600" spc="-75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связь</a:t>
                      </a:r>
                      <a:r>
                        <a:rPr lang="ru-RU" sz="1600" spc="-6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между</a:t>
                      </a:r>
                      <a:r>
                        <a:rPr lang="ru-RU" sz="1600" spc="-7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классами неорганических соединений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Смотрят</a:t>
                      </a:r>
                      <a:r>
                        <a:rPr lang="ru-RU" sz="1600" spc="-7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фильм</a:t>
                      </a:r>
                      <a:r>
                        <a:rPr lang="ru-RU" sz="1600" spc="-6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«Генетическая</a:t>
                      </a:r>
                      <a:r>
                        <a:rPr lang="ru-RU" sz="1600" spc="-7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связь между классами неорганических </a:t>
                      </a:r>
                      <a:r>
                        <a:rPr lang="ru-RU" sz="1600" spc="-10" dirty="0">
                          <a:effectLst/>
                        </a:rPr>
                        <a:t>соединений» </a:t>
                      </a:r>
                      <a:r>
                        <a:rPr lang="ru-RU" sz="1600" u="sng" spc="-10" dirty="0">
                          <a:effectLst/>
                          <a:hlinkClick r:id="rId2"/>
                        </a:rPr>
                        <a:t>https://yandex.ru/video/preview//4076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u="sng" spc="-10" dirty="0">
                          <a:effectLst/>
                          <a:hlinkClick r:id="rId2"/>
                        </a:rPr>
                        <a:t>510662750804649?text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90360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Генетический</a:t>
                      </a:r>
                      <a:r>
                        <a:rPr lang="ru-RU" sz="1600" spc="-7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ряд </a:t>
                      </a:r>
                      <a:r>
                        <a:rPr lang="ru-RU" sz="1600" spc="-10" dirty="0">
                          <a:effectLst/>
                        </a:rPr>
                        <a:t>неметаллов:</a:t>
                      </a:r>
                      <a:endParaRPr lang="ru-RU" sz="1600" dirty="0">
                        <a:effectLst/>
                      </a:endParaRPr>
                    </a:p>
                    <a:p>
                      <a:pPr marL="68580" marR="64135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неМе</a:t>
                      </a:r>
                      <a:r>
                        <a:rPr lang="ru-RU" sz="1600" b="1" spc="-55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→</a:t>
                      </a:r>
                      <a:r>
                        <a:rPr lang="ru-RU" sz="1600" b="1" spc="-5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Кислотный</a:t>
                      </a:r>
                      <a:r>
                        <a:rPr lang="ru-RU" sz="1600" b="1" spc="-5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оксид</a:t>
                      </a:r>
                      <a:r>
                        <a:rPr lang="ru-RU" sz="1600" b="1" spc="-5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→ </a:t>
                      </a:r>
                      <a:r>
                        <a:rPr lang="ru-RU" sz="1600" b="1" spc="-10" dirty="0">
                          <a:effectLst/>
                        </a:rPr>
                        <a:t>Кислота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28554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effectLst/>
                        </a:rPr>
                        <a:t>S → SO₂</a:t>
                      </a:r>
                      <a:r>
                        <a:rPr lang="ru-RU" sz="1600" b="1" spc="35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effectLst/>
                        </a:rPr>
                        <a:t>→ </a:t>
                      </a:r>
                      <a:r>
                        <a:rPr lang="ru-RU" sz="1600" b="1" spc="-20" dirty="0">
                          <a:solidFill>
                            <a:schemeClr val="accent2"/>
                          </a:solidFill>
                          <a:effectLst/>
                        </a:rPr>
                        <a:t>H₂SO₃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40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ru-RU" sz="1600" spc="0" dirty="0">
                          <a:effectLst/>
                        </a:rPr>
                        <a:t>S</a:t>
                      </a:r>
                      <a:r>
                        <a:rPr lang="ru-RU" sz="1600" spc="295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+</a:t>
                      </a:r>
                      <a:r>
                        <a:rPr lang="ru-RU" sz="1600" spc="295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О₂</a:t>
                      </a:r>
                      <a:r>
                        <a:rPr lang="ru-RU" sz="1600" spc="35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→ </a:t>
                      </a:r>
                      <a:r>
                        <a:rPr lang="ru-RU" sz="1600" spc="-25" dirty="0">
                          <a:effectLst/>
                        </a:rPr>
                        <a:t>SO₂</a:t>
                      </a:r>
                      <a:endParaRPr lang="ru-RU" sz="1600" spc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40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ru-RU" sz="1600" spc="0" dirty="0">
                          <a:effectLst/>
                        </a:rPr>
                        <a:t>SO₂</a:t>
                      </a:r>
                      <a:r>
                        <a:rPr lang="ru-RU" sz="1600" spc="20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+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H₂O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→ </a:t>
                      </a:r>
                      <a:r>
                        <a:rPr lang="ru-RU" sz="1600" spc="-20" dirty="0">
                          <a:effectLst/>
                        </a:rPr>
                        <a:t>H₂SO₃</a:t>
                      </a:r>
                      <a:endParaRPr lang="ru-RU" sz="1600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60230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4135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чем сходства и различие данных</a:t>
                      </a:r>
                      <a:r>
                        <a:rPr lang="ru-RU" sz="1600" spc="-7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генетических</a:t>
                      </a:r>
                      <a:r>
                        <a:rPr lang="ru-RU" sz="1600" spc="-7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рядов?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 smtClean="0">
                          <a:effectLst/>
                        </a:rPr>
                        <a:t>Сходство:</a:t>
                      </a:r>
                      <a:endParaRPr lang="ru-RU" sz="1600" dirty="0">
                        <a:effectLst/>
                      </a:endParaRPr>
                    </a:p>
                    <a:p>
                      <a:pPr marL="342900" marR="31940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ru-RU" sz="1600" spc="0" dirty="0">
                          <a:effectLst/>
                        </a:rPr>
                        <a:t>Вступают в реакцию с кислородом,</a:t>
                      </a:r>
                      <a:r>
                        <a:rPr lang="ru-RU" sz="1600" spc="-75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образуются</a:t>
                      </a:r>
                      <a:r>
                        <a:rPr lang="ru-RU" sz="1600" spc="-75" dirty="0">
                          <a:effectLst/>
                        </a:rPr>
                        <a:t> </a:t>
                      </a:r>
                      <a:r>
                        <a:rPr lang="ru-RU" sz="1600" spc="0" dirty="0">
                          <a:effectLst/>
                        </a:rPr>
                        <a:t>оксиды</a:t>
                      </a:r>
                      <a:endParaRPr lang="ru-RU" sz="1600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575903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</a:t>
                      </a:r>
                      <a:r>
                        <a:rPr lang="ru-RU" sz="1600" spc="-3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Оба</a:t>
                      </a:r>
                      <a:r>
                        <a:rPr lang="ru-RU" sz="1600" spc="-4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оксида</a:t>
                      </a:r>
                      <a:r>
                        <a:rPr lang="ru-RU" sz="1600" spc="-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вступают</a:t>
                      </a:r>
                      <a:r>
                        <a:rPr lang="ru-RU" sz="1600" spc="-3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в</a:t>
                      </a:r>
                      <a:r>
                        <a:rPr lang="ru-RU" sz="1600" spc="-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реакцию</a:t>
                      </a:r>
                      <a:r>
                        <a:rPr lang="ru-RU" sz="1600" spc="-3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 </a:t>
                      </a:r>
                      <a:r>
                        <a:rPr lang="ru-RU" sz="1600" spc="-10" dirty="0" smtClean="0">
                          <a:effectLst/>
                        </a:rPr>
                        <a:t>водой</a:t>
                      </a:r>
                    </a:p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Различие: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Оксид металла с водой образует гидроксид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Оксид неметалла с водой образует кислоту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040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64087"/>
              </p:ext>
            </p:extLst>
          </p:nvPr>
        </p:nvGraphicFramePr>
        <p:xfrm>
          <a:off x="0" y="476672"/>
          <a:ext cx="9033583" cy="37710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6423"/>
                <a:gridCol w="3769993"/>
                <a:gridCol w="3897167"/>
              </a:tblGrid>
              <a:tr h="340846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 smtClean="0">
                          <a:effectLst/>
                        </a:rPr>
                        <a:t>С новой темой связано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Записывают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схему</a:t>
                      </a:r>
                      <a:r>
                        <a:rPr lang="ru-RU" sz="2000" spc="-3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</a:t>
                      </a:r>
                      <a:r>
                        <a:rPr lang="ru-RU" sz="2000" spc="20" dirty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уравнения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694978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spc="-10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smtClean="0">
                          <a:solidFill>
                            <a:schemeClr val="accent2"/>
                          </a:solidFill>
                          <a:effectLst/>
                        </a:rPr>
                        <a:t>IV. Первичное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21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задание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из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ОГЭ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связано</a:t>
                      </a:r>
                      <a:r>
                        <a:rPr lang="ru-RU" sz="2000" dirty="0" smtClean="0">
                          <a:effectLst/>
                        </a:rPr>
                        <a:t>,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за</a:t>
                      </a:r>
                      <a:r>
                        <a:rPr lang="ru-RU" sz="2000" spc="-5" dirty="0">
                          <a:effectLst/>
                        </a:rPr>
                        <a:t> </a:t>
                      </a:r>
                      <a:r>
                        <a:rPr lang="ru-RU" sz="2000" spc="-20" dirty="0" smtClean="0">
                          <a:effectLst/>
                        </a:rPr>
                        <a:t>него </a:t>
                      </a:r>
                      <a:r>
                        <a:rPr lang="ru-RU" sz="2000" dirty="0" smtClean="0">
                          <a:effectLst/>
                        </a:rPr>
                        <a:t>выставляется</a:t>
                      </a:r>
                      <a:r>
                        <a:rPr lang="ru-RU" sz="2000" spc="-15" dirty="0" smtClean="0">
                          <a:effectLst/>
                        </a:rPr>
                        <a:t> </a:t>
                      </a:r>
                      <a:r>
                        <a:rPr lang="ru-RU" sz="2000" spc="-10" dirty="0" smtClean="0">
                          <a:effectLst/>
                        </a:rPr>
                        <a:t>максимальная</a:t>
                      </a: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оценка</a:t>
                      </a:r>
                      <a:r>
                        <a:rPr lang="ru-RU" sz="2000" spc="-5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4</a:t>
                      </a:r>
                      <a:r>
                        <a:rPr lang="ru-RU" sz="2000" spc="-5" dirty="0" smtClean="0">
                          <a:effectLst/>
                        </a:rPr>
                        <a:t> </a:t>
                      </a:r>
                      <a:r>
                        <a:rPr lang="ru-RU" sz="2000" spc="-10" dirty="0" smtClean="0">
                          <a:effectLst/>
                        </a:rPr>
                        <a:t>балла: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spc="-10" dirty="0" smtClean="0">
                        <a:effectLst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smtClean="0">
                          <a:effectLst/>
                        </a:rPr>
                        <a:t>реакций</a:t>
                      </a:r>
                      <a:r>
                        <a:rPr lang="ru-RU" sz="2000" spc="-10" dirty="0">
                          <a:effectLst/>
                        </a:rPr>
                        <a:t>: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635269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spc="-10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smtClean="0">
                          <a:solidFill>
                            <a:schemeClr val="accent2"/>
                          </a:solidFill>
                          <a:effectLst/>
                        </a:rPr>
                        <a:t>освоение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525780" marR="0" indent="-45720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Fe(NO3)2</a:t>
                      </a:r>
                      <a:r>
                        <a:rPr lang="en-US" sz="2000" spc="395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+</a:t>
                      </a:r>
                      <a:r>
                        <a:rPr lang="en-US" sz="2000" spc="28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2NaOH →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Fe(OH)2</a:t>
                      </a:r>
                      <a:r>
                        <a:rPr lang="en-US" sz="2000" spc="100" dirty="0">
                          <a:effectLst/>
                        </a:rPr>
                        <a:t> </a:t>
                      </a:r>
                      <a:endParaRPr lang="ru-RU" sz="2000" spc="100" dirty="0" smtClean="0">
                        <a:effectLst/>
                      </a:endParaRPr>
                    </a:p>
                    <a:p>
                      <a:pPr marL="6858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50" dirty="0" smtClean="0">
                          <a:effectLst/>
                        </a:rPr>
                        <a:t>+</a:t>
                      </a:r>
                      <a:r>
                        <a:rPr lang="ru-RU" sz="2000" spc="-50" dirty="0" smtClean="0">
                          <a:effectLst/>
                        </a:rPr>
                        <a:t>  </a:t>
                      </a:r>
                      <a:r>
                        <a:rPr lang="ru-RU" sz="2000" spc="-10" dirty="0" smtClean="0">
                          <a:effectLst/>
                        </a:rPr>
                        <a:t>2NaNO3</a:t>
                      </a: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17634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solidFill>
                            <a:schemeClr val="accent2"/>
                          </a:solidFill>
                          <a:effectLst/>
                        </a:rPr>
                        <a:t>нового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spc="-10" dirty="0" smtClean="0">
                        <a:effectLst/>
                      </a:endParaRPr>
                    </a:p>
                  </a:txBody>
                  <a:tcPr marL="0" marR="0" marT="0" marB="0"/>
                </a:tc>
              </a:tr>
              <a:tr h="476452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Fe</a:t>
                      </a:r>
                      <a:r>
                        <a:rPr lang="ru-RU" sz="2000" b="1" dirty="0">
                          <a:effectLst/>
                        </a:rPr>
                        <a:t>(NO3)2</a:t>
                      </a:r>
                      <a:r>
                        <a:rPr lang="ru-RU" sz="2000" b="1" spc="230" dirty="0">
                          <a:effectLst/>
                        </a:rPr>
                        <a:t>  </a:t>
                      </a:r>
                      <a:r>
                        <a:rPr lang="ru-RU" sz="2000" b="1" dirty="0">
                          <a:effectLst/>
                        </a:rPr>
                        <a:t>→ </a:t>
                      </a:r>
                      <a:r>
                        <a:rPr lang="ru-RU" sz="2000" b="1" dirty="0" err="1">
                          <a:effectLst/>
                        </a:rPr>
                        <a:t>Fe</a:t>
                      </a:r>
                      <a:r>
                        <a:rPr lang="ru-RU" sz="2000" b="1" dirty="0">
                          <a:effectLst/>
                        </a:rPr>
                        <a:t>(OH)2 →</a:t>
                      </a:r>
                      <a:r>
                        <a:rPr lang="ru-RU" sz="2000" b="1" spc="-5" dirty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X</a:t>
                      </a:r>
                      <a:r>
                        <a:rPr lang="ru-RU" sz="2000" b="1" spc="-10" dirty="0">
                          <a:effectLst/>
                        </a:rPr>
                        <a:t> </a:t>
                      </a:r>
                      <a:r>
                        <a:rPr lang="ru-RU" sz="2000" b="1" spc="-50" dirty="0">
                          <a:effectLst/>
                        </a:rPr>
                        <a:t>→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</a:t>
                      </a:r>
                      <a:r>
                        <a:rPr lang="ru-RU" sz="2000" spc="-1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4Fe(OH)2</a:t>
                      </a:r>
                      <a:r>
                        <a:rPr lang="ru-RU" sz="2000" spc="30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+</a:t>
                      </a:r>
                      <a:r>
                        <a:rPr lang="ru-RU" sz="2000" spc="-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2H2O</a:t>
                      </a:r>
                      <a:r>
                        <a:rPr lang="ru-RU" sz="2000" spc="-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+ O2</a:t>
                      </a:r>
                      <a:r>
                        <a:rPr lang="ru-RU" sz="2000" spc="10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→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68580" marR="0" indent="0" algn="l" defTabSz="914400" rtl="0" eaLnBrk="1" fontAlgn="auto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-50" dirty="0" smtClean="0">
                          <a:effectLst/>
                        </a:rPr>
                        <a:t>     </a:t>
                      </a:r>
                    </a:p>
                    <a:p>
                      <a:pPr marL="68580" marR="0" indent="0" algn="l" defTabSz="914400" rtl="0" eaLnBrk="1" fontAlgn="auto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-50" dirty="0" smtClean="0">
                          <a:effectLst/>
                        </a:rPr>
                        <a:t>4  </a:t>
                      </a:r>
                      <a:r>
                        <a:rPr lang="ru-RU" sz="2000" spc="-10" dirty="0" err="1" smtClean="0">
                          <a:effectLst/>
                        </a:rPr>
                        <a:t>Fe</a:t>
                      </a:r>
                      <a:r>
                        <a:rPr lang="ru-RU" sz="2000" spc="-10" dirty="0" smtClean="0">
                          <a:effectLst/>
                        </a:rPr>
                        <a:t>(OH)3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55534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effectLst/>
                        </a:rPr>
                        <a:t>Fe2O3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06420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Напишите</a:t>
                      </a:r>
                      <a:r>
                        <a:rPr lang="ru-RU" sz="2000" spc="-15" dirty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молекулярные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</a:t>
                      </a:r>
                      <a:r>
                        <a:rPr lang="ru-RU" sz="2000" spc="-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При</a:t>
                      </a:r>
                      <a:r>
                        <a:rPr lang="ru-RU" sz="2000" spc="-5" dirty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нагревании</a:t>
                      </a:r>
                      <a:r>
                        <a:rPr lang="ru-RU" sz="2000" spc="-10" dirty="0" smtClean="0">
                          <a:effectLst/>
                        </a:rPr>
                        <a:t>:</a:t>
                      </a:r>
                    </a:p>
                    <a:p>
                      <a:pPr marL="6858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13308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уравнения</a:t>
                      </a:r>
                      <a:r>
                        <a:rPr lang="ru-RU" sz="2000" spc="-20" dirty="0" smtClean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реакций.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2Fe(OH)3</a:t>
                      </a:r>
                      <a:r>
                        <a:rPr lang="ru-RU" sz="2000" spc="85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→</a:t>
                      </a:r>
                      <a:r>
                        <a:rPr lang="ru-RU" sz="2000" spc="-1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Fe2O3</a:t>
                      </a:r>
                      <a:r>
                        <a:rPr lang="ru-RU" sz="2000" spc="9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+</a:t>
                      </a:r>
                      <a:r>
                        <a:rPr lang="ru-RU" sz="2000" spc="-10" dirty="0">
                          <a:effectLst/>
                        </a:rPr>
                        <a:t> </a:t>
                      </a:r>
                      <a:r>
                        <a:rPr lang="ru-RU" sz="2000" spc="-20" dirty="0">
                          <a:effectLst/>
                        </a:rPr>
                        <a:t>3H2O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318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23507"/>
              </p:ext>
            </p:extLst>
          </p:nvPr>
        </p:nvGraphicFramePr>
        <p:xfrm>
          <a:off x="107503" y="87086"/>
          <a:ext cx="8890226" cy="67262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13966"/>
                <a:gridCol w="3182578"/>
                <a:gridCol w="3993682"/>
              </a:tblGrid>
              <a:tr h="1544872">
                <a:tc>
                  <a:txBody>
                    <a:bodyPr/>
                    <a:lstStyle/>
                    <a:p>
                      <a:pPr marL="67945" marR="114300" algn="just">
                        <a:spcBef>
                          <a:spcPts val="1360"/>
                        </a:spcBef>
                        <a:spcAft>
                          <a:spcPts val="0"/>
                        </a:spcAft>
                      </a:pPr>
                      <a:endParaRPr lang="ru-RU" sz="1800" spc="-10" dirty="0" smtClean="0">
                        <a:effectLst/>
                      </a:endParaRPr>
                    </a:p>
                    <a:p>
                      <a:pPr marL="67945" marR="114300" algn="just">
                        <a:spcBef>
                          <a:spcPts val="1360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 smtClean="0">
                          <a:effectLst/>
                        </a:rPr>
                        <a:t>Самостоятель</a:t>
                      </a:r>
                      <a:r>
                        <a:rPr lang="ru-RU" sz="1800" dirty="0" smtClean="0">
                          <a:effectLst/>
                        </a:rPr>
                        <a:t>ная </a:t>
                      </a:r>
                      <a:r>
                        <a:rPr lang="ru-RU" sz="1800" dirty="0">
                          <a:effectLst/>
                        </a:rPr>
                        <a:t>работа по </a:t>
                      </a:r>
                      <a:r>
                        <a:rPr lang="ru-RU" sz="1800" spc="-10" dirty="0">
                          <a:effectLst/>
                        </a:rPr>
                        <a:t>вариантам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327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Используя</a:t>
                      </a:r>
                      <a:r>
                        <a:rPr lang="ru-RU" sz="1800" spc="-1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карточки</a:t>
                      </a:r>
                      <a:r>
                        <a:rPr lang="ru-RU" sz="1800" spc="-1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из</a:t>
                      </a:r>
                      <a:r>
                        <a:rPr lang="ru-RU" sz="1800" spc="-2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кейса, </a:t>
                      </a:r>
                      <a:r>
                        <a:rPr lang="ru-RU" sz="1800" dirty="0" smtClean="0">
                          <a:effectLst/>
                        </a:rPr>
                        <a:t>составьте</a:t>
                      </a:r>
                      <a:r>
                        <a:rPr lang="ru-RU" sz="1800" spc="-75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схему</a:t>
                      </a:r>
                      <a:r>
                        <a:rPr lang="ru-RU" sz="1800" spc="-75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генетической </a:t>
                      </a:r>
                      <a:r>
                        <a:rPr lang="ru-RU" sz="1800" spc="-10" dirty="0">
                          <a:effectLst/>
                        </a:rPr>
                        <a:t>связи</a:t>
                      </a:r>
                      <a:endParaRPr lang="ru-RU" sz="1800" dirty="0">
                        <a:effectLst/>
                      </a:endParaRPr>
                    </a:p>
                    <a:p>
                      <a:pPr marL="68580" marR="64135">
                        <a:lnSpc>
                          <a:spcPts val="1350"/>
                        </a:lnSpc>
                        <a:spcBef>
                          <a:spcPts val="128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Проверяет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составленные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по карточкам </a:t>
                      </a:r>
                      <a:r>
                        <a:rPr lang="ru-RU" sz="1800" dirty="0" smtClean="0">
                          <a:effectLst/>
                        </a:rPr>
                        <a:t>схемы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6858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Вариант</a:t>
                      </a:r>
                      <a:r>
                        <a:rPr lang="ru-RU" sz="1800" spc="-25" dirty="0" smtClean="0">
                          <a:effectLst/>
                        </a:rPr>
                        <a:t> </a:t>
                      </a:r>
                      <a:r>
                        <a:rPr lang="ru-RU" sz="1800" spc="-5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</a:endParaRPr>
                    </a:p>
                    <a:p>
                      <a:pPr marL="10668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Са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→ </a:t>
                      </a:r>
                      <a:r>
                        <a:rPr lang="ru-RU" sz="1800" dirty="0" err="1">
                          <a:effectLst/>
                        </a:rPr>
                        <a:t>СаО</a:t>
                      </a:r>
                      <a:r>
                        <a:rPr lang="ru-RU" sz="1800" dirty="0">
                          <a:effectLst/>
                        </a:rPr>
                        <a:t> → </a:t>
                      </a:r>
                      <a:r>
                        <a:rPr lang="ru-RU" sz="1800" spc="-10" dirty="0" err="1">
                          <a:effectLst/>
                        </a:rPr>
                        <a:t>Са</a:t>
                      </a:r>
                      <a:r>
                        <a:rPr lang="ru-RU" sz="1800" spc="-10" dirty="0">
                          <a:effectLst/>
                        </a:rPr>
                        <a:t>(ОН)₂</a:t>
                      </a:r>
                      <a:endParaRPr lang="ru-RU" sz="1800" dirty="0">
                        <a:effectLst/>
                      </a:endParaRPr>
                    </a:p>
                    <a:p>
                      <a:pPr marL="68580">
                        <a:spcBef>
                          <a:spcPts val="136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</a:t>
                      </a:r>
                      <a:r>
                        <a:rPr lang="ru-RU" sz="1800" spc="-25" dirty="0">
                          <a:effectLst/>
                        </a:rPr>
                        <a:t> </a:t>
                      </a:r>
                      <a:r>
                        <a:rPr lang="ru-RU" sz="1800" spc="-5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</a:endParaRPr>
                    </a:p>
                    <a:p>
                      <a:pPr marL="6858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N₂</a:t>
                      </a:r>
                      <a:r>
                        <a:rPr lang="ru-RU" sz="1800" spc="-6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→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N₂O5</a:t>
                      </a:r>
                      <a:r>
                        <a:rPr lang="ru-RU" sz="1800" spc="10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→</a:t>
                      </a:r>
                      <a:r>
                        <a:rPr lang="ru-RU" sz="1800" spc="-2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HNO₃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→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spc="-10" dirty="0" err="1">
                          <a:effectLst/>
                        </a:rPr>
                        <a:t>Са</a:t>
                      </a:r>
                      <a:r>
                        <a:rPr lang="ru-RU" sz="1800" spc="-10" dirty="0">
                          <a:effectLst/>
                        </a:rPr>
                        <a:t>(NО3)₂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843043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Bef>
                          <a:spcPts val="135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Критерии</a:t>
                      </a:r>
                      <a:r>
                        <a:rPr lang="ru-RU" sz="1800" spc="-20" dirty="0">
                          <a:effectLst/>
                        </a:rPr>
                        <a:t> </a:t>
                      </a:r>
                      <a:r>
                        <a:rPr lang="ru-RU" sz="1800" spc="-10" dirty="0">
                          <a:effectLst/>
                        </a:rPr>
                        <a:t>оценивания:</a:t>
                      </a:r>
                      <a:endParaRPr lang="ru-RU" sz="1800" dirty="0">
                        <a:effectLst/>
                      </a:endParaRPr>
                    </a:p>
                    <a:p>
                      <a:pPr marL="6858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L="1350645" marR="297180" indent="-1010920">
                        <a:spcAft>
                          <a:spcPts val="0"/>
                        </a:spcAft>
                        <a:tabLst>
                          <a:tab pos="1374775" algn="l"/>
                        </a:tabLst>
                      </a:pPr>
                      <a:r>
                        <a:rPr lang="ru-RU" sz="1800" b="1" spc="-10" dirty="0">
                          <a:effectLst/>
                        </a:rPr>
                        <a:t>Оценка</a:t>
                      </a:r>
                      <a:r>
                        <a:rPr lang="ru-RU" sz="1800" b="1" dirty="0">
                          <a:effectLst/>
                        </a:rPr>
                        <a:t>		</a:t>
                      </a:r>
                      <a:r>
                        <a:rPr lang="ru-RU" sz="1800" b="1" spc="-10" dirty="0">
                          <a:effectLst/>
                        </a:rPr>
                        <a:t>Кол-во ошибок</a:t>
                      </a:r>
                      <a:endParaRPr lang="ru-RU" sz="1800" b="1" dirty="0">
                        <a:effectLst/>
                      </a:endParaRPr>
                    </a:p>
                    <a:p>
                      <a:pPr marL="467995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1160145" algn="l"/>
                        </a:tabLst>
                      </a:pPr>
                      <a:r>
                        <a:rPr lang="ru-RU" sz="1800" spc="-25" dirty="0">
                          <a:effectLst/>
                        </a:rPr>
                        <a:t>«5»</a:t>
                      </a:r>
                      <a:r>
                        <a:rPr lang="ru-RU" sz="1800" dirty="0">
                          <a:effectLst/>
                        </a:rPr>
                        <a:t>	</a:t>
                      </a:r>
                      <a:r>
                        <a:rPr lang="ru-RU" sz="1800" dirty="0" smtClean="0">
                          <a:effectLst/>
                        </a:rPr>
                        <a:t>         Нет</a:t>
                      </a:r>
                      <a:r>
                        <a:rPr lang="ru-RU" sz="1800" spc="-10" dirty="0" smtClean="0">
                          <a:effectLst/>
                        </a:rPr>
                        <a:t> </a:t>
                      </a:r>
                      <a:r>
                        <a:rPr lang="ru-RU" sz="1800" spc="-10" dirty="0">
                          <a:effectLst/>
                        </a:rPr>
                        <a:t>ошибок</a:t>
                      </a:r>
                      <a:endParaRPr lang="ru-RU" sz="1800" dirty="0">
                        <a:effectLst/>
                      </a:endParaRPr>
                    </a:p>
                    <a:p>
                      <a:pPr marL="467995">
                        <a:spcBef>
                          <a:spcPts val="45"/>
                        </a:spcBef>
                        <a:spcAft>
                          <a:spcPts val="0"/>
                        </a:spcAft>
                        <a:tabLst>
                          <a:tab pos="1564005" algn="l"/>
                        </a:tabLst>
                      </a:pPr>
                      <a:r>
                        <a:rPr lang="ru-RU" sz="1800" spc="-25" dirty="0">
                          <a:effectLst/>
                        </a:rPr>
                        <a:t>«4»</a:t>
                      </a:r>
                      <a:r>
                        <a:rPr lang="ru-RU" sz="1800" dirty="0">
                          <a:effectLst/>
                        </a:rPr>
                        <a:t>	</a:t>
                      </a:r>
                      <a:r>
                        <a:rPr lang="ru-RU" sz="1800" spc="-5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</a:endParaRPr>
                    </a:p>
                    <a:p>
                      <a:pPr marL="467995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1461770" algn="l"/>
                        </a:tabLst>
                      </a:pPr>
                      <a:r>
                        <a:rPr lang="ru-RU" sz="1800" spc="-25" dirty="0">
                          <a:effectLst/>
                        </a:rPr>
                        <a:t>«3»</a:t>
                      </a:r>
                      <a:r>
                        <a:rPr lang="ru-RU" sz="1800" dirty="0">
                          <a:effectLst/>
                        </a:rPr>
                        <a:t>	2 -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spc="-5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</a:endParaRPr>
                    </a:p>
                    <a:p>
                      <a:pPr marL="467995">
                        <a:spcBef>
                          <a:spcPts val="45"/>
                        </a:spcBef>
                        <a:spcAft>
                          <a:spcPts val="0"/>
                        </a:spcAft>
                        <a:tabLst>
                          <a:tab pos="1541145" algn="l"/>
                        </a:tabLst>
                      </a:pPr>
                      <a:r>
                        <a:rPr lang="ru-RU" sz="1800" spc="-25" dirty="0">
                          <a:effectLst/>
                        </a:rPr>
                        <a:t>«2»</a:t>
                      </a:r>
                      <a:r>
                        <a:rPr lang="ru-RU" sz="1800" dirty="0">
                          <a:effectLst/>
                        </a:rPr>
                        <a:t>	&gt;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spc="-5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6858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Работа</a:t>
                      </a:r>
                      <a:r>
                        <a:rPr lang="ru-RU" sz="1800" spc="-1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в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spc="-10" dirty="0">
                          <a:effectLst/>
                        </a:rPr>
                        <a:t>парах:</a:t>
                      </a:r>
                      <a:endParaRPr lang="ru-RU" sz="1800" dirty="0">
                        <a:effectLst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Проводят реакции по схеме, результат</a:t>
                      </a:r>
                      <a:r>
                        <a:rPr lang="ru-RU" sz="1800" spc="-4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записывают</a:t>
                      </a:r>
                      <a:r>
                        <a:rPr lang="ru-RU" sz="1800" spc="-4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в</a:t>
                      </a:r>
                      <a:r>
                        <a:rPr lang="ru-RU" sz="1800" spc="-5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таблицу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Вариант </a:t>
                      </a:r>
                      <a:r>
                        <a:rPr lang="ru-RU" sz="1800" dirty="0">
                          <a:effectLst/>
                        </a:rPr>
                        <a:t>1</a:t>
                      </a:r>
                    </a:p>
                    <a:p>
                      <a:pPr marL="342900" lvl="0" indent="-342900">
                        <a:lnSpc>
                          <a:spcPts val="1380"/>
                        </a:lnSpc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1200"/>
                        <a:buFont typeface="Times New Roman"/>
                        <a:buAutoNum type="arabicPeriod"/>
                        <a:tabLst>
                          <a:tab pos="220980" algn="l"/>
                          <a:tab pos="1729105" algn="l"/>
                        </a:tabLst>
                      </a:pPr>
                      <a:r>
                        <a:rPr lang="ru-RU" sz="1800" spc="0" dirty="0" err="1">
                          <a:effectLst/>
                        </a:rPr>
                        <a:t>Са</a:t>
                      </a:r>
                      <a:r>
                        <a:rPr lang="ru-RU" sz="1800" spc="-10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+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О₂→ 2 </a:t>
                      </a:r>
                      <a:r>
                        <a:rPr lang="ru-RU" sz="1800" spc="-25" dirty="0" err="1">
                          <a:effectLst/>
                        </a:rPr>
                        <a:t>СаО</a:t>
                      </a:r>
                      <a:r>
                        <a:rPr lang="ru-RU" sz="1800" spc="0" dirty="0">
                          <a:effectLst/>
                        </a:rPr>
                        <a:t>	</a:t>
                      </a:r>
                    </a:p>
                    <a:p>
                      <a:pPr marL="342900" lvl="0" indent="-342900">
                        <a:lnSpc>
                          <a:spcPts val="1405"/>
                        </a:lnSpc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1200"/>
                        <a:buFont typeface="Times New Roman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ru-RU" sz="1800" spc="0" dirty="0" err="1">
                          <a:effectLst/>
                        </a:rPr>
                        <a:t>СаО</a:t>
                      </a:r>
                      <a:r>
                        <a:rPr lang="ru-RU" sz="1800" spc="-10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+</a:t>
                      </a:r>
                      <a:r>
                        <a:rPr lang="ru-RU" sz="1800" spc="-10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Н₂О</a:t>
                      </a:r>
                      <a:r>
                        <a:rPr lang="ru-RU" sz="1800" spc="-10" dirty="0">
                          <a:effectLst/>
                        </a:rPr>
                        <a:t> </a:t>
                      </a:r>
                      <a:r>
                        <a:rPr lang="ru-RU" sz="1800" spc="0" dirty="0">
                          <a:effectLst/>
                        </a:rPr>
                        <a:t>→ </a:t>
                      </a:r>
                      <a:r>
                        <a:rPr lang="ru-RU" sz="1800" spc="-10" dirty="0" err="1">
                          <a:effectLst/>
                        </a:rPr>
                        <a:t>Са</a:t>
                      </a:r>
                      <a:r>
                        <a:rPr lang="ru-RU" sz="1800" spc="-10" dirty="0">
                          <a:effectLst/>
                        </a:rPr>
                        <a:t>(ОН)₂</a:t>
                      </a:r>
                      <a:endParaRPr lang="ru-RU" sz="1800" spc="0" dirty="0">
                        <a:effectLst/>
                      </a:endParaRPr>
                    </a:p>
                    <a:p>
                      <a:pPr marL="6858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marL="68580">
                        <a:lnSpc>
                          <a:spcPts val="13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</a:t>
                      </a:r>
                      <a:r>
                        <a:rPr lang="ru-RU" sz="1800" spc="-25" dirty="0">
                          <a:effectLst/>
                        </a:rPr>
                        <a:t> </a:t>
                      </a:r>
                      <a:r>
                        <a:rPr lang="ru-RU" sz="1800" spc="-5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</a:endParaRPr>
                    </a:p>
                    <a:p>
                      <a:pPr marL="6858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1.2N₂</a:t>
                      </a:r>
                      <a:r>
                        <a:rPr lang="ru-RU" sz="1800" spc="2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+</a:t>
                      </a:r>
                      <a:r>
                        <a:rPr lang="ru-RU" sz="1800" spc="-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5О₂</a:t>
                      </a:r>
                      <a:r>
                        <a:rPr lang="ru-RU" sz="1800" spc="3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→ </a:t>
                      </a:r>
                      <a:r>
                        <a:rPr lang="ru-RU" sz="1800" spc="-20" dirty="0">
                          <a:effectLst/>
                        </a:rPr>
                        <a:t>2N₂O5</a:t>
                      </a:r>
                      <a:endParaRPr lang="ru-RU" sz="1800" dirty="0">
                        <a:effectLst/>
                      </a:endParaRPr>
                    </a:p>
                    <a:p>
                      <a:pPr marL="6858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6858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2.N</a:t>
                      </a:r>
                      <a:r>
                        <a:rPr lang="ru-RU" sz="1800" dirty="0">
                          <a:effectLst/>
                        </a:rPr>
                        <a:t>₂O5</a:t>
                      </a:r>
                      <a:r>
                        <a:rPr lang="ru-RU" sz="1800" spc="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+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Н₂О</a:t>
                      </a:r>
                      <a:r>
                        <a:rPr lang="ru-RU" sz="1800" spc="29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→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2 </a:t>
                      </a:r>
                      <a:r>
                        <a:rPr lang="ru-RU" sz="1800" spc="-20" dirty="0">
                          <a:effectLst/>
                        </a:rPr>
                        <a:t>HNO₃</a:t>
                      </a:r>
                      <a:endParaRPr lang="ru-RU" sz="1800" dirty="0">
                        <a:effectLst/>
                      </a:endParaRPr>
                    </a:p>
                    <a:p>
                      <a:pPr marL="6858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6858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3.2HNO</a:t>
                      </a:r>
                      <a:r>
                        <a:rPr lang="ru-RU" sz="1800" dirty="0">
                          <a:effectLst/>
                        </a:rPr>
                        <a:t>₃</a:t>
                      </a:r>
                      <a:r>
                        <a:rPr lang="ru-RU" sz="1800" spc="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+</a:t>
                      </a:r>
                      <a:r>
                        <a:rPr lang="ru-RU" sz="1800" dirty="0" err="1">
                          <a:effectLst/>
                        </a:rPr>
                        <a:t>СаО</a:t>
                      </a:r>
                      <a:r>
                        <a:rPr lang="ru-RU" sz="1800" spc="-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→</a:t>
                      </a:r>
                      <a:r>
                        <a:rPr lang="ru-RU" sz="1800" dirty="0" err="1">
                          <a:effectLst/>
                        </a:rPr>
                        <a:t>Ca</a:t>
                      </a:r>
                      <a:r>
                        <a:rPr lang="ru-RU" sz="1800" dirty="0">
                          <a:effectLst/>
                        </a:rPr>
                        <a:t>(NO₃)₂+</a:t>
                      </a:r>
                      <a:r>
                        <a:rPr lang="ru-RU" sz="1800" spc="-15" dirty="0">
                          <a:effectLst/>
                        </a:rPr>
                        <a:t> </a:t>
                      </a:r>
                      <a:r>
                        <a:rPr lang="ru-RU" sz="1800" spc="-25" dirty="0">
                          <a:effectLst/>
                        </a:rPr>
                        <a:t>Н₂О</a:t>
                      </a:r>
                      <a:endParaRPr lang="ru-RU" sz="1800" dirty="0">
                        <a:effectLst/>
                      </a:endParaRPr>
                    </a:p>
                    <a:p>
                      <a:pPr marL="68580" marR="7556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или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3.2HNO₃+</a:t>
                      </a:r>
                      <a:r>
                        <a:rPr lang="ru-RU" sz="1800" dirty="0" err="1">
                          <a:effectLst/>
                        </a:rPr>
                        <a:t>Са</a:t>
                      </a:r>
                      <a:r>
                        <a:rPr lang="ru-RU" sz="1800" dirty="0">
                          <a:effectLst/>
                        </a:rPr>
                        <a:t>(ОН)2→Ca(NO₃)₂+ </a:t>
                      </a:r>
                      <a:r>
                        <a:rPr lang="ru-RU" sz="1800" spc="-20" dirty="0">
                          <a:effectLst/>
                        </a:rPr>
                        <a:t>2Н₂О</a:t>
                      </a:r>
                      <a:endParaRPr lang="ru-RU" sz="1800" dirty="0">
                        <a:effectLst/>
                      </a:endParaRPr>
                    </a:p>
                    <a:p>
                      <a:pPr marL="68580" marR="13589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Обмениваются тетрадями, проверяют</a:t>
                      </a:r>
                      <a:r>
                        <a:rPr lang="ru-RU" sz="1800" spc="-6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работы</a:t>
                      </a:r>
                      <a:r>
                        <a:rPr lang="ru-RU" sz="1800" spc="-6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и</a:t>
                      </a:r>
                      <a:r>
                        <a:rPr lang="ru-RU" sz="1800" spc="-6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оценивают друг друга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208858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75565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Самостоятельная работа: Выполнение тренировочного </a:t>
                      </a:r>
                      <a:r>
                        <a:rPr lang="ru-RU" sz="1800" spc="-10" dirty="0">
                          <a:effectLst/>
                        </a:rPr>
                        <a:t>задания </a:t>
                      </a:r>
                      <a:r>
                        <a:rPr lang="ru-RU" sz="1800" spc="-10" dirty="0">
                          <a:effectLst/>
                          <a:hlinkClick r:id="rId2"/>
                        </a:rPr>
                        <a:t>https://resh.edu.ru/subject/lesson/2440</a:t>
                      </a:r>
                      <a:endParaRPr lang="ru-RU" sz="1800" dirty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hlinkClick r:id="rId2"/>
                        </a:rPr>
                        <a:t>/</a:t>
                      </a:r>
                      <a:r>
                        <a:rPr lang="ru-RU" sz="1800" spc="-10" dirty="0" err="1">
                          <a:effectLst/>
                          <a:hlinkClick r:id="rId2"/>
                        </a:rPr>
                        <a:t>train</a:t>
                      </a:r>
                      <a:r>
                        <a:rPr lang="ru-RU" sz="1800" spc="-10" dirty="0">
                          <a:effectLst/>
                          <a:hlinkClick r:id="rId2"/>
                        </a:rPr>
                        <a:t>/#194609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6" name="Group 1"/>
          <p:cNvGrpSpPr>
            <a:grpSpLocks/>
          </p:cNvGrpSpPr>
          <p:nvPr/>
        </p:nvGrpSpPr>
        <p:grpSpPr>
          <a:xfrm>
            <a:off x="5872163" y="9644063"/>
            <a:ext cx="2049462" cy="1089025"/>
            <a:chOff x="0" y="0"/>
            <a:chExt cx="2049145" cy="1089660"/>
          </a:xfrm>
        </p:grpSpPr>
        <p:sp>
          <p:nvSpPr>
            <p:cNvPr id="7" name="Graphic 2"/>
            <p:cNvSpPr/>
            <p:nvPr/>
          </p:nvSpPr>
          <p:spPr>
            <a:xfrm>
              <a:off x="0" y="12"/>
              <a:ext cx="2049145" cy="1089660"/>
            </a:xfrm>
            <a:custGeom>
              <a:avLst/>
              <a:gdLst/>
              <a:ahLst/>
              <a:cxnLst/>
              <a:rect l="l" t="t" r="r" b="b"/>
              <a:pathLst>
                <a:path w="2049145" h="1089660">
                  <a:moveTo>
                    <a:pt x="1021384" y="1083564"/>
                  </a:moveTo>
                  <a:lnTo>
                    <a:pt x="6096" y="1083564"/>
                  </a:lnTo>
                  <a:lnTo>
                    <a:pt x="0" y="1083564"/>
                  </a:lnTo>
                  <a:lnTo>
                    <a:pt x="0" y="1089647"/>
                  </a:lnTo>
                  <a:lnTo>
                    <a:pt x="6096" y="1089647"/>
                  </a:lnTo>
                  <a:lnTo>
                    <a:pt x="1021384" y="1089647"/>
                  </a:lnTo>
                  <a:lnTo>
                    <a:pt x="1021384" y="1083564"/>
                  </a:lnTo>
                  <a:close/>
                </a:path>
                <a:path w="2049145" h="1089660">
                  <a:moveTo>
                    <a:pt x="1021384" y="719328"/>
                  </a:moveTo>
                  <a:lnTo>
                    <a:pt x="6096" y="719328"/>
                  </a:lnTo>
                  <a:lnTo>
                    <a:pt x="0" y="719328"/>
                  </a:lnTo>
                  <a:lnTo>
                    <a:pt x="0" y="725411"/>
                  </a:lnTo>
                  <a:lnTo>
                    <a:pt x="0" y="900671"/>
                  </a:lnTo>
                  <a:lnTo>
                    <a:pt x="0" y="906767"/>
                  </a:lnTo>
                  <a:lnTo>
                    <a:pt x="0" y="1083551"/>
                  </a:lnTo>
                  <a:lnTo>
                    <a:pt x="6096" y="1083551"/>
                  </a:lnTo>
                  <a:lnTo>
                    <a:pt x="6096" y="906767"/>
                  </a:lnTo>
                  <a:lnTo>
                    <a:pt x="1021384" y="906767"/>
                  </a:lnTo>
                  <a:lnTo>
                    <a:pt x="1021384" y="900671"/>
                  </a:lnTo>
                  <a:lnTo>
                    <a:pt x="6096" y="900671"/>
                  </a:lnTo>
                  <a:lnTo>
                    <a:pt x="6096" y="725411"/>
                  </a:lnTo>
                  <a:lnTo>
                    <a:pt x="1021384" y="725411"/>
                  </a:lnTo>
                  <a:lnTo>
                    <a:pt x="1021384" y="719328"/>
                  </a:lnTo>
                  <a:close/>
                </a:path>
                <a:path w="2049145" h="1089660">
                  <a:moveTo>
                    <a:pt x="1021384" y="537972"/>
                  </a:moveTo>
                  <a:lnTo>
                    <a:pt x="6096" y="537972"/>
                  </a:lnTo>
                  <a:lnTo>
                    <a:pt x="0" y="537972"/>
                  </a:lnTo>
                  <a:lnTo>
                    <a:pt x="0" y="544055"/>
                  </a:lnTo>
                  <a:lnTo>
                    <a:pt x="0" y="719315"/>
                  </a:lnTo>
                  <a:lnTo>
                    <a:pt x="6096" y="719315"/>
                  </a:lnTo>
                  <a:lnTo>
                    <a:pt x="6096" y="544055"/>
                  </a:lnTo>
                  <a:lnTo>
                    <a:pt x="1021384" y="544055"/>
                  </a:lnTo>
                  <a:lnTo>
                    <a:pt x="1021384" y="537972"/>
                  </a:lnTo>
                  <a:close/>
                </a:path>
                <a:path w="2049145" h="1089660">
                  <a:moveTo>
                    <a:pt x="1021384" y="356616"/>
                  </a:moveTo>
                  <a:lnTo>
                    <a:pt x="6096" y="356616"/>
                  </a:lnTo>
                  <a:lnTo>
                    <a:pt x="0" y="356616"/>
                  </a:lnTo>
                  <a:lnTo>
                    <a:pt x="0" y="362699"/>
                  </a:lnTo>
                  <a:lnTo>
                    <a:pt x="0" y="537959"/>
                  </a:lnTo>
                  <a:lnTo>
                    <a:pt x="6096" y="537959"/>
                  </a:lnTo>
                  <a:lnTo>
                    <a:pt x="6096" y="362699"/>
                  </a:lnTo>
                  <a:lnTo>
                    <a:pt x="1021384" y="362699"/>
                  </a:lnTo>
                  <a:lnTo>
                    <a:pt x="1021384" y="356616"/>
                  </a:lnTo>
                  <a:close/>
                </a:path>
                <a:path w="2049145" h="1089660">
                  <a:moveTo>
                    <a:pt x="1021384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0" y="356603"/>
                  </a:lnTo>
                  <a:lnTo>
                    <a:pt x="6096" y="356603"/>
                  </a:lnTo>
                  <a:lnTo>
                    <a:pt x="6096" y="6083"/>
                  </a:lnTo>
                  <a:lnTo>
                    <a:pt x="1021384" y="6083"/>
                  </a:lnTo>
                  <a:lnTo>
                    <a:pt x="1021384" y="0"/>
                  </a:lnTo>
                  <a:close/>
                </a:path>
                <a:path w="2049145" h="1089660">
                  <a:moveTo>
                    <a:pt x="1027544" y="1083564"/>
                  </a:moveTo>
                  <a:lnTo>
                    <a:pt x="1021461" y="1083564"/>
                  </a:lnTo>
                  <a:lnTo>
                    <a:pt x="1021461" y="1089647"/>
                  </a:lnTo>
                  <a:lnTo>
                    <a:pt x="1027544" y="1089647"/>
                  </a:lnTo>
                  <a:lnTo>
                    <a:pt x="1027544" y="1083564"/>
                  </a:lnTo>
                  <a:close/>
                </a:path>
                <a:path w="2049145" h="1089660">
                  <a:moveTo>
                    <a:pt x="1027544" y="719328"/>
                  </a:moveTo>
                  <a:lnTo>
                    <a:pt x="1021461" y="719328"/>
                  </a:lnTo>
                  <a:lnTo>
                    <a:pt x="1021461" y="725411"/>
                  </a:lnTo>
                  <a:lnTo>
                    <a:pt x="1021461" y="900671"/>
                  </a:lnTo>
                  <a:lnTo>
                    <a:pt x="1021461" y="906767"/>
                  </a:lnTo>
                  <a:lnTo>
                    <a:pt x="1021461" y="1083551"/>
                  </a:lnTo>
                  <a:lnTo>
                    <a:pt x="1027544" y="1083551"/>
                  </a:lnTo>
                  <a:lnTo>
                    <a:pt x="1027544" y="906767"/>
                  </a:lnTo>
                  <a:lnTo>
                    <a:pt x="1027544" y="900671"/>
                  </a:lnTo>
                  <a:lnTo>
                    <a:pt x="1027544" y="725411"/>
                  </a:lnTo>
                  <a:lnTo>
                    <a:pt x="1027544" y="719328"/>
                  </a:lnTo>
                  <a:close/>
                </a:path>
                <a:path w="2049145" h="1089660">
                  <a:moveTo>
                    <a:pt x="1027544" y="537972"/>
                  </a:moveTo>
                  <a:lnTo>
                    <a:pt x="1021461" y="537972"/>
                  </a:lnTo>
                  <a:lnTo>
                    <a:pt x="1021461" y="544055"/>
                  </a:lnTo>
                  <a:lnTo>
                    <a:pt x="1021461" y="719315"/>
                  </a:lnTo>
                  <a:lnTo>
                    <a:pt x="1027544" y="719315"/>
                  </a:lnTo>
                  <a:lnTo>
                    <a:pt x="1027544" y="544055"/>
                  </a:lnTo>
                  <a:lnTo>
                    <a:pt x="1027544" y="537972"/>
                  </a:lnTo>
                  <a:close/>
                </a:path>
                <a:path w="2049145" h="1089660">
                  <a:moveTo>
                    <a:pt x="1027544" y="356616"/>
                  </a:moveTo>
                  <a:lnTo>
                    <a:pt x="1021461" y="356616"/>
                  </a:lnTo>
                  <a:lnTo>
                    <a:pt x="1021461" y="362699"/>
                  </a:lnTo>
                  <a:lnTo>
                    <a:pt x="1021461" y="537959"/>
                  </a:lnTo>
                  <a:lnTo>
                    <a:pt x="1027544" y="537959"/>
                  </a:lnTo>
                  <a:lnTo>
                    <a:pt x="1027544" y="362699"/>
                  </a:lnTo>
                  <a:lnTo>
                    <a:pt x="1027544" y="356616"/>
                  </a:lnTo>
                  <a:close/>
                </a:path>
                <a:path w="2049145" h="1089660">
                  <a:moveTo>
                    <a:pt x="1027544" y="0"/>
                  </a:moveTo>
                  <a:lnTo>
                    <a:pt x="1021461" y="0"/>
                  </a:lnTo>
                  <a:lnTo>
                    <a:pt x="1021461" y="6083"/>
                  </a:lnTo>
                  <a:lnTo>
                    <a:pt x="1021461" y="356603"/>
                  </a:lnTo>
                  <a:lnTo>
                    <a:pt x="1027544" y="356603"/>
                  </a:lnTo>
                  <a:lnTo>
                    <a:pt x="1027544" y="6083"/>
                  </a:lnTo>
                  <a:lnTo>
                    <a:pt x="1027544" y="0"/>
                  </a:lnTo>
                  <a:close/>
                </a:path>
                <a:path w="2049145" h="1089660">
                  <a:moveTo>
                    <a:pt x="2048891" y="1083564"/>
                  </a:moveTo>
                  <a:lnTo>
                    <a:pt x="2042845" y="1083564"/>
                  </a:lnTo>
                  <a:lnTo>
                    <a:pt x="1027557" y="1083564"/>
                  </a:lnTo>
                  <a:lnTo>
                    <a:pt x="1027557" y="1089647"/>
                  </a:lnTo>
                  <a:lnTo>
                    <a:pt x="2042795" y="1089647"/>
                  </a:lnTo>
                  <a:lnTo>
                    <a:pt x="2048891" y="1089647"/>
                  </a:lnTo>
                  <a:lnTo>
                    <a:pt x="2048891" y="1083564"/>
                  </a:lnTo>
                  <a:close/>
                </a:path>
                <a:path w="2049145" h="1089660">
                  <a:moveTo>
                    <a:pt x="2048891" y="719328"/>
                  </a:moveTo>
                  <a:lnTo>
                    <a:pt x="2042845" y="719328"/>
                  </a:lnTo>
                  <a:lnTo>
                    <a:pt x="1027557" y="719328"/>
                  </a:lnTo>
                  <a:lnTo>
                    <a:pt x="1027557" y="725411"/>
                  </a:lnTo>
                  <a:lnTo>
                    <a:pt x="2042795" y="725411"/>
                  </a:lnTo>
                  <a:lnTo>
                    <a:pt x="2042795" y="900671"/>
                  </a:lnTo>
                  <a:lnTo>
                    <a:pt x="1027557" y="900671"/>
                  </a:lnTo>
                  <a:lnTo>
                    <a:pt x="1027557" y="906767"/>
                  </a:lnTo>
                  <a:lnTo>
                    <a:pt x="2042795" y="906767"/>
                  </a:lnTo>
                  <a:lnTo>
                    <a:pt x="2042795" y="1083551"/>
                  </a:lnTo>
                  <a:lnTo>
                    <a:pt x="2048891" y="1083551"/>
                  </a:lnTo>
                  <a:lnTo>
                    <a:pt x="2048891" y="906767"/>
                  </a:lnTo>
                  <a:lnTo>
                    <a:pt x="2048891" y="900671"/>
                  </a:lnTo>
                  <a:lnTo>
                    <a:pt x="2048891" y="725411"/>
                  </a:lnTo>
                  <a:lnTo>
                    <a:pt x="2048891" y="719328"/>
                  </a:lnTo>
                  <a:close/>
                </a:path>
                <a:path w="2049145" h="1089660">
                  <a:moveTo>
                    <a:pt x="2048891" y="537972"/>
                  </a:moveTo>
                  <a:lnTo>
                    <a:pt x="2042845" y="537972"/>
                  </a:lnTo>
                  <a:lnTo>
                    <a:pt x="1027557" y="537972"/>
                  </a:lnTo>
                  <a:lnTo>
                    <a:pt x="1027557" y="544055"/>
                  </a:lnTo>
                  <a:lnTo>
                    <a:pt x="2042795" y="544055"/>
                  </a:lnTo>
                  <a:lnTo>
                    <a:pt x="2042795" y="719315"/>
                  </a:lnTo>
                  <a:lnTo>
                    <a:pt x="2048891" y="719315"/>
                  </a:lnTo>
                  <a:lnTo>
                    <a:pt x="2048891" y="544055"/>
                  </a:lnTo>
                  <a:lnTo>
                    <a:pt x="2048891" y="537972"/>
                  </a:lnTo>
                  <a:close/>
                </a:path>
                <a:path w="2049145" h="1089660">
                  <a:moveTo>
                    <a:pt x="2048891" y="356616"/>
                  </a:moveTo>
                  <a:lnTo>
                    <a:pt x="2042845" y="356616"/>
                  </a:lnTo>
                  <a:lnTo>
                    <a:pt x="1027557" y="356616"/>
                  </a:lnTo>
                  <a:lnTo>
                    <a:pt x="1027557" y="362699"/>
                  </a:lnTo>
                  <a:lnTo>
                    <a:pt x="2042795" y="362699"/>
                  </a:lnTo>
                  <a:lnTo>
                    <a:pt x="2042795" y="537959"/>
                  </a:lnTo>
                  <a:lnTo>
                    <a:pt x="2048891" y="537959"/>
                  </a:lnTo>
                  <a:lnTo>
                    <a:pt x="2048891" y="362699"/>
                  </a:lnTo>
                  <a:lnTo>
                    <a:pt x="2048891" y="356616"/>
                  </a:lnTo>
                  <a:close/>
                </a:path>
                <a:path w="2049145" h="1089660">
                  <a:moveTo>
                    <a:pt x="2048891" y="0"/>
                  </a:moveTo>
                  <a:lnTo>
                    <a:pt x="2042845" y="0"/>
                  </a:lnTo>
                  <a:lnTo>
                    <a:pt x="1027557" y="0"/>
                  </a:lnTo>
                  <a:lnTo>
                    <a:pt x="1027557" y="6083"/>
                  </a:lnTo>
                  <a:lnTo>
                    <a:pt x="2042795" y="6083"/>
                  </a:lnTo>
                  <a:lnTo>
                    <a:pt x="2042795" y="356603"/>
                  </a:lnTo>
                  <a:lnTo>
                    <a:pt x="2048891" y="356603"/>
                  </a:lnTo>
                  <a:lnTo>
                    <a:pt x="2048891" y="6083"/>
                  </a:lnTo>
                  <a:lnTo>
                    <a:pt x="2048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8" name="Textbox 3"/>
          <p:cNvSpPr txBox="1">
            <a:spLocks/>
          </p:cNvSpPr>
          <p:nvPr/>
        </p:nvSpPr>
        <p:spPr bwMode="auto">
          <a:xfrm>
            <a:off x="5834063" y="10131425"/>
            <a:ext cx="211931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549650" y="3322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4965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11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950007"/>
              </p:ext>
            </p:extLst>
          </p:nvPr>
        </p:nvGraphicFramePr>
        <p:xfrm>
          <a:off x="323528" y="260648"/>
          <a:ext cx="8496944" cy="2304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94962"/>
                <a:gridCol w="2985558"/>
                <a:gridCol w="3816424"/>
              </a:tblGrid>
              <a:tr h="2304256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effectLst/>
                        </a:rPr>
                        <a:t>V</a:t>
                      </a:r>
                      <a:r>
                        <a:rPr lang="ru-RU" sz="2000" spc="-10" dirty="0" smtClean="0">
                          <a:effectLst/>
                        </a:rPr>
                        <a:t>. Закрепление </a:t>
                      </a:r>
                      <a:r>
                        <a:rPr lang="ru-RU" sz="2000" dirty="0">
                          <a:effectLst/>
                        </a:rPr>
                        <a:t>новых знаний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Практическая</a:t>
                      </a:r>
                      <a:r>
                        <a:rPr lang="ru-RU" sz="2000" spc="-30" dirty="0" smtClean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работа</a:t>
                      </a:r>
                      <a:endParaRPr lang="ru-RU" sz="2000" dirty="0">
                        <a:effectLst/>
                      </a:endParaRPr>
                    </a:p>
                    <a:p>
                      <a:pPr marL="68580" marR="6413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Цель:</a:t>
                      </a:r>
                      <a:r>
                        <a:rPr lang="ru-RU" sz="2000" spc="-65" dirty="0">
                          <a:effectLst/>
                        </a:rPr>
                        <a:t> </a:t>
                      </a:r>
                      <a:endParaRPr lang="ru-RU" sz="2000" spc="-65" dirty="0" smtClean="0">
                        <a:effectLst/>
                      </a:endParaRPr>
                    </a:p>
                    <a:p>
                      <a:pPr marL="68580" marR="64135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получить</a:t>
                      </a:r>
                      <a:r>
                        <a:rPr lang="ru-RU" sz="2000" spc="-6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вещества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по </a:t>
                      </a:r>
                      <a:r>
                        <a:rPr lang="ru-RU" sz="2000" spc="-10" dirty="0">
                          <a:effectLst/>
                        </a:rPr>
                        <a:t>схеме:</a:t>
                      </a:r>
                      <a:endParaRPr lang="ru-RU" sz="2000" dirty="0">
                        <a:effectLst/>
                      </a:endParaRPr>
                    </a:p>
                    <a:p>
                      <a:pPr marL="68580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Mg</a:t>
                      </a:r>
                      <a:r>
                        <a:rPr lang="ru-RU" sz="2000" spc="-1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→ </a:t>
                      </a:r>
                      <a:r>
                        <a:rPr lang="ru-RU" sz="2000" spc="-10" dirty="0">
                          <a:effectLst/>
                        </a:rPr>
                        <a:t>MgCl2→Mg(OH)2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Составляют</a:t>
                      </a:r>
                      <a:r>
                        <a:rPr lang="ru-RU" sz="2000" spc="-75" dirty="0" smtClean="0">
                          <a:effectLst/>
                        </a:rPr>
                        <a:t> уравнения реакций на основе </a:t>
                      </a:r>
                      <a:r>
                        <a:rPr lang="ru-RU" sz="2000" dirty="0" smtClean="0">
                          <a:effectLst/>
                        </a:rPr>
                        <a:t>схемы</a:t>
                      </a:r>
                      <a:r>
                        <a:rPr lang="ru-RU" sz="2000" spc="-75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генетической </a:t>
                      </a:r>
                      <a:r>
                        <a:rPr lang="ru-RU" sz="2000" spc="-10" dirty="0" smtClean="0">
                          <a:effectLst/>
                        </a:rPr>
                        <a:t>связи, сверяют уравнения с образцом.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37993"/>
              </p:ext>
            </p:extLst>
          </p:nvPr>
        </p:nvGraphicFramePr>
        <p:xfrm>
          <a:off x="611559" y="4365104"/>
          <a:ext cx="7776864" cy="21718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92288"/>
                <a:gridCol w="2808313"/>
                <a:gridCol w="2376263"/>
              </a:tblGrid>
              <a:tr h="1008112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Уравнения</a:t>
                      </a:r>
                      <a:r>
                        <a:rPr lang="ru-RU" sz="1800" spc="-25" dirty="0" smtClean="0">
                          <a:effectLst/>
                        </a:rPr>
                        <a:t> </a:t>
                      </a:r>
                      <a:r>
                        <a:rPr lang="ru-RU" sz="1800" spc="-10" dirty="0">
                          <a:effectLst/>
                        </a:rPr>
                        <a:t>реакций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1475" marR="367030" indent="19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Что наблюдали? (укажите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spc="-75" dirty="0" smtClean="0">
                          <a:effectLst/>
                        </a:rPr>
                        <a:t> п</a:t>
                      </a:r>
                      <a:r>
                        <a:rPr lang="ru-RU" sz="1800" dirty="0" smtClean="0">
                          <a:effectLst/>
                        </a:rPr>
                        <a:t>ризнаки</a:t>
                      </a:r>
                      <a:endParaRPr lang="ru-RU" sz="1800" dirty="0">
                        <a:effectLst/>
                      </a:endParaRPr>
                    </a:p>
                    <a:p>
                      <a:pPr marL="508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</a:rPr>
                        <a:t>реакции)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marR="19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800" spc="-10" dirty="0" smtClean="0">
                        <a:effectLst/>
                      </a:endParaRPr>
                    </a:p>
                    <a:p>
                      <a:pPr marL="5080" marR="19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800" spc="-10" dirty="0" smtClean="0">
                        <a:effectLst/>
                      </a:endParaRPr>
                    </a:p>
                    <a:p>
                      <a:pPr marL="5080" marR="19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 smtClean="0">
                          <a:effectLst/>
                        </a:rPr>
                        <a:t>Вывод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163754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marR="19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Генетическую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связь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какого химического элемента вы </a:t>
                      </a:r>
                      <a:r>
                        <a:rPr lang="ru-RU" sz="1800" spc="-10" dirty="0">
                          <a:effectLst/>
                        </a:rPr>
                        <a:t>определили?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2708920"/>
            <a:ext cx="8280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588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Практическая работа</a:t>
            </a:r>
            <a:endParaRPr lang="ru-RU" altLang="ru-RU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15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«Генетическая связь между классами неорганических соединений»</a:t>
            </a:r>
            <a:endParaRPr lang="ru-RU" altLang="ru-RU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15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 и реактивы «Точки роста»: </a:t>
            </a:r>
            <a:r>
              <a:rPr lang="ru-RU" alt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штативы</a:t>
            </a:r>
            <a:r>
              <a:rPr lang="ru-RU" alt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по 2 пробирки, пипетки, магний, соляная кислота, гидроксид </a:t>
            </a:r>
            <a:r>
              <a:rPr lang="ru-RU" alt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натрия </a:t>
            </a:r>
            <a:endParaRPr lang="ru-RU" altLang="ru-RU" sz="1100" dirty="0">
              <a:latin typeface="Arial" pitchFamily="34" charset="0"/>
              <a:cs typeface="Arial" pitchFamily="34" charset="0"/>
            </a:endParaRPr>
          </a:p>
          <a:p>
            <a:pPr lvl="0" indent="15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pPr lvl="0" indent="15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Arial" pitchFamily="34" charset="0"/>
              <a:cs typeface="Arial" pitchFamily="34" charset="0"/>
            </a:endParaRPr>
          </a:p>
          <a:p>
            <a:pPr lvl="0" indent="158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15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290522"/>
              </p:ext>
            </p:extLst>
          </p:nvPr>
        </p:nvGraphicFramePr>
        <p:xfrm>
          <a:off x="179512" y="114300"/>
          <a:ext cx="8461446" cy="66270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33314"/>
                <a:gridCol w="3783310"/>
                <a:gridCol w="2844822"/>
              </a:tblGrid>
              <a:tr h="6627068">
                <a:tc>
                  <a:txBody>
                    <a:bodyPr/>
                    <a:lstStyle/>
                    <a:p>
                      <a:pPr marL="67945" marR="9906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VI</a:t>
                      </a:r>
                      <a:r>
                        <a:rPr lang="ru-RU" sz="2000" dirty="0" smtClean="0">
                          <a:effectLst/>
                        </a:rPr>
                        <a:t>. </a:t>
                      </a:r>
                    </a:p>
                    <a:p>
                      <a:pPr marL="67945" marR="99060">
                        <a:spcAft>
                          <a:spcPts val="0"/>
                        </a:spcAft>
                      </a:pPr>
                      <a:r>
                        <a:rPr lang="ru-RU" sz="2000" spc="-75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Рефлексия </a:t>
                      </a:r>
                      <a:endParaRPr lang="ru-RU" sz="2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7945" marR="99060">
                        <a:spcAft>
                          <a:spcPts val="0"/>
                        </a:spcAft>
                      </a:pPr>
                      <a:endParaRPr lang="ru-RU" sz="2000" spc="-20" dirty="0" smtClean="0">
                        <a:effectLst/>
                      </a:endParaRPr>
                    </a:p>
                    <a:p>
                      <a:pPr marL="67945" marR="99060">
                        <a:spcAft>
                          <a:spcPts val="0"/>
                        </a:spcAft>
                      </a:pPr>
                      <a:endParaRPr lang="ru-RU" sz="2000" spc="-20" dirty="0" smtClean="0">
                        <a:effectLst/>
                      </a:endParaRPr>
                    </a:p>
                    <a:p>
                      <a:pPr marL="67945" marR="99060">
                        <a:spcAft>
                          <a:spcPts val="0"/>
                        </a:spcAft>
                      </a:pPr>
                      <a:endParaRPr lang="ru-RU" sz="2000" spc="-20" dirty="0" smtClean="0">
                        <a:effectLst/>
                      </a:endParaRPr>
                    </a:p>
                    <a:p>
                      <a:pPr marL="67945" marR="99060">
                        <a:spcAft>
                          <a:spcPts val="0"/>
                        </a:spcAft>
                      </a:pPr>
                      <a:r>
                        <a:rPr lang="ru-RU" sz="2000" spc="-20" dirty="0" smtClean="0">
                          <a:effectLst/>
                        </a:rPr>
                        <a:t>Цель</a:t>
                      </a:r>
                      <a:r>
                        <a:rPr lang="ru-RU" sz="2000" spc="-20" dirty="0">
                          <a:effectLst/>
                        </a:rPr>
                        <a:t>: </a:t>
                      </a:r>
                      <a:r>
                        <a:rPr lang="ru-RU" sz="2000" spc="-10" dirty="0">
                          <a:effectLst/>
                        </a:rPr>
                        <a:t>проведение </a:t>
                      </a:r>
                      <a:r>
                        <a:rPr lang="ru-RU" sz="2000" spc="-10" dirty="0" err="1">
                          <a:effectLst/>
                        </a:rPr>
                        <a:t>самодиагности</a:t>
                      </a:r>
                      <a:r>
                        <a:rPr lang="ru-RU" sz="2000" spc="-1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ки</a:t>
                      </a:r>
                      <a:r>
                        <a:rPr lang="ru-RU" sz="2000" dirty="0">
                          <a:effectLst/>
                        </a:rPr>
                        <a:t> и </a:t>
                      </a:r>
                      <a:r>
                        <a:rPr lang="ru-RU" sz="2000" spc="-10" dirty="0">
                          <a:effectLst/>
                        </a:rPr>
                        <a:t>самооценки </a:t>
                      </a:r>
                      <a:r>
                        <a:rPr lang="ru-RU" sz="2000" spc="-20" dirty="0">
                          <a:effectLst/>
                        </a:rPr>
                        <a:t>урока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4135" indent="76200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 marR="64135" indent="76200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На </a:t>
                      </a:r>
                      <a:r>
                        <a:rPr lang="ru-RU" sz="2000" dirty="0">
                          <a:effectLst/>
                        </a:rPr>
                        <a:t>доске: </a:t>
                      </a:r>
                      <a:r>
                        <a:rPr lang="ru-RU" sz="2000" spc="-10" dirty="0">
                          <a:effectLst/>
                        </a:rPr>
                        <a:t>Zn→ZnO→MgSO4→Zn(OH)2</a:t>
                      </a:r>
                      <a:endParaRPr lang="ru-RU" sz="2000" dirty="0">
                        <a:effectLst/>
                      </a:endParaRPr>
                    </a:p>
                    <a:p>
                      <a:pPr marL="68580" marR="320675">
                        <a:spcBef>
                          <a:spcPts val="132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Найдите ошибку Генетический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ряд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какого химического элемента изображен на доске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Домашнее</a:t>
                      </a:r>
                      <a:r>
                        <a:rPr lang="ru-RU" sz="2000" spc="-30" dirty="0" smtClean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задание:</a:t>
                      </a:r>
                      <a:endParaRPr lang="ru-RU" sz="2000" dirty="0">
                        <a:effectLst/>
                      </a:endParaRPr>
                    </a:p>
                    <a:p>
                      <a:pPr marL="68580" marR="4368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п.</a:t>
                      </a:r>
                      <a:r>
                        <a:rPr lang="ru-RU" sz="2000" spc="-6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27,</a:t>
                      </a:r>
                      <a:r>
                        <a:rPr lang="ru-RU" sz="2000" spc="-6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Рабочая</a:t>
                      </a:r>
                      <a:r>
                        <a:rPr lang="ru-RU" sz="2000" spc="-6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тетрадь стр. </a:t>
                      </a:r>
                      <a:r>
                        <a:rPr lang="ru-RU" sz="2000" dirty="0" smtClean="0">
                          <a:effectLst/>
                        </a:rPr>
                        <a:t>84</a:t>
                      </a:r>
                      <a:endParaRPr lang="ru-RU" sz="2000" dirty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Задание</a:t>
                      </a:r>
                      <a:r>
                        <a:rPr lang="ru-RU" sz="2000" spc="-1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1(а</a:t>
                      </a:r>
                      <a:r>
                        <a:rPr lang="ru-RU" sz="2000" spc="-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или б</a:t>
                      </a:r>
                      <a:r>
                        <a:rPr lang="ru-RU" sz="2000" spc="-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по </a:t>
                      </a:r>
                      <a:r>
                        <a:rPr lang="ru-RU" sz="2000" spc="-10" dirty="0">
                          <a:effectLst/>
                        </a:rPr>
                        <a:t>выбору)</a:t>
                      </a:r>
                      <a:endParaRPr lang="ru-RU" sz="2000" dirty="0">
                        <a:effectLst/>
                      </a:endParaRPr>
                    </a:p>
                    <a:p>
                      <a:pPr marL="68580">
                        <a:spcBef>
                          <a:spcPts val="13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Выберите</a:t>
                      </a:r>
                      <a:r>
                        <a:rPr lang="ru-RU" sz="2000" spc="-75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смайлик,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вложите его в тетрадь</a:t>
                      </a:r>
                      <a:r>
                        <a:rPr lang="ru-RU" sz="2000" dirty="0" smtClean="0">
                          <a:effectLst/>
                        </a:rPr>
                        <a:t>. Сдайте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тетради</a:t>
                      </a:r>
                      <a:r>
                        <a:rPr lang="ru-RU" sz="2000" spc="10" dirty="0">
                          <a:effectLst/>
                        </a:rPr>
                        <a:t> </a:t>
                      </a:r>
                      <a:r>
                        <a:rPr lang="ru-RU" sz="2000" spc="-10" dirty="0" smtClean="0">
                          <a:effectLst/>
                        </a:rPr>
                        <a:t>учителю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Отвечают</a:t>
                      </a:r>
                      <a:r>
                        <a:rPr lang="ru-RU" sz="2000" spc="-5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на</a:t>
                      </a:r>
                      <a:r>
                        <a:rPr lang="ru-RU" sz="2000" spc="-5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вопросы: 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</a:rPr>
                        <a:t>Чему</a:t>
                      </a:r>
                      <a:r>
                        <a:rPr lang="ru-RU" sz="2000" spc="-30" dirty="0" smtClean="0">
                          <a:effectLst/>
                        </a:rPr>
                        <a:t> </a:t>
                      </a:r>
                      <a:r>
                        <a:rPr lang="ru-RU" sz="2000" spc="0" dirty="0" smtClean="0">
                          <a:effectLst/>
                        </a:rPr>
                        <a:t>я научился (-</a:t>
                      </a:r>
                      <a:r>
                        <a:rPr lang="ru-RU" sz="2000" spc="0" dirty="0" err="1" smtClean="0">
                          <a:effectLst/>
                        </a:rPr>
                        <a:t>лась</a:t>
                      </a:r>
                      <a:r>
                        <a:rPr lang="ru-RU" sz="2000" spc="0" dirty="0" smtClean="0">
                          <a:effectLst/>
                        </a:rPr>
                        <a:t>) на</a:t>
                      </a:r>
                      <a:r>
                        <a:rPr lang="ru-RU" sz="2000" spc="5" dirty="0" smtClean="0">
                          <a:effectLst/>
                        </a:rPr>
                        <a:t> </a:t>
                      </a:r>
                      <a:r>
                        <a:rPr lang="ru-RU" sz="2000" spc="-10" dirty="0" smtClean="0">
                          <a:effectLst/>
                        </a:rPr>
                        <a:t>уроке?</a:t>
                      </a:r>
                      <a:endParaRPr lang="ru-RU" sz="2000" spc="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Times New Roman"/>
                        <a:buAutoNum type="arabicPeriod"/>
                        <a:tabLst>
                          <a:tab pos="181610" algn="l"/>
                        </a:tabLst>
                      </a:pPr>
                      <a:r>
                        <a:rPr lang="ru-RU" sz="2000" spc="0" dirty="0" smtClean="0">
                          <a:effectLst/>
                        </a:rPr>
                        <a:t>Были</a:t>
                      </a:r>
                      <a:r>
                        <a:rPr lang="ru-RU" sz="2000" spc="-15" dirty="0" smtClean="0">
                          <a:effectLst/>
                        </a:rPr>
                        <a:t> </a:t>
                      </a:r>
                      <a:r>
                        <a:rPr lang="ru-RU" sz="2000" spc="0" dirty="0" smtClean="0">
                          <a:effectLst/>
                        </a:rPr>
                        <a:t>ли</a:t>
                      </a:r>
                      <a:r>
                        <a:rPr lang="ru-RU" sz="2000" spc="-5" dirty="0" smtClean="0">
                          <a:effectLst/>
                        </a:rPr>
                        <a:t> </a:t>
                      </a:r>
                      <a:r>
                        <a:rPr lang="ru-RU" sz="2000" spc="-10" dirty="0" smtClean="0">
                          <a:effectLst/>
                        </a:rPr>
                        <a:t>проблемы?</a:t>
                      </a:r>
                      <a:endParaRPr lang="ru-RU" sz="2000" spc="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100"/>
                        <a:buFont typeface="Times New Roman"/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ru-RU" sz="2000" spc="0" dirty="0" smtClean="0">
                          <a:effectLst/>
                        </a:rPr>
                        <a:t>Какую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2000" spc="0" dirty="0" smtClean="0">
                          <a:effectLst/>
                        </a:rPr>
                        <a:t>оценку</a:t>
                      </a:r>
                      <a:r>
                        <a:rPr lang="ru-RU" sz="2000" spc="-35" dirty="0" smtClean="0">
                          <a:effectLst/>
                        </a:rPr>
                        <a:t> </a:t>
                      </a:r>
                      <a:r>
                        <a:rPr lang="ru-RU" sz="2000" spc="0" dirty="0" smtClean="0">
                          <a:effectLst/>
                        </a:rPr>
                        <a:t>я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2000" spc="0" dirty="0" smtClean="0">
                          <a:effectLst/>
                        </a:rPr>
                        <a:t>поставлю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2000" spc="-20" dirty="0" smtClean="0">
                          <a:effectLst/>
                        </a:rPr>
                        <a:t>себе?</a:t>
                      </a:r>
                      <a:endParaRPr lang="ru-RU" sz="2000" spc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68580">
                        <a:spcBef>
                          <a:spcPts val="133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spcBef>
                          <a:spcPts val="1330"/>
                        </a:spcBef>
                        <a:spcAft>
                          <a:spcPts val="0"/>
                        </a:spcAft>
                      </a:pPr>
                      <a:r>
                        <a:rPr lang="ru-RU" sz="2000" spc="-10" dirty="0" smtClean="0">
                          <a:effectLst/>
                        </a:rPr>
                        <a:t>MgSO4</a:t>
                      </a:r>
                      <a:endParaRPr lang="ru-RU" sz="2000" dirty="0">
                        <a:effectLst/>
                      </a:endParaRPr>
                    </a:p>
                    <a:p>
                      <a:pPr marL="6858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6858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Цинка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2000" spc="-20" dirty="0">
                          <a:effectLst/>
                        </a:rPr>
                        <a:t>(</a:t>
                      </a:r>
                      <a:r>
                        <a:rPr lang="ru-RU" sz="2000" spc="-20" dirty="0" err="1">
                          <a:effectLst/>
                        </a:rPr>
                        <a:t>Zn</a:t>
                      </a:r>
                      <a:r>
                        <a:rPr lang="ru-RU" sz="2000" spc="-2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Записывают</a:t>
                      </a:r>
                      <a:r>
                        <a:rPr lang="ru-RU" sz="2000" spc="-6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в</a:t>
                      </a:r>
                      <a:r>
                        <a:rPr lang="ru-RU" sz="2000" spc="-7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дневники</a:t>
                      </a:r>
                      <a:r>
                        <a:rPr lang="ru-RU" sz="2000" spc="-6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домашнее </a:t>
                      </a:r>
                      <a:r>
                        <a:rPr lang="ru-RU" sz="2000" spc="-10" dirty="0">
                          <a:effectLst/>
                        </a:rPr>
                        <a:t>задание</a:t>
                      </a:r>
                      <a:endParaRPr lang="ru-RU" sz="2000" dirty="0">
                        <a:effectLst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spc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491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6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4462271"/>
            <a:ext cx="764858" cy="1018540"/>
          </a:xfrm>
          <a:custGeom>
            <a:avLst/>
            <a:gdLst/>
            <a:ahLst/>
            <a:cxnLst/>
            <a:rect l="l" t="t" r="r" b="b"/>
            <a:pathLst>
              <a:path w="1019810" h="1018539">
                <a:moveTo>
                  <a:pt x="509778" y="0"/>
                </a:moveTo>
                <a:lnTo>
                  <a:pt x="460682" y="2329"/>
                </a:lnTo>
                <a:lnTo>
                  <a:pt x="412907" y="9176"/>
                </a:lnTo>
                <a:lnTo>
                  <a:pt x="366666" y="20326"/>
                </a:lnTo>
                <a:lnTo>
                  <a:pt x="322173" y="35568"/>
                </a:lnTo>
                <a:lnTo>
                  <a:pt x="279641" y="54687"/>
                </a:lnTo>
                <a:lnTo>
                  <a:pt x="239284" y="77471"/>
                </a:lnTo>
                <a:lnTo>
                  <a:pt x="201315" y="103707"/>
                </a:lnTo>
                <a:lnTo>
                  <a:pt x="165949" y="133181"/>
                </a:lnTo>
                <a:lnTo>
                  <a:pt x="133399" y="165680"/>
                </a:lnTo>
                <a:lnTo>
                  <a:pt x="103878" y="200992"/>
                </a:lnTo>
                <a:lnTo>
                  <a:pt x="77600" y="238903"/>
                </a:lnTo>
                <a:lnTo>
                  <a:pt x="54779" y="279200"/>
                </a:lnTo>
                <a:lnTo>
                  <a:pt x="35628" y="321669"/>
                </a:lnTo>
                <a:lnTo>
                  <a:pt x="20361" y="366099"/>
                </a:lnTo>
                <a:lnTo>
                  <a:pt x="9191" y="412275"/>
                </a:lnTo>
                <a:lnTo>
                  <a:pt x="2333" y="459985"/>
                </a:lnTo>
                <a:lnTo>
                  <a:pt x="0" y="509015"/>
                </a:lnTo>
                <a:lnTo>
                  <a:pt x="2333" y="558046"/>
                </a:lnTo>
                <a:lnTo>
                  <a:pt x="9191" y="605756"/>
                </a:lnTo>
                <a:lnTo>
                  <a:pt x="20361" y="651932"/>
                </a:lnTo>
                <a:lnTo>
                  <a:pt x="35628" y="696362"/>
                </a:lnTo>
                <a:lnTo>
                  <a:pt x="54779" y="738831"/>
                </a:lnTo>
                <a:lnTo>
                  <a:pt x="77600" y="779128"/>
                </a:lnTo>
                <a:lnTo>
                  <a:pt x="103878" y="817039"/>
                </a:lnTo>
                <a:lnTo>
                  <a:pt x="133399" y="852351"/>
                </a:lnTo>
                <a:lnTo>
                  <a:pt x="165949" y="884850"/>
                </a:lnTo>
                <a:lnTo>
                  <a:pt x="201315" y="914324"/>
                </a:lnTo>
                <a:lnTo>
                  <a:pt x="239284" y="940560"/>
                </a:lnTo>
                <a:lnTo>
                  <a:pt x="279641" y="963344"/>
                </a:lnTo>
                <a:lnTo>
                  <a:pt x="322173" y="982463"/>
                </a:lnTo>
                <a:lnTo>
                  <a:pt x="366666" y="997705"/>
                </a:lnTo>
                <a:lnTo>
                  <a:pt x="412907" y="1008855"/>
                </a:lnTo>
                <a:lnTo>
                  <a:pt x="460682" y="1015702"/>
                </a:lnTo>
                <a:lnTo>
                  <a:pt x="509778" y="1018031"/>
                </a:lnTo>
                <a:lnTo>
                  <a:pt x="558873" y="1015702"/>
                </a:lnTo>
                <a:lnTo>
                  <a:pt x="606648" y="1008855"/>
                </a:lnTo>
                <a:lnTo>
                  <a:pt x="652889" y="997705"/>
                </a:lnTo>
                <a:lnTo>
                  <a:pt x="697382" y="982463"/>
                </a:lnTo>
                <a:lnTo>
                  <a:pt x="739914" y="963344"/>
                </a:lnTo>
                <a:lnTo>
                  <a:pt x="780271" y="940560"/>
                </a:lnTo>
                <a:lnTo>
                  <a:pt x="818240" y="914324"/>
                </a:lnTo>
                <a:lnTo>
                  <a:pt x="853606" y="884850"/>
                </a:lnTo>
                <a:lnTo>
                  <a:pt x="886156" y="852351"/>
                </a:lnTo>
                <a:lnTo>
                  <a:pt x="915677" y="817039"/>
                </a:lnTo>
                <a:lnTo>
                  <a:pt x="941955" y="779128"/>
                </a:lnTo>
                <a:lnTo>
                  <a:pt x="964776" y="738831"/>
                </a:lnTo>
                <a:lnTo>
                  <a:pt x="983927" y="696362"/>
                </a:lnTo>
                <a:lnTo>
                  <a:pt x="999194" y="651932"/>
                </a:lnTo>
                <a:lnTo>
                  <a:pt x="1010364" y="605756"/>
                </a:lnTo>
                <a:lnTo>
                  <a:pt x="1017222" y="558046"/>
                </a:lnTo>
                <a:lnTo>
                  <a:pt x="1019556" y="509015"/>
                </a:lnTo>
                <a:lnTo>
                  <a:pt x="1017222" y="459985"/>
                </a:lnTo>
                <a:lnTo>
                  <a:pt x="1010364" y="412275"/>
                </a:lnTo>
                <a:lnTo>
                  <a:pt x="999194" y="366099"/>
                </a:lnTo>
                <a:lnTo>
                  <a:pt x="983927" y="321669"/>
                </a:lnTo>
                <a:lnTo>
                  <a:pt x="964776" y="279200"/>
                </a:lnTo>
                <a:lnTo>
                  <a:pt x="941955" y="238903"/>
                </a:lnTo>
                <a:lnTo>
                  <a:pt x="915677" y="200992"/>
                </a:lnTo>
                <a:lnTo>
                  <a:pt x="886156" y="165680"/>
                </a:lnTo>
                <a:lnTo>
                  <a:pt x="853606" y="133181"/>
                </a:lnTo>
                <a:lnTo>
                  <a:pt x="818240" y="103707"/>
                </a:lnTo>
                <a:lnTo>
                  <a:pt x="780271" y="77471"/>
                </a:lnTo>
                <a:lnTo>
                  <a:pt x="739914" y="54687"/>
                </a:lnTo>
                <a:lnTo>
                  <a:pt x="697382" y="35568"/>
                </a:lnTo>
                <a:lnTo>
                  <a:pt x="652889" y="20326"/>
                </a:lnTo>
                <a:lnTo>
                  <a:pt x="606648" y="9176"/>
                </a:lnTo>
                <a:lnTo>
                  <a:pt x="558873" y="2329"/>
                </a:lnTo>
                <a:lnTo>
                  <a:pt x="509778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742" y="1316736"/>
            <a:ext cx="707708" cy="942340"/>
          </a:xfrm>
          <a:custGeom>
            <a:avLst/>
            <a:gdLst/>
            <a:ahLst/>
            <a:cxnLst/>
            <a:rect l="l" t="t" r="r" b="b"/>
            <a:pathLst>
              <a:path w="943610" h="942339">
                <a:moveTo>
                  <a:pt x="471678" y="0"/>
                </a:moveTo>
                <a:lnTo>
                  <a:pt x="423451" y="2431"/>
                </a:lnTo>
                <a:lnTo>
                  <a:pt x="376617" y="9566"/>
                </a:lnTo>
                <a:lnTo>
                  <a:pt x="331414" y="21170"/>
                </a:lnTo>
                <a:lnTo>
                  <a:pt x="288078" y="37004"/>
                </a:lnTo>
                <a:lnTo>
                  <a:pt x="246847" y="56833"/>
                </a:lnTo>
                <a:lnTo>
                  <a:pt x="207957" y="80420"/>
                </a:lnTo>
                <a:lnTo>
                  <a:pt x="171646" y="107529"/>
                </a:lnTo>
                <a:lnTo>
                  <a:pt x="138150" y="137921"/>
                </a:lnTo>
                <a:lnTo>
                  <a:pt x="107707" y="171362"/>
                </a:lnTo>
                <a:lnTo>
                  <a:pt x="80554" y="207615"/>
                </a:lnTo>
                <a:lnTo>
                  <a:pt x="56928" y="246442"/>
                </a:lnTo>
                <a:lnTo>
                  <a:pt x="37066" y="287607"/>
                </a:lnTo>
                <a:lnTo>
                  <a:pt x="21205" y="330873"/>
                </a:lnTo>
                <a:lnTo>
                  <a:pt x="9582" y="376005"/>
                </a:lnTo>
                <a:lnTo>
                  <a:pt x="2435" y="422764"/>
                </a:lnTo>
                <a:lnTo>
                  <a:pt x="0" y="470915"/>
                </a:lnTo>
                <a:lnTo>
                  <a:pt x="2435" y="519067"/>
                </a:lnTo>
                <a:lnTo>
                  <a:pt x="9582" y="565826"/>
                </a:lnTo>
                <a:lnTo>
                  <a:pt x="21205" y="610958"/>
                </a:lnTo>
                <a:lnTo>
                  <a:pt x="37066" y="654224"/>
                </a:lnTo>
                <a:lnTo>
                  <a:pt x="56928" y="695389"/>
                </a:lnTo>
                <a:lnTo>
                  <a:pt x="80554" y="734216"/>
                </a:lnTo>
                <a:lnTo>
                  <a:pt x="107707" y="770469"/>
                </a:lnTo>
                <a:lnTo>
                  <a:pt x="138150" y="803909"/>
                </a:lnTo>
                <a:lnTo>
                  <a:pt x="171646" y="834302"/>
                </a:lnTo>
                <a:lnTo>
                  <a:pt x="207957" y="861411"/>
                </a:lnTo>
                <a:lnTo>
                  <a:pt x="246847" y="884998"/>
                </a:lnTo>
                <a:lnTo>
                  <a:pt x="288078" y="904827"/>
                </a:lnTo>
                <a:lnTo>
                  <a:pt x="331414" y="920661"/>
                </a:lnTo>
                <a:lnTo>
                  <a:pt x="376617" y="932265"/>
                </a:lnTo>
                <a:lnTo>
                  <a:pt x="423451" y="939400"/>
                </a:lnTo>
                <a:lnTo>
                  <a:pt x="471678" y="941831"/>
                </a:lnTo>
                <a:lnTo>
                  <a:pt x="519904" y="939400"/>
                </a:lnTo>
                <a:lnTo>
                  <a:pt x="566738" y="932265"/>
                </a:lnTo>
                <a:lnTo>
                  <a:pt x="611941" y="920661"/>
                </a:lnTo>
                <a:lnTo>
                  <a:pt x="655277" y="904827"/>
                </a:lnTo>
                <a:lnTo>
                  <a:pt x="696508" y="884998"/>
                </a:lnTo>
                <a:lnTo>
                  <a:pt x="735398" y="861411"/>
                </a:lnTo>
                <a:lnTo>
                  <a:pt x="771709" y="834302"/>
                </a:lnTo>
                <a:lnTo>
                  <a:pt x="805205" y="803910"/>
                </a:lnTo>
                <a:lnTo>
                  <a:pt x="835648" y="770469"/>
                </a:lnTo>
                <a:lnTo>
                  <a:pt x="862801" y="734216"/>
                </a:lnTo>
                <a:lnTo>
                  <a:pt x="886427" y="695389"/>
                </a:lnTo>
                <a:lnTo>
                  <a:pt x="906289" y="654224"/>
                </a:lnTo>
                <a:lnTo>
                  <a:pt x="922150" y="610958"/>
                </a:lnTo>
                <a:lnTo>
                  <a:pt x="933773" y="565826"/>
                </a:lnTo>
                <a:lnTo>
                  <a:pt x="940920" y="519067"/>
                </a:lnTo>
                <a:lnTo>
                  <a:pt x="943356" y="470915"/>
                </a:lnTo>
                <a:lnTo>
                  <a:pt x="940920" y="422764"/>
                </a:lnTo>
                <a:lnTo>
                  <a:pt x="933773" y="376005"/>
                </a:lnTo>
                <a:lnTo>
                  <a:pt x="922150" y="330873"/>
                </a:lnTo>
                <a:lnTo>
                  <a:pt x="906289" y="287607"/>
                </a:lnTo>
                <a:lnTo>
                  <a:pt x="886427" y="246442"/>
                </a:lnTo>
                <a:lnTo>
                  <a:pt x="862801" y="207615"/>
                </a:lnTo>
                <a:lnTo>
                  <a:pt x="835648" y="171362"/>
                </a:lnTo>
                <a:lnTo>
                  <a:pt x="805205" y="137922"/>
                </a:lnTo>
                <a:lnTo>
                  <a:pt x="771709" y="107529"/>
                </a:lnTo>
                <a:lnTo>
                  <a:pt x="735398" y="80420"/>
                </a:lnTo>
                <a:lnTo>
                  <a:pt x="696508" y="56833"/>
                </a:lnTo>
                <a:lnTo>
                  <a:pt x="655277" y="37004"/>
                </a:lnTo>
                <a:lnTo>
                  <a:pt x="611941" y="21170"/>
                </a:lnTo>
                <a:lnTo>
                  <a:pt x="566738" y="9566"/>
                </a:lnTo>
                <a:lnTo>
                  <a:pt x="519904" y="2431"/>
                </a:lnTo>
                <a:lnTo>
                  <a:pt x="471678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28495" y="668040"/>
            <a:ext cx="615791" cy="2224405"/>
          </a:xfrm>
          <a:custGeom>
            <a:avLst/>
            <a:gdLst/>
            <a:ahLst/>
            <a:cxnLst/>
            <a:rect l="l" t="t" r="r" b="b"/>
            <a:pathLst>
              <a:path w="821054" h="2224405">
                <a:moveTo>
                  <a:pt x="0" y="1111991"/>
                </a:moveTo>
                <a:lnTo>
                  <a:pt x="970" y="1064028"/>
                </a:lnTo>
                <a:lnTo>
                  <a:pt x="3857" y="1016560"/>
                </a:lnTo>
                <a:lnTo>
                  <a:pt x="8622" y="969623"/>
                </a:lnTo>
                <a:lnTo>
                  <a:pt x="15229" y="923254"/>
                </a:lnTo>
                <a:lnTo>
                  <a:pt x="23639" y="877491"/>
                </a:lnTo>
                <a:lnTo>
                  <a:pt x="33816" y="832372"/>
                </a:lnTo>
                <a:lnTo>
                  <a:pt x="45722" y="787933"/>
                </a:lnTo>
                <a:lnTo>
                  <a:pt x="59320" y="744213"/>
                </a:lnTo>
                <a:lnTo>
                  <a:pt x="74571" y="701248"/>
                </a:lnTo>
                <a:lnTo>
                  <a:pt x="91440" y="659077"/>
                </a:lnTo>
                <a:lnTo>
                  <a:pt x="109887" y="617736"/>
                </a:lnTo>
                <a:lnTo>
                  <a:pt x="129876" y="577263"/>
                </a:lnTo>
                <a:lnTo>
                  <a:pt x="151370" y="537696"/>
                </a:lnTo>
                <a:lnTo>
                  <a:pt x="174331" y="499071"/>
                </a:lnTo>
                <a:lnTo>
                  <a:pt x="198721" y="461427"/>
                </a:lnTo>
                <a:lnTo>
                  <a:pt x="224503" y="424801"/>
                </a:lnTo>
                <a:lnTo>
                  <a:pt x="251640" y="389229"/>
                </a:lnTo>
                <a:lnTo>
                  <a:pt x="280094" y="354751"/>
                </a:lnTo>
                <a:lnTo>
                  <a:pt x="309828" y="321402"/>
                </a:lnTo>
                <a:lnTo>
                  <a:pt x="340804" y="289221"/>
                </a:lnTo>
                <a:lnTo>
                  <a:pt x="372985" y="258245"/>
                </a:lnTo>
                <a:lnTo>
                  <a:pt x="406334" y="228511"/>
                </a:lnTo>
                <a:lnTo>
                  <a:pt x="440812" y="200057"/>
                </a:lnTo>
                <a:lnTo>
                  <a:pt x="476384" y="172920"/>
                </a:lnTo>
                <a:lnTo>
                  <a:pt x="513010" y="147138"/>
                </a:lnTo>
                <a:lnTo>
                  <a:pt x="550654" y="122748"/>
                </a:lnTo>
                <a:lnTo>
                  <a:pt x="589279" y="99787"/>
                </a:lnTo>
                <a:lnTo>
                  <a:pt x="628846" y="78293"/>
                </a:lnTo>
                <a:lnTo>
                  <a:pt x="669319" y="58304"/>
                </a:lnTo>
                <a:lnTo>
                  <a:pt x="710660" y="39857"/>
                </a:lnTo>
                <a:lnTo>
                  <a:pt x="752831" y="22988"/>
                </a:lnTo>
                <a:lnTo>
                  <a:pt x="795796" y="7737"/>
                </a:lnTo>
                <a:lnTo>
                  <a:pt x="820674" y="0"/>
                </a:lnTo>
              </a:path>
              <a:path w="821054" h="2224405">
                <a:moveTo>
                  <a:pt x="820674" y="2223982"/>
                </a:moveTo>
                <a:lnTo>
                  <a:pt x="752831" y="2200993"/>
                </a:lnTo>
                <a:lnTo>
                  <a:pt x="710660" y="2184125"/>
                </a:lnTo>
                <a:lnTo>
                  <a:pt x="669319" y="2165677"/>
                </a:lnTo>
                <a:lnTo>
                  <a:pt x="628846" y="2145688"/>
                </a:lnTo>
                <a:lnTo>
                  <a:pt x="589279" y="2124194"/>
                </a:lnTo>
                <a:lnTo>
                  <a:pt x="550654" y="2101233"/>
                </a:lnTo>
                <a:lnTo>
                  <a:pt x="513010" y="2076843"/>
                </a:lnTo>
                <a:lnTo>
                  <a:pt x="476384" y="2051061"/>
                </a:lnTo>
                <a:lnTo>
                  <a:pt x="440812" y="2023924"/>
                </a:lnTo>
                <a:lnTo>
                  <a:pt x="406334" y="1995470"/>
                </a:lnTo>
                <a:lnTo>
                  <a:pt x="372985" y="1965736"/>
                </a:lnTo>
                <a:lnTo>
                  <a:pt x="340804" y="1934760"/>
                </a:lnTo>
                <a:lnTo>
                  <a:pt x="309828" y="1902579"/>
                </a:lnTo>
                <a:lnTo>
                  <a:pt x="280094" y="1869230"/>
                </a:lnTo>
                <a:lnTo>
                  <a:pt x="251640" y="1834752"/>
                </a:lnTo>
                <a:lnTo>
                  <a:pt x="224503" y="1799180"/>
                </a:lnTo>
                <a:lnTo>
                  <a:pt x="198721" y="1762554"/>
                </a:lnTo>
                <a:lnTo>
                  <a:pt x="174331" y="1724910"/>
                </a:lnTo>
                <a:lnTo>
                  <a:pt x="151370" y="1686285"/>
                </a:lnTo>
                <a:lnTo>
                  <a:pt x="129876" y="1646718"/>
                </a:lnTo>
                <a:lnTo>
                  <a:pt x="109887" y="1606245"/>
                </a:lnTo>
                <a:lnTo>
                  <a:pt x="91440" y="1564904"/>
                </a:lnTo>
                <a:lnTo>
                  <a:pt x="74571" y="1522733"/>
                </a:lnTo>
                <a:lnTo>
                  <a:pt x="59320" y="1479768"/>
                </a:lnTo>
                <a:lnTo>
                  <a:pt x="45722" y="1436048"/>
                </a:lnTo>
                <a:lnTo>
                  <a:pt x="33816" y="1391610"/>
                </a:lnTo>
                <a:lnTo>
                  <a:pt x="23639" y="1346490"/>
                </a:lnTo>
                <a:lnTo>
                  <a:pt x="15229" y="1300727"/>
                </a:lnTo>
                <a:lnTo>
                  <a:pt x="8622" y="1254359"/>
                </a:lnTo>
                <a:lnTo>
                  <a:pt x="3857" y="1207421"/>
                </a:lnTo>
                <a:lnTo>
                  <a:pt x="970" y="1159953"/>
                </a:lnTo>
                <a:lnTo>
                  <a:pt x="0" y="1111991"/>
                </a:lnTo>
              </a:path>
            </a:pathLst>
          </a:custGeom>
          <a:ln w="38100">
            <a:solidFill>
              <a:srgbClr val="1F386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167" y="2851404"/>
            <a:ext cx="763905" cy="1018540"/>
          </a:xfrm>
          <a:custGeom>
            <a:avLst/>
            <a:gdLst/>
            <a:ahLst/>
            <a:cxnLst/>
            <a:rect l="l" t="t" r="r" b="b"/>
            <a:pathLst>
              <a:path w="1018540" h="1018539">
                <a:moveTo>
                  <a:pt x="509016" y="0"/>
                </a:moveTo>
                <a:lnTo>
                  <a:pt x="459993" y="2329"/>
                </a:lnTo>
                <a:lnTo>
                  <a:pt x="412289" y="9176"/>
                </a:lnTo>
                <a:lnTo>
                  <a:pt x="366117" y="20326"/>
                </a:lnTo>
                <a:lnTo>
                  <a:pt x="321690" y="35568"/>
                </a:lnTo>
                <a:lnTo>
                  <a:pt x="279222" y="54687"/>
                </a:lnTo>
                <a:lnTo>
                  <a:pt x="238925" y="77471"/>
                </a:lnTo>
                <a:lnTo>
                  <a:pt x="201014" y="103707"/>
                </a:lnTo>
                <a:lnTo>
                  <a:pt x="165700" y="133181"/>
                </a:lnTo>
                <a:lnTo>
                  <a:pt x="133199" y="165680"/>
                </a:lnTo>
                <a:lnTo>
                  <a:pt x="103722" y="200992"/>
                </a:lnTo>
                <a:lnTo>
                  <a:pt x="77484" y="238903"/>
                </a:lnTo>
                <a:lnTo>
                  <a:pt x="54697" y="279200"/>
                </a:lnTo>
                <a:lnTo>
                  <a:pt x="35574" y="321669"/>
                </a:lnTo>
                <a:lnTo>
                  <a:pt x="20330" y="366099"/>
                </a:lnTo>
                <a:lnTo>
                  <a:pt x="9178" y="412275"/>
                </a:lnTo>
                <a:lnTo>
                  <a:pt x="2330" y="459985"/>
                </a:lnTo>
                <a:lnTo>
                  <a:pt x="0" y="509016"/>
                </a:lnTo>
                <a:lnTo>
                  <a:pt x="2330" y="558046"/>
                </a:lnTo>
                <a:lnTo>
                  <a:pt x="9178" y="605756"/>
                </a:lnTo>
                <a:lnTo>
                  <a:pt x="20330" y="651932"/>
                </a:lnTo>
                <a:lnTo>
                  <a:pt x="35574" y="696362"/>
                </a:lnTo>
                <a:lnTo>
                  <a:pt x="54697" y="738831"/>
                </a:lnTo>
                <a:lnTo>
                  <a:pt x="77484" y="779128"/>
                </a:lnTo>
                <a:lnTo>
                  <a:pt x="103722" y="817039"/>
                </a:lnTo>
                <a:lnTo>
                  <a:pt x="133199" y="852351"/>
                </a:lnTo>
                <a:lnTo>
                  <a:pt x="165700" y="884850"/>
                </a:lnTo>
                <a:lnTo>
                  <a:pt x="201014" y="914324"/>
                </a:lnTo>
                <a:lnTo>
                  <a:pt x="238925" y="940560"/>
                </a:lnTo>
                <a:lnTo>
                  <a:pt x="279222" y="963344"/>
                </a:lnTo>
                <a:lnTo>
                  <a:pt x="321690" y="982463"/>
                </a:lnTo>
                <a:lnTo>
                  <a:pt x="366117" y="997705"/>
                </a:lnTo>
                <a:lnTo>
                  <a:pt x="412289" y="1008855"/>
                </a:lnTo>
                <a:lnTo>
                  <a:pt x="459993" y="1015702"/>
                </a:lnTo>
                <a:lnTo>
                  <a:pt x="509016" y="1018032"/>
                </a:lnTo>
                <a:lnTo>
                  <a:pt x="558038" y="1015702"/>
                </a:lnTo>
                <a:lnTo>
                  <a:pt x="605742" y="1008855"/>
                </a:lnTo>
                <a:lnTo>
                  <a:pt x="651914" y="997705"/>
                </a:lnTo>
                <a:lnTo>
                  <a:pt x="696341" y="982463"/>
                </a:lnTo>
                <a:lnTo>
                  <a:pt x="738809" y="963344"/>
                </a:lnTo>
                <a:lnTo>
                  <a:pt x="779106" y="940560"/>
                </a:lnTo>
                <a:lnTo>
                  <a:pt x="817017" y="914324"/>
                </a:lnTo>
                <a:lnTo>
                  <a:pt x="852331" y="884850"/>
                </a:lnTo>
                <a:lnTo>
                  <a:pt x="884832" y="852351"/>
                </a:lnTo>
                <a:lnTo>
                  <a:pt x="914309" y="817039"/>
                </a:lnTo>
                <a:lnTo>
                  <a:pt x="940547" y="779128"/>
                </a:lnTo>
                <a:lnTo>
                  <a:pt x="963334" y="738831"/>
                </a:lnTo>
                <a:lnTo>
                  <a:pt x="982457" y="696362"/>
                </a:lnTo>
                <a:lnTo>
                  <a:pt x="997701" y="651932"/>
                </a:lnTo>
                <a:lnTo>
                  <a:pt x="1008853" y="605756"/>
                </a:lnTo>
                <a:lnTo>
                  <a:pt x="1015701" y="558046"/>
                </a:lnTo>
                <a:lnTo>
                  <a:pt x="1018032" y="509016"/>
                </a:lnTo>
                <a:lnTo>
                  <a:pt x="1015701" y="459985"/>
                </a:lnTo>
                <a:lnTo>
                  <a:pt x="1008853" y="412275"/>
                </a:lnTo>
                <a:lnTo>
                  <a:pt x="997701" y="366099"/>
                </a:lnTo>
                <a:lnTo>
                  <a:pt x="982457" y="321669"/>
                </a:lnTo>
                <a:lnTo>
                  <a:pt x="963334" y="279200"/>
                </a:lnTo>
                <a:lnTo>
                  <a:pt x="940547" y="238903"/>
                </a:lnTo>
                <a:lnTo>
                  <a:pt x="914309" y="200992"/>
                </a:lnTo>
                <a:lnTo>
                  <a:pt x="884832" y="165680"/>
                </a:lnTo>
                <a:lnTo>
                  <a:pt x="852331" y="133181"/>
                </a:lnTo>
                <a:lnTo>
                  <a:pt x="817017" y="103707"/>
                </a:lnTo>
                <a:lnTo>
                  <a:pt x="779106" y="77471"/>
                </a:lnTo>
                <a:lnTo>
                  <a:pt x="738809" y="54687"/>
                </a:lnTo>
                <a:lnTo>
                  <a:pt x="696341" y="35568"/>
                </a:lnTo>
                <a:lnTo>
                  <a:pt x="651914" y="20326"/>
                </a:lnTo>
                <a:lnTo>
                  <a:pt x="605742" y="9176"/>
                </a:lnTo>
                <a:lnTo>
                  <a:pt x="558038" y="2329"/>
                </a:lnTo>
                <a:lnTo>
                  <a:pt x="509016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347" y="1420368"/>
            <a:ext cx="3210615" cy="47682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2002" y="5277576"/>
            <a:ext cx="4458255" cy="152329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503419" y="3409189"/>
            <a:ext cx="4640580" cy="1755775"/>
            <a:chOff x="6004559" y="3409188"/>
            <a:chExt cx="6187440" cy="1755775"/>
          </a:xfrm>
        </p:grpSpPr>
        <p:sp>
          <p:nvSpPr>
            <p:cNvPr id="9" name="object 9"/>
            <p:cNvSpPr/>
            <p:nvPr/>
          </p:nvSpPr>
          <p:spPr>
            <a:xfrm>
              <a:off x="6004559" y="3409188"/>
              <a:ext cx="6187440" cy="1755775"/>
            </a:xfrm>
            <a:custGeom>
              <a:avLst/>
              <a:gdLst/>
              <a:ahLst/>
              <a:cxnLst/>
              <a:rect l="l" t="t" r="r" b="b"/>
              <a:pathLst>
                <a:path w="6187440" h="1755775">
                  <a:moveTo>
                    <a:pt x="6187440" y="0"/>
                  </a:moveTo>
                  <a:lnTo>
                    <a:pt x="0" y="0"/>
                  </a:lnTo>
                  <a:lnTo>
                    <a:pt x="0" y="1755648"/>
                  </a:lnTo>
                  <a:lnTo>
                    <a:pt x="6187440" y="1755648"/>
                  </a:lnTo>
                  <a:lnTo>
                    <a:pt x="618744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7269" y="3455873"/>
              <a:ext cx="686307" cy="2746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96507" y="3700907"/>
              <a:ext cx="588645" cy="10795"/>
            </a:xfrm>
            <a:custGeom>
              <a:avLst/>
              <a:gdLst/>
              <a:ahLst/>
              <a:cxnLst/>
              <a:rect l="l" t="t" r="r" b="b"/>
              <a:pathLst>
                <a:path w="588645" h="10795">
                  <a:moveTo>
                    <a:pt x="588263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588263" y="10668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7269" y="3730752"/>
              <a:ext cx="922870" cy="2743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7849" y="3730752"/>
              <a:ext cx="4202938" cy="2743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3157" y="3730752"/>
              <a:ext cx="943813" cy="2743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7269" y="4005072"/>
              <a:ext cx="5268595" cy="2743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7269" y="4279391"/>
              <a:ext cx="2022221" cy="2743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31479" y="4279391"/>
              <a:ext cx="3374135" cy="2743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14429" y="4279391"/>
              <a:ext cx="64007" cy="2743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7269" y="4553712"/>
              <a:ext cx="447675" cy="2743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55409" y="4553712"/>
              <a:ext cx="1312799" cy="2743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80705" y="4553712"/>
              <a:ext cx="1322958" cy="2743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15399" y="4553712"/>
              <a:ext cx="2798318" cy="2743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97269" y="4827727"/>
              <a:ext cx="1371600" cy="2746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77429" y="4827727"/>
              <a:ext cx="2762757" cy="2746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53827" y="4827727"/>
              <a:ext cx="957554" cy="274624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665976" y="1677923"/>
            <a:ext cx="1523619" cy="11186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8902" y="1513333"/>
            <a:ext cx="411480" cy="54863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40613" y="3134867"/>
            <a:ext cx="411480" cy="54864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40614" y="4760976"/>
            <a:ext cx="329183" cy="44043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474844" y="2933700"/>
            <a:ext cx="1967103" cy="49987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6533007" y="2957322"/>
            <a:ext cx="2356009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Выбирать</a:t>
            </a:r>
            <a:r>
              <a:rPr sz="1000" spc="1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основания</a:t>
            </a:r>
            <a:r>
              <a:rPr sz="100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и</a:t>
            </a:r>
            <a:r>
              <a:rPr sz="1000" spc="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критерии</a:t>
            </a:r>
            <a:r>
              <a:rPr sz="1000" spc="3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для</a:t>
            </a:r>
            <a:r>
              <a:rPr sz="1000" spc="1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классификации </a:t>
            </a:r>
            <a:r>
              <a:rPr sz="1000" spc="-25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веществ</a:t>
            </a:r>
            <a:r>
              <a:rPr sz="1000" spc="3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на</a:t>
            </a:r>
            <a:r>
              <a:rPr sz="1000" spc="1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основе</a:t>
            </a:r>
            <a:r>
              <a:rPr sz="1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 их</a:t>
            </a:r>
            <a:r>
              <a:rPr sz="1000" spc="2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существенных</a:t>
            </a:r>
            <a:r>
              <a:rPr sz="1000" spc="7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2D75B6"/>
                </a:solidFill>
                <a:latin typeface="Microsoft Sans Serif"/>
                <a:cs typeface="Microsoft Sans Serif"/>
              </a:rPr>
              <a:t>признаков.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05606" y="2927605"/>
            <a:ext cx="612647" cy="45110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579" y="75947"/>
            <a:ext cx="8832723" cy="48767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4449317" y="1364995"/>
            <a:ext cx="56198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•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Microsoft Sans Serif"/>
                <a:cs typeface="Microsoft Sans Serif"/>
              </a:rPr>
              <a:t>•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588001" y="1377697"/>
            <a:ext cx="1588770" cy="1174115"/>
            <a:chOff x="6117335" y="1377696"/>
            <a:chExt cx="2118360" cy="1174115"/>
          </a:xfrm>
        </p:grpSpPr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17335" y="1377696"/>
              <a:ext cx="1843659" cy="1676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17335" y="1545336"/>
              <a:ext cx="2118106" cy="1676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17335" y="1713230"/>
              <a:ext cx="445884" cy="1676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17335" y="1880870"/>
              <a:ext cx="1592961" cy="1676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17335" y="2048510"/>
              <a:ext cx="794359" cy="1676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55205" y="2048510"/>
              <a:ext cx="746759" cy="1676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48625" y="2048510"/>
              <a:ext cx="143255" cy="1676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50733" y="2048510"/>
              <a:ext cx="506310" cy="1676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17335" y="2216150"/>
              <a:ext cx="1551432" cy="1676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17335" y="2383790"/>
              <a:ext cx="900620" cy="1676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64933" y="2383790"/>
              <a:ext cx="846874" cy="16763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964044" y="2534158"/>
              <a:ext cx="786765" cy="7620"/>
            </a:xfrm>
            <a:custGeom>
              <a:avLst/>
              <a:gdLst/>
              <a:ahLst/>
              <a:cxnLst/>
              <a:rect l="l" t="t" r="r" b="b"/>
              <a:pathLst>
                <a:path w="786765" h="7619">
                  <a:moveTo>
                    <a:pt x="786383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786383" y="7619"/>
                  </a:lnTo>
                  <a:lnTo>
                    <a:pt x="786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" name="object 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823710" y="649223"/>
            <a:ext cx="1197864" cy="1048512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6448806" y="1395983"/>
            <a:ext cx="195739" cy="1490980"/>
            <a:chOff x="8598407" y="1395983"/>
            <a:chExt cx="260985" cy="1490980"/>
          </a:xfrm>
        </p:grpSpPr>
        <p:sp>
          <p:nvSpPr>
            <p:cNvPr id="50" name="object 50"/>
            <p:cNvSpPr/>
            <p:nvPr/>
          </p:nvSpPr>
          <p:spPr>
            <a:xfrm>
              <a:off x="8604503" y="1402079"/>
              <a:ext cx="248920" cy="1478280"/>
            </a:xfrm>
            <a:custGeom>
              <a:avLst/>
              <a:gdLst/>
              <a:ahLst/>
              <a:cxnLst/>
              <a:rect l="l" t="t" r="r" b="b"/>
              <a:pathLst>
                <a:path w="248920" h="1478280">
                  <a:moveTo>
                    <a:pt x="186309" y="0"/>
                  </a:moveTo>
                  <a:lnTo>
                    <a:pt x="124205" y="62103"/>
                  </a:lnTo>
                  <a:lnTo>
                    <a:pt x="155194" y="62103"/>
                  </a:lnTo>
                  <a:lnTo>
                    <a:pt x="155194" y="708025"/>
                  </a:lnTo>
                  <a:lnTo>
                    <a:pt x="62102" y="708025"/>
                  </a:lnTo>
                  <a:lnTo>
                    <a:pt x="62102" y="677037"/>
                  </a:lnTo>
                  <a:lnTo>
                    <a:pt x="0" y="739140"/>
                  </a:lnTo>
                  <a:lnTo>
                    <a:pt x="62102" y="801243"/>
                  </a:lnTo>
                  <a:lnTo>
                    <a:pt x="62102" y="770128"/>
                  </a:lnTo>
                  <a:lnTo>
                    <a:pt x="155194" y="770128"/>
                  </a:lnTo>
                  <a:lnTo>
                    <a:pt x="155194" y="1416177"/>
                  </a:lnTo>
                  <a:lnTo>
                    <a:pt x="124205" y="1416177"/>
                  </a:lnTo>
                  <a:lnTo>
                    <a:pt x="186309" y="1478280"/>
                  </a:lnTo>
                  <a:lnTo>
                    <a:pt x="248412" y="1416177"/>
                  </a:lnTo>
                  <a:lnTo>
                    <a:pt x="217297" y="1416177"/>
                  </a:lnTo>
                  <a:lnTo>
                    <a:pt x="217297" y="62103"/>
                  </a:lnTo>
                  <a:lnTo>
                    <a:pt x="248412" y="62103"/>
                  </a:lnTo>
                  <a:lnTo>
                    <a:pt x="18630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04503" y="1402079"/>
              <a:ext cx="248920" cy="1478280"/>
            </a:xfrm>
            <a:custGeom>
              <a:avLst/>
              <a:gdLst/>
              <a:ahLst/>
              <a:cxnLst/>
              <a:rect l="l" t="t" r="r" b="b"/>
              <a:pathLst>
                <a:path w="248920" h="1478280">
                  <a:moveTo>
                    <a:pt x="186309" y="1478280"/>
                  </a:moveTo>
                  <a:lnTo>
                    <a:pt x="124205" y="1416177"/>
                  </a:lnTo>
                  <a:lnTo>
                    <a:pt x="155194" y="1416177"/>
                  </a:lnTo>
                  <a:lnTo>
                    <a:pt x="155194" y="770128"/>
                  </a:lnTo>
                  <a:lnTo>
                    <a:pt x="62102" y="770128"/>
                  </a:lnTo>
                  <a:lnTo>
                    <a:pt x="62102" y="801243"/>
                  </a:lnTo>
                  <a:lnTo>
                    <a:pt x="0" y="739140"/>
                  </a:lnTo>
                  <a:lnTo>
                    <a:pt x="62102" y="677037"/>
                  </a:lnTo>
                  <a:lnTo>
                    <a:pt x="62102" y="708025"/>
                  </a:lnTo>
                  <a:lnTo>
                    <a:pt x="155194" y="708025"/>
                  </a:lnTo>
                  <a:lnTo>
                    <a:pt x="155194" y="62103"/>
                  </a:lnTo>
                  <a:lnTo>
                    <a:pt x="124205" y="62103"/>
                  </a:lnTo>
                  <a:lnTo>
                    <a:pt x="186309" y="0"/>
                  </a:lnTo>
                  <a:lnTo>
                    <a:pt x="248412" y="62103"/>
                  </a:lnTo>
                  <a:lnTo>
                    <a:pt x="217297" y="62103"/>
                  </a:lnTo>
                  <a:lnTo>
                    <a:pt x="217297" y="1416177"/>
                  </a:lnTo>
                  <a:lnTo>
                    <a:pt x="248412" y="1416177"/>
                  </a:lnTo>
                  <a:lnTo>
                    <a:pt x="186309" y="1478280"/>
                  </a:lnTo>
                </a:path>
              </a:pathLst>
            </a:custGeom>
            <a:ln w="121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699892" y="1610868"/>
            <a:ext cx="612647" cy="451103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4474844" y="896111"/>
            <a:ext cx="1610678" cy="370840"/>
            <a:chOff x="5966459" y="896111"/>
            <a:chExt cx="2147570" cy="370840"/>
          </a:xfrm>
        </p:grpSpPr>
        <p:sp>
          <p:nvSpPr>
            <p:cNvPr id="54" name="object 54"/>
            <p:cNvSpPr/>
            <p:nvPr/>
          </p:nvSpPr>
          <p:spPr>
            <a:xfrm>
              <a:off x="5966459" y="896111"/>
              <a:ext cx="2147570" cy="370840"/>
            </a:xfrm>
            <a:custGeom>
              <a:avLst/>
              <a:gdLst/>
              <a:ahLst/>
              <a:cxnLst/>
              <a:rect l="l" t="t" r="r" b="b"/>
              <a:pathLst>
                <a:path w="2147570" h="370840">
                  <a:moveTo>
                    <a:pt x="2147316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2147316" y="370332"/>
                  </a:lnTo>
                  <a:lnTo>
                    <a:pt x="214731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59423" y="942720"/>
              <a:ext cx="2034031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559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Бо и Ж\Desktop\Лифатова Л.Н\Доклад на РМО 2019 мой\Эксперимент\Генетическая связ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04" y="116632"/>
            <a:ext cx="9036497" cy="6626567"/>
          </a:xfrm>
          <a:noFill/>
        </p:spPr>
      </p:pic>
    </p:spTree>
    <p:extLst>
      <p:ext uri="{BB962C8B-B14F-4D97-AF65-F5344CB8AC3E}">
        <p14:creationId xmlns:p14="http://schemas.microsoft.com/office/powerpoint/2010/main" val="421728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Между классами существует важная связь, которую называют генетической 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("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генезиз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по-гречески обозначает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"происхождение").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Эта связь заключается в том, что из веществ одного класса можно получить вещества других классов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8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3489" y="1700808"/>
            <a:ext cx="850005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Генетическим называют ряд веществ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представителей разных классов неорганических соединений, являющихся соединениями одного и того же химического элемента, связанного взаимопревращениями и отражающего общность происхождения этих веществ.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489" y="5175959"/>
            <a:ext cx="8641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Существует два основных пути генетических связей между веществами: один из них начинается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металлами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, другой –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неметаллами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2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98620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497363"/>
          </a:xfrm>
        </p:spPr>
        <p:txBody>
          <a:bodyPr>
            <a:normAutofit lnSpcReduction="10000"/>
          </a:bodyPr>
          <a:lstStyle/>
          <a:p>
            <a:pPr marL="514350" indent="-514350" 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Генетический ряд, в котором в качестве основания выступает щелочь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E2B5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Этот ряд можно представить с помощью следующих превращений: </a:t>
            </a:r>
            <a:endParaRPr lang="ru-RU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основный оксид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щелочь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соль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E2B5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K→ K</a:t>
            </a:r>
            <a:r>
              <a:rPr lang="ru-RU" sz="3600" baseline="-25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O→KOH →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24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1334</Words>
  <Application>Microsoft Office PowerPoint</Application>
  <PresentationFormat>Экран (4:3)</PresentationFormat>
  <Paragraphs>317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Среди неметаллов также можно выделить две разновидности рядов: </vt:lpstr>
      <vt:lpstr>Презентация PowerPoint</vt:lpstr>
      <vt:lpstr>Напишите реакции соответствующие превращениям</vt:lpstr>
      <vt:lpstr>Урок 1 «Генетическая связь между классами неорганических соединений»</vt:lpstr>
      <vt:lpstr>Презентация PowerPoint</vt:lpstr>
      <vt:lpstr>Презентация PowerPoint</vt:lpstr>
      <vt:lpstr> Ход урока </vt:lpstr>
      <vt:lpstr>Презентация PowerPoint</vt:lpstr>
      <vt:lpstr>III. Открытие новых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Урок 2 по теме «Генетическая связь между классами неорганических соединений» Предмет: Химия Класс: 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Горшкова</dc:creator>
  <cp:lastModifiedBy>metest</cp:lastModifiedBy>
  <cp:revision>30</cp:revision>
  <dcterms:created xsi:type="dcterms:W3CDTF">2025-02-23T19:20:50Z</dcterms:created>
  <dcterms:modified xsi:type="dcterms:W3CDTF">2025-03-31T09:57:31Z</dcterms:modified>
</cp:coreProperties>
</file>