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73" r:id="rId5"/>
    <p:sldId id="275" r:id="rId6"/>
    <p:sldId id="260" r:id="rId7"/>
    <p:sldId id="262" r:id="rId8"/>
    <p:sldId id="263" r:id="rId9"/>
    <p:sldId id="264" r:id="rId10"/>
    <p:sldId id="265" r:id="rId11"/>
    <p:sldId id="266" r:id="rId12"/>
    <p:sldId id="25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03A164-D557-4AE8-872C-188C3DE71FA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AA7ADD-719E-43B6-A747-0026B6B20B83}">
      <dgm:prSet phldrT="[Текст]" custT="1"/>
      <dgm:spPr/>
      <dgm:t>
        <a:bodyPr/>
        <a:lstStyle/>
        <a:p>
          <a:r>
            <a:rPr lang="ru-RU" sz="1400" dirty="0" smtClean="0"/>
            <a:t>Экономика, культура, законодательство, </a:t>
          </a:r>
        </a:p>
        <a:p>
          <a:r>
            <a:rPr lang="ru-RU" sz="1400" dirty="0" smtClean="0"/>
            <a:t>основы наук</a:t>
          </a:r>
        </a:p>
      </dgm:t>
    </dgm:pt>
    <dgm:pt modelId="{FAC843A4-EBF8-4966-A5AE-6CC62087E226}" type="parTrans" cxnId="{61DA23B6-9E75-49D5-B1BE-7B955F3C321A}">
      <dgm:prSet/>
      <dgm:spPr/>
      <dgm:t>
        <a:bodyPr/>
        <a:lstStyle/>
        <a:p>
          <a:endParaRPr lang="ru-RU"/>
        </a:p>
      </dgm:t>
    </dgm:pt>
    <dgm:pt modelId="{61C48AB3-479D-4890-AD72-9D0A8C18176B}" type="sibTrans" cxnId="{61DA23B6-9E75-49D5-B1BE-7B955F3C321A}">
      <dgm:prSet/>
      <dgm:spPr/>
      <dgm:t>
        <a:bodyPr/>
        <a:lstStyle/>
        <a:p>
          <a:endParaRPr lang="ru-RU"/>
        </a:p>
      </dgm:t>
    </dgm:pt>
    <dgm:pt modelId="{33700599-7D60-4A24-AC87-BE3B4A7908D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Гуманистические  демократические ценности дифференциация </a:t>
          </a:r>
          <a:r>
            <a:rPr lang="ru-RU" dirty="0" smtClean="0"/>
            <a:t>продуктивные технологии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3BF0AB6-021C-404C-887E-870597672FD4}" type="parTrans" cxnId="{3114EBA8-4E60-400C-9BA7-0613B4B40377}">
      <dgm:prSet/>
      <dgm:spPr/>
      <dgm:t>
        <a:bodyPr/>
        <a:lstStyle/>
        <a:p>
          <a:endParaRPr lang="ru-RU"/>
        </a:p>
      </dgm:t>
    </dgm:pt>
    <dgm:pt modelId="{4D9B12A9-ECB2-4FFD-A0F0-A936B47DB366}" type="sibTrans" cxnId="{3114EBA8-4E60-400C-9BA7-0613B4B40377}">
      <dgm:prSet/>
      <dgm:spPr/>
      <dgm:t>
        <a:bodyPr/>
        <a:lstStyle/>
        <a:p>
          <a:endParaRPr lang="ru-RU"/>
        </a:p>
      </dgm:t>
    </dgm:pt>
    <dgm:pt modelId="{C1EFC704-B524-4328-8A0F-6378ACB062C9}">
      <dgm:prSet phldrT="[Текст]" custT="1"/>
      <dgm:spPr/>
      <dgm:t>
        <a:bodyPr/>
        <a:lstStyle/>
        <a:p>
          <a:endParaRPr lang="ru-RU" sz="2000" dirty="0" smtClean="0"/>
        </a:p>
        <a:p>
          <a:r>
            <a:rPr lang="ru-RU" sz="2000" dirty="0" smtClean="0"/>
            <a:t>Воспитательное,  учебное, развивающее социальное  </a:t>
          </a:r>
          <a:endParaRPr lang="ru-RU" sz="2000" dirty="0"/>
        </a:p>
      </dgm:t>
    </dgm:pt>
    <dgm:pt modelId="{799C0CF3-D11A-47E2-9AB5-E4B52F25F6C0}" type="parTrans" cxnId="{3F68B650-8D72-4379-8310-0EAB18C492B8}">
      <dgm:prSet/>
      <dgm:spPr/>
      <dgm:t>
        <a:bodyPr/>
        <a:lstStyle/>
        <a:p>
          <a:endParaRPr lang="ru-RU"/>
        </a:p>
      </dgm:t>
    </dgm:pt>
    <dgm:pt modelId="{B675A0B4-3F2D-4BF7-975C-1F9C0863E567}" type="sibTrans" cxnId="{3F68B650-8D72-4379-8310-0EAB18C492B8}">
      <dgm:prSet/>
      <dgm:spPr/>
      <dgm:t>
        <a:bodyPr/>
        <a:lstStyle/>
        <a:p>
          <a:endParaRPr lang="ru-RU"/>
        </a:p>
      </dgm:t>
    </dgm:pt>
    <dgm:pt modelId="{5E745F45-4675-4284-856D-A3D9F263D078}">
      <dgm:prSet phldrT="[Текст]" custT="1"/>
      <dgm:spPr/>
      <dgm:t>
        <a:bodyPr/>
        <a:lstStyle/>
        <a:p>
          <a:r>
            <a:rPr lang="ru-RU" sz="1600" dirty="0" smtClean="0"/>
            <a:t>Личность саморазвивающаяся</a:t>
          </a:r>
          <a:endParaRPr lang="ru-RU" sz="1600" dirty="0"/>
        </a:p>
      </dgm:t>
    </dgm:pt>
    <dgm:pt modelId="{76E11144-3435-4AA0-AD4E-8E024124E3E5}" type="parTrans" cxnId="{08B142A4-72D8-437C-8C5D-F6A058FF0E2D}">
      <dgm:prSet/>
      <dgm:spPr/>
      <dgm:t>
        <a:bodyPr/>
        <a:lstStyle/>
        <a:p>
          <a:endParaRPr lang="ru-RU"/>
        </a:p>
      </dgm:t>
    </dgm:pt>
    <dgm:pt modelId="{8151C7E0-5EA2-4ACC-B810-41C1D192B1A2}" type="sibTrans" cxnId="{08B142A4-72D8-437C-8C5D-F6A058FF0E2D}">
      <dgm:prSet/>
      <dgm:spPr/>
      <dgm:t>
        <a:bodyPr/>
        <a:lstStyle/>
        <a:p>
          <a:endParaRPr lang="ru-RU"/>
        </a:p>
      </dgm:t>
    </dgm:pt>
    <dgm:pt modelId="{53CBE016-0511-4ADE-9836-631DB1551710}" type="pres">
      <dgm:prSet presAssocID="{FE03A164-D557-4AE8-872C-188C3DE71FA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8A43319-6CA5-46F6-A1B7-21FD45A32634}" type="pres">
      <dgm:prSet presAssocID="{FE03A164-D557-4AE8-872C-188C3DE71FA1}" presName="comp1" presStyleCnt="0"/>
      <dgm:spPr/>
    </dgm:pt>
    <dgm:pt modelId="{87C0F039-1D52-41E2-A257-B914875D9484}" type="pres">
      <dgm:prSet presAssocID="{FE03A164-D557-4AE8-872C-188C3DE71FA1}" presName="circle1" presStyleLbl="node1" presStyleIdx="0" presStyleCnt="4" custScaleX="158434" custScaleY="100000" custLinFactNeighborX="-149" custLinFactNeighborY="429"/>
      <dgm:spPr/>
      <dgm:t>
        <a:bodyPr/>
        <a:lstStyle/>
        <a:p>
          <a:endParaRPr lang="ru-RU"/>
        </a:p>
      </dgm:t>
    </dgm:pt>
    <dgm:pt modelId="{2709D77A-FD27-4CA8-946F-54CAB90633D0}" type="pres">
      <dgm:prSet presAssocID="{FE03A164-D557-4AE8-872C-188C3DE71FA1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E5373D-D84E-416F-A82E-F7C6A4EA19EE}" type="pres">
      <dgm:prSet presAssocID="{FE03A164-D557-4AE8-872C-188C3DE71FA1}" presName="comp2" presStyleCnt="0"/>
      <dgm:spPr/>
    </dgm:pt>
    <dgm:pt modelId="{0A69F31E-40B2-49CF-9B24-A72A5B8CE835}" type="pres">
      <dgm:prSet presAssocID="{FE03A164-D557-4AE8-872C-188C3DE71FA1}" presName="circle2" presStyleLbl="node1" presStyleIdx="1" presStyleCnt="4" custScaleX="180057" custScaleY="93624" custLinFactNeighborX="1237" custLinFactNeighborY="-284"/>
      <dgm:spPr/>
      <dgm:t>
        <a:bodyPr/>
        <a:lstStyle/>
        <a:p>
          <a:endParaRPr lang="ru-RU"/>
        </a:p>
      </dgm:t>
    </dgm:pt>
    <dgm:pt modelId="{20EF16D9-5222-4B8E-9DF9-16E155C2F556}" type="pres">
      <dgm:prSet presAssocID="{FE03A164-D557-4AE8-872C-188C3DE71FA1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20F882-2123-4B2B-AB7A-C29F0C6FFC20}" type="pres">
      <dgm:prSet presAssocID="{FE03A164-D557-4AE8-872C-188C3DE71FA1}" presName="comp3" presStyleCnt="0"/>
      <dgm:spPr/>
    </dgm:pt>
    <dgm:pt modelId="{3A4BB7BB-A5A5-4CE2-B51A-F6B6AD315597}" type="pres">
      <dgm:prSet presAssocID="{FE03A164-D557-4AE8-872C-188C3DE71FA1}" presName="circle3" presStyleLbl="node1" presStyleIdx="2" presStyleCnt="4" custAng="0" custScaleX="207667" custScaleY="70911" custLinFactNeighborX="6945" custLinFactNeighborY="16011"/>
      <dgm:spPr/>
      <dgm:t>
        <a:bodyPr/>
        <a:lstStyle/>
        <a:p>
          <a:endParaRPr lang="ru-RU"/>
        </a:p>
      </dgm:t>
    </dgm:pt>
    <dgm:pt modelId="{4C730C71-2C0B-4A9D-92FD-2A3EAAA8E657}" type="pres">
      <dgm:prSet presAssocID="{FE03A164-D557-4AE8-872C-188C3DE71FA1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1B9415-7129-4A77-B973-2D103355DEF2}" type="pres">
      <dgm:prSet presAssocID="{FE03A164-D557-4AE8-872C-188C3DE71FA1}" presName="comp4" presStyleCnt="0"/>
      <dgm:spPr/>
    </dgm:pt>
    <dgm:pt modelId="{6D2C044E-B959-47AF-AE86-4FDE918261A9}" type="pres">
      <dgm:prSet presAssocID="{FE03A164-D557-4AE8-872C-188C3DE71FA1}" presName="circle4" presStyleLbl="node1" presStyleIdx="3" presStyleCnt="4" custScaleX="149425" custScaleY="52856" custLinFactNeighborX="4769" custLinFactNeighborY="25719"/>
      <dgm:spPr/>
      <dgm:t>
        <a:bodyPr/>
        <a:lstStyle/>
        <a:p>
          <a:endParaRPr lang="ru-RU"/>
        </a:p>
      </dgm:t>
    </dgm:pt>
    <dgm:pt modelId="{6FBACE1D-DF60-4C71-B457-119B99E1CAAF}" type="pres">
      <dgm:prSet presAssocID="{FE03A164-D557-4AE8-872C-188C3DE71FA1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056941-976F-4C50-BE12-2B35DC560169}" type="presOf" srcId="{FE03A164-D557-4AE8-872C-188C3DE71FA1}" destId="{53CBE016-0511-4ADE-9836-631DB1551710}" srcOrd="0" destOrd="0" presId="urn:microsoft.com/office/officeart/2005/8/layout/venn2"/>
    <dgm:cxn modelId="{B480435B-3456-4D2C-BAC4-A583B88C24C4}" type="presOf" srcId="{C1EFC704-B524-4328-8A0F-6378ACB062C9}" destId="{4C730C71-2C0B-4A9D-92FD-2A3EAAA8E657}" srcOrd="1" destOrd="0" presId="urn:microsoft.com/office/officeart/2005/8/layout/venn2"/>
    <dgm:cxn modelId="{AC034D73-ED31-482F-A3CB-B6EC9D0BF8D9}" type="presOf" srcId="{9DAA7ADD-719E-43B6-A747-0026B6B20B83}" destId="{2709D77A-FD27-4CA8-946F-54CAB90633D0}" srcOrd="1" destOrd="0" presId="urn:microsoft.com/office/officeart/2005/8/layout/venn2"/>
    <dgm:cxn modelId="{3114EBA8-4E60-400C-9BA7-0613B4B40377}" srcId="{FE03A164-D557-4AE8-872C-188C3DE71FA1}" destId="{33700599-7D60-4A24-AC87-BE3B4A7908D2}" srcOrd="1" destOrd="0" parTransId="{D3BF0AB6-021C-404C-887E-870597672FD4}" sibTransId="{4D9B12A9-ECB2-4FFD-A0F0-A936B47DB366}"/>
    <dgm:cxn modelId="{08B142A4-72D8-437C-8C5D-F6A058FF0E2D}" srcId="{FE03A164-D557-4AE8-872C-188C3DE71FA1}" destId="{5E745F45-4675-4284-856D-A3D9F263D078}" srcOrd="3" destOrd="0" parTransId="{76E11144-3435-4AA0-AD4E-8E024124E3E5}" sibTransId="{8151C7E0-5EA2-4ACC-B810-41C1D192B1A2}"/>
    <dgm:cxn modelId="{0354B9CD-B9A0-40CE-B7FD-4299A3447945}" type="presOf" srcId="{33700599-7D60-4A24-AC87-BE3B4A7908D2}" destId="{20EF16D9-5222-4B8E-9DF9-16E155C2F556}" srcOrd="1" destOrd="0" presId="urn:microsoft.com/office/officeart/2005/8/layout/venn2"/>
    <dgm:cxn modelId="{61DA23B6-9E75-49D5-B1BE-7B955F3C321A}" srcId="{FE03A164-D557-4AE8-872C-188C3DE71FA1}" destId="{9DAA7ADD-719E-43B6-A747-0026B6B20B83}" srcOrd="0" destOrd="0" parTransId="{FAC843A4-EBF8-4966-A5AE-6CC62087E226}" sibTransId="{61C48AB3-479D-4890-AD72-9D0A8C18176B}"/>
    <dgm:cxn modelId="{668A40F3-2919-4AC4-9CE8-73938040FCCD}" type="presOf" srcId="{9DAA7ADD-719E-43B6-A747-0026B6B20B83}" destId="{87C0F039-1D52-41E2-A257-B914875D9484}" srcOrd="0" destOrd="0" presId="urn:microsoft.com/office/officeart/2005/8/layout/venn2"/>
    <dgm:cxn modelId="{C4C18E7F-4BC6-42D8-A47C-C084075063D2}" type="presOf" srcId="{33700599-7D60-4A24-AC87-BE3B4A7908D2}" destId="{0A69F31E-40B2-49CF-9B24-A72A5B8CE835}" srcOrd="0" destOrd="0" presId="urn:microsoft.com/office/officeart/2005/8/layout/venn2"/>
    <dgm:cxn modelId="{1DE4D3B8-83BF-4FA2-A6E2-0F17C4E3201A}" type="presOf" srcId="{5E745F45-4675-4284-856D-A3D9F263D078}" destId="{6FBACE1D-DF60-4C71-B457-119B99E1CAAF}" srcOrd="1" destOrd="0" presId="urn:microsoft.com/office/officeart/2005/8/layout/venn2"/>
    <dgm:cxn modelId="{14A8ADD0-07BC-48F3-8CC8-9CBC591CAA98}" type="presOf" srcId="{C1EFC704-B524-4328-8A0F-6378ACB062C9}" destId="{3A4BB7BB-A5A5-4CE2-B51A-F6B6AD315597}" srcOrd="0" destOrd="0" presId="urn:microsoft.com/office/officeart/2005/8/layout/venn2"/>
    <dgm:cxn modelId="{3F68B650-8D72-4379-8310-0EAB18C492B8}" srcId="{FE03A164-D557-4AE8-872C-188C3DE71FA1}" destId="{C1EFC704-B524-4328-8A0F-6378ACB062C9}" srcOrd="2" destOrd="0" parTransId="{799C0CF3-D11A-47E2-9AB5-E4B52F25F6C0}" sibTransId="{B675A0B4-3F2D-4BF7-975C-1F9C0863E567}"/>
    <dgm:cxn modelId="{228EAA90-A012-4F7D-8FE5-724EDE2BA442}" type="presOf" srcId="{5E745F45-4675-4284-856D-A3D9F263D078}" destId="{6D2C044E-B959-47AF-AE86-4FDE918261A9}" srcOrd="0" destOrd="0" presId="urn:microsoft.com/office/officeart/2005/8/layout/venn2"/>
    <dgm:cxn modelId="{27A83BFD-5DBD-4E01-AF76-D5D5BF2BC5B8}" type="presParOf" srcId="{53CBE016-0511-4ADE-9836-631DB1551710}" destId="{58A43319-6CA5-46F6-A1B7-21FD45A32634}" srcOrd="0" destOrd="0" presId="urn:microsoft.com/office/officeart/2005/8/layout/venn2"/>
    <dgm:cxn modelId="{049E4E60-7BD3-4C31-8627-8D14B858B62A}" type="presParOf" srcId="{58A43319-6CA5-46F6-A1B7-21FD45A32634}" destId="{87C0F039-1D52-41E2-A257-B914875D9484}" srcOrd="0" destOrd="0" presId="urn:microsoft.com/office/officeart/2005/8/layout/venn2"/>
    <dgm:cxn modelId="{813B8605-758B-4C93-A73B-879A2454DBE0}" type="presParOf" srcId="{58A43319-6CA5-46F6-A1B7-21FD45A32634}" destId="{2709D77A-FD27-4CA8-946F-54CAB90633D0}" srcOrd="1" destOrd="0" presId="urn:microsoft.com/office/officeart/2005/8/layout/venn2"/>
    <dgm:cxn modelId="{12695C07-B2CA-4AE2-A28C-317B1C83EC10}" type="presParOf" srcId="{53CBE016-0511-4ADE-9836-631DB1551710}" destId="{85E5373D-D84E-416F-A82E-F7C6A4EA19EE}" srcOrd="1" destOrd="0" presId="urn:microsoft.com/office/officeart/2005/8/layout/venn2"/>
    <dgm:cxn modelId="{9CC27A90-E945-49A7-8564-9206D16380BF}" type="presParOf" srcId="{85E5373D-D84E-416F-A82E-F7C6A4EA19EE}" destId="{0A69F31E-40B2-49CF-9B24-A72A5B8CE835}" srcOrd="0" destOrd="0" presId="urn:microsoft.com/office/officeart/2005/8/layout/venn2"/>
    <dgm:cxn modelId="{2D009C2C-3821-40EB-8AEE-598E4332A6E4}" type="presParOf" srcId="{85E5373D-D84E-416F-A82E-F7C6A4EA19EE}" destId="{20EF16D9-5222-4B8E-9DF9-16E155C2F556}" srcOrd="1" destOrd="0" presId="urn:microsoft.com/office/officeart/2005/8/layout/venn2"/>
    <dgm:cxn modelId="{49ED74EA-F2C5-4B47-A12A-4566B9B8A15D}" type="presParOf" srcId="{53CBE016-0511-4ADE-9836-631DB1551710}" destId="{C320F882-2123-4B2B-AB7A-C29F0C6FFC20}" srcOrd="2" destOrd="0" presId="urn:microsoft.com/office/officeart/2005/8/layout/venn2"/>
    <dgm:cxn modelId="{256D6493-15C4-48EF-BDFB-E7C9980104FB}" type="presParOf" srcId="{C320F882-2123-4B2B-AB7A-C29F0C6FFC20}" destId="{3A4BB7BB-A5A5-4CE2-B51A-F6B6AD315597}" srcOrd="0" destOrd="0" presId="urn:microsoft.com/office/officeart/2005/8/layout/venn2"/>
    <dgm:cxn modelId="{DE7DB13A-9BC3-4857-B5D3-E8E0C052F8B6}" type="presParOf" srcId="{C320F882-2123-4B2B-AB7A-C29F0C6FFC20}" destId="{4C730C71-2C0B-4A9D-92FD-2A3EAAA8E657}" srcOrd="1" destOrd="0" presId="urn:microsoft.com/office/officeart/2005/8/layout/venn2"/>
    <dgm:cxn modelId="{55EED066-6F6F-42E2-B5CB-24D1A7422E3C}" type="presParOf" srcId="{53CBE016-0511-4ADE-9836-631DB1551710}" destId="{871B9415-7129-4A77-B973-2D103355DEF2}" srcOrd="3" destOrd="0" presId="urn:microsoft.com/office/officeart/2005/8/layout/venn2"/>
    <dgm:cxn modelId="{89C90875-B4D8-45AA-BF3F-F50EE3B3DE31}" type="presParOf" srcId="{871B9415-7129-4A77-B973-2D103355DEF2}" destId="{6D2C044E-B959-47AF-AE86-4FDE918261A9}" srcOrd="0" destOrd="0" presId="urn:microsoft.com/office/officeart/2005/8/layout/venn2"/>
    <dgm:cxn modelId="{D3191D03-333F-4E4D-A193-CC64127A94DB}" type="presParOf" srcId="{871B9415-7129-4A77-B973-2D103355DEF2}" destId="{6FBACE1D-DF60-4C71-B457-119B99E1CAAF}" srcOrd="1" destOrd="0" presId="urn:microsoft.com/office/officeart/2005/8/layout/ven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428604"/>
            <a:ext cx="8715436" cy="35004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ru-RU" b="1" kern="1400" spc="25" dirty="0" smtClean="0">
                <a:solidFill>
                  <a:srgbClr val="17365D"/>
                </a:solidFill>
                <a:latin typeface="Cambria"/>
                <a:ea typeface="Times New Roman"/>
              </a:rPr>
              <a:t/>
            </a:r>
            <a:br>
              <a:rPr lang="ru-RU" b="1" kern="1400" spc="25" dirty="0" smtClean="0">
                <a:solidFill>
                  <a:srgbClr val="17365D"/>
                </a:solidFill>
                <a:latin typeface="Cambria"/>
                <a:ea typeface="Times New Roman"/>
              </a:rPr>
            </a:br>
            <a:r>
              <a:rPr lang="ru-RU" b="1" kern="1400" spc="25" dirty="0" smtClean="0">
                <a:solidFill>
                  <a:srgbClr val="17365D"/>
                </a:solidFill>
                <a:latin typeface="Cambria"/>
                <a:ea typeface="Times New Roman"/>
              </a:rPr>
              <a:t>  «Формирование образовательного пространства школы на основе ценностных ориентаций как условие реализации ФГОС»</a:t>
            </a:r>
            <a:r>
              <a:rPr lang="ru-RU" sz="2000" kern="100" dirty="0">
                <a:latin typeface="Times New Roman"/>
                <a:ea typeface="Lucida Sans Unicode"/>
              </a:rPr>
              <a:t/>
            </a:r>
            <a:br>
              <a:rPr lang="ru-RU" sz="2000" kern="100" dirty="0">
                <a:latin typeface="Times New Roman"/>
                <a:ea typeface="Lucida Sans Unicode"/>
              </a:rPr>
            </a:br>
            <a:r>
              <a:rPr lang="ru-RU" sz="2000" kern="100" dirty="0">
                <a:latin typeface="Times New Roman"/>
                <a:ea typeface="Lucida Sans Unicode"/>
              </a:rPr>
              <a:t> </a:t>
            </a:r>
            <a:br>
              <a:rPr lang="ru-RU" sz="2000" kern="100" dirty="0">
                <a:latin typeface="Times New Roman"/>
                <a:ea typeface="Lucida Sans Unicode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286256"/>
            <a:ext cx="6400800" cy="17526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МОУ </a:t>
            </a:r>
            <a:r>
              <a:rPr lang="ru-RU" dirty="0" err="1" smtClean="0">
                <a:solidFill>
                  <a:schemeClr val="bg1"/>
                </a:solidFill>
              </a:rPr>
              <a:t>Скалинская</a:t>
            </a:r>
            <a:r>
              <a:rPr lang="ru-RU" dirty="0" smtClean="0">
                <a:solidFill>
                  <a:schemeClr val="bg1"/>
                </a:solidFill>
              </a:rPr>
              <a:t> ООШ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Директор </a:t>
            </a:r>
            <a:r>
              <a:rPr lang="ru-RU" sz="1800" dirty="0" err="1" smtClean="0">
                <a:solidFill>
                  <a:schemeClr val="bg1"/>
                </a:solidFill>
              </a:rPr>
              <a:t>Н.Д.Беренёва</a:t>
            </a:r>
            <a:endParaRPr lang="ru-RU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1091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kern="100" dirty="0">
                <a:latin typeface="Times New Roman"/>
                <a:ea typeface="Lucida Sans Unicode"/>
              </a:rPr>
              <a:t>Источники ценностей 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1533055"/>
              </p:ext>
            </p:extLst>
          </p:nvPr>
        </p:nvGraphicFramePr>
        <p:xfrm>
          <a:off x="251520" y="1196753"/>
          <a:ext cx="8568952" cy="5406891"/>
        </p:xfrm>
        <a:graphic>
          <a:graphicData uri="http://schemas.openxmlformats.org/drawingml/2006/table">
            <a:tbl>
              <a:tblPr firstRow="1" firstCol="1" bandRow="1"/>
              <a:tblGrid>
                <a:gridCol w="4343530"/>
                <a:gridCol w="4225422"/>
              </a:tblGrid>
              <a:tr h="359469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b="1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Социумный источник</a:t>
                      </a: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1131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Духовно-идейные ценности - патриотизм, единство общества, искусство и т.д.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Материальные ценности: 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 условиях  бытия семьи (квартира, питание, одежда, бытовая техника), детские сады, школы, клубы, спорткомплексы и т.д. 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 учебной деятельности - учебники, учебные пособия, книги и тетради, ручки и карандаши, музыкальные инструменты, наглядные пособия, компьютеры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 трудовой деятельности - лопаты, грабли, мастерки, топоры, пилы, станки, машины.</a:t>
                      </a:r>
                    </a:p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 спортивной деятельности - мячи, штанги, лыжи, коньки, гантели, велосипеды, лодки</a:t>
                      </a: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Все эти материальные ценности являются воспитательными, поскольку способствуют вовлечению детей в деятельность, отношения и общение, всесторонне и целостно развивающие личность, её интеллект, нравственность, органы чувств, все системы организма, трудолюбие, эстетическое восприятие, эмоциональность, </a:t>
                      </a:r>
                      <a:r>
                        <a:rPr lang="ru-RU" sz="1400" b="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самопознаваемость</a:t>
                      </a:r>
                      <a:r>
                        <a:rPr lang="ru-RU" sz="1400" b="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и самоуправляемость. </a:t>
                      </a: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8637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kern="100" dirty="0">
                <a:latin typeface="Times New Roman"/>
                <a:ea typeface="Lucida Sans Unicode"/>
              </a:rPr>
              <a:t>Источники ценностей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548574"/>
              </p:ext>
            </p:extLst>
          </p:nvPr>
        </p:nvGraphicFramePr>
        <p:xfrm>
          <a:off x="467544" y="1628800"/>
          <a:ext cx="8208912" cy="4392488"/>
        </p:xfrm>
        <a:graphic>
          <a:graphicData uri="http://schemas.openxmlformats.org/drawingml/2006/table">
            <a:tbl>
              <a:tblPr firstRow="1" firstCol="1" bandRow="1"/>
              <a:tblGrid>
                <a:gridCol w="3323420"/>
                <a:gridCol w="4885492"/>
              </a:tblGrid>
              <a:tr h="549061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Социально-космический источник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43427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Деятельность человека в просторах космоса, размышления, представления, теории, гипотезы, мифы  о его сущности, природе, значении для людей.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Романтическая устремлённость и мечта; грёза о всесилии и бессмертии; сознание духовного величия человека, его божественного предназначения и неприятие «свинцовых мерзостей» в общественной жизни современного мира.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78705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1600" b="1" kern="100" dirty="0">
                <a:latin typeface="Times New Roman"/>
                <a:ea typeface="Lucida Sans Unicode"/>
              </a:rPr>
              <a:t>Организационно-управленческая и научно-методическая структура реализации проекта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zero\Desktop\Новый точечный рисунок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9144000" cy="60932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3599658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Наша главная задача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Вырастить ребёнка счастливым и полезным для общества.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Приходя в школу ребёнок должен чувствовать себя комфортно, только тогда он сможет  развиваться и овладевать знаниями.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«Школа  доминанты ценностных ориентаций». 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(ШДЦО)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воспитательная система школы, в центре внимания которой находится уникальная, целостная личность, которая ориентирована на    реализацию своих возможностей и способностей (самоопределение), открыта для восприятия нового (самосовершенствования), способна на осознанный и ответственный выбор в разнообразных жизненных ситуациях (самореализация).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Развитие ребёнка, его становление происходит в результате активного взаимодействия с окружающим миром, обществом и самим собой. В основе деятельности школы идеи гуманизма, признание ценности человека как личности, его право на свободу, счастье, развитие и проявление своих способностей.</a:t>
            </a:r>
          </a:p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Миссия ШДЦО: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Воспитывать на основе общечеловеческих ценностей и нести детям ИСТИНУ - (знания); ДОБРО (духовно- нравственное воспитание) и КРАСОТУ (эстетическое развитие и потребность в здоровом образе жизни).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Противоречия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4699325"/>
              </p:ext>
            </p:extLst>
          </p:nvPr>
        </p:nvGraphicFramePr>
        <p:xfrm>
          <a:off x="467544" y="1268760"/>
          <a:ext cx="8280919" cy="5226672"/>
        </p:xfrm>
        <a:graphic>
          <a:graphicData uri="http://schemas.openxmlformats.org/drawingml/2006/table">
            <a:tbl>
              <a:tblPr firstRow="1" firstCol="1" bandRow="1"/>
              <a:tblGrid>
                <a:gridCol w="4286878"/>
                <a:gridCol w="3994041"/>
              </a:tblGrid>
              <a:tr h="9643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 </a:t>
                      </a:r>
                      <a:r>
                        <a:rPr lang="ru-RU" sz="2000" b="1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Требования государства </a:t>
                      </a:r>
                      <a:endParaRPr lang="ru-RU" sz="2000" kern="100" dirty="0">
                        <a:effectLst/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Сложившаяся практика в школе </a:t>
                      </a:r>
                      <a:endParaRPr lang="ru-RU" sz="2000" kern="100" dirty="0">
                        <a:effectLst/>
                        <a:latin typeface="Times New Roman"/>
                        <a:ea typeface="Lucida Sans Unicode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6234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Новый образовательный результат: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Личностные качества: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      гражданская позиция; уровень социализации; система ценностных отношений и ориентировок;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самопринятия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и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самостроительства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2.   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Метапредметные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результаты: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      универсальные учебные действия,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общеучебные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умения, компетентности (умения саморазвития и самосовершенствования)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1.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Неразработанность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диагностического инструментария для измерения нового образовательного результата;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2. </a:t>
                      </a:r>
                      <a:r>
                        <a:rPr lang="ru-RU" sz="1600" kern="100" dirty="0" smtClean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Низкая готовность 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педагогов к   использованию продуктивных образовательных технологий и к осуществлению системно - </a:t>
                      </a:r>
                      <a:r>
                        <a:rPr lang="ru-RU" sz="16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деятельностного</a:t>
                      </a: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подхода в обучении.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3. Конфликт целей (педагог, ученик, родитель) 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1336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Стандарт как общественный договор</a:t>
            </a:r>
            <a:endParaRPr lang="ru-RU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endParaRPr lang="ru-RU" smtClean="0"/>
          </a:p>
        </p:txBody>
      </p:sp>
      <p:sp>
        <p:nvSpPr>
          <p:cNvPr id="4" name="Овал 3"/>
          <p:cNvSpPr/>
          <p:nvPr/>
        </p:nvSpPr>
        <p:spPr>
          <a:xfrm>
            <a:off x="4932363" y="1412875"/>
            <a:ext cx="4211637" cy="2520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СЕМЬЯ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Личностная успешность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успешность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Профессиональная успешность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0" y="1412875"/>
            <a:ext cx="4500563" cy="2520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ОБЩЕСТВО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Безопасность и здоровье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Свобода и ответственность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 справедливость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Благосостояние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268538" y="3500438"/>
            <a:ext cx="5040312" cy="295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 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ГОСУДАРСТВО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Национальное единство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Безопасность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человеческого капитала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Конкурентоспособность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2411413" y="1844675"/>
            <a:ext cx="4824412" cy="2663825"/>
          </a:xfrm>
          <a:prstGeom prst="triangle">
            <a:avLst>
              <a:gd name="adj" fmla="val 5000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РАЗВИТИЕ</a:t>
            </a:r>
            <a:endParaRPr lang="ru-RU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Личностное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Социальное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Общекультурное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/>
              <a:t>Образовательное пространство 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80728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Основные идеи саморазвития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«Я» – человека</a:t>
            </a:r>
            <a:r>
              <a:rPr lang="ru-RU" sz="3200" b="1" kern="100" dirty="0" smtClean="0">
                <a:latin typeface="Times New Roman" pitchFamily="18" charset="0"/>
                <a:ea typeface="Lucida Sans Unicode"/>
                <a:cs typeface="Times New Roman" pitchFamily="18" charset="0"/>
              </a:rPr>
              <a:t>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Выполнение общественной функции;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Поиск самого себя и стремление к своей вершине;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Приобретение духовного опыта;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Саморазвитие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 педагога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Помочь человеку познать самого себя изнутри деятельности, вживаясь в культуру, и взять управление жизненными процессами в свои руки.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Цели образования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Переориентация на саморазвитие личности, теперь это не рядовая, а главная задача развития человека как личности в процессе обучения.</a:t>
            </a:r>
          </a:p>
          <a:p>
            <a:pPr lvl="0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Личность-человек-ребёнок – главная ценность в образовательном процессе.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633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kern="100" dirty="0" smtClean="0">
                <a:latin typeface="Times New Roman"/>
                <a:ea typeface="Lucida Sans Unicode"/>
              </a:rPr>
              <a:t> </a:t>
            </a:r>
            <a:r>
              <a:rPr lang="ru-RU" sz="3200" kern="100" dirty="0">
                <a:latin typeface="Times New Roman"/>
                <a:ea typeface="Lucida Sans Unicode"/>
              </a:rPr>
              <a:t>Уклад школы </a:t>
            </a:r>
            <a:r>
              <a:rPr lang="ru-RU" sz="3200" kern="100" dirty="0" smtClean="0">
                <a:latin typeface="Times New Roman"/>
                <a:ea typeface="Lucida Sans Unicode"/>
              </a:rPr>
              <a:t> - образовательное пространство школьника.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Уклад(по С.И.Ожегову) -  это установившийся </a:t>
            </a:r>
            <a:r>
              <a:rPr lang="ru-RU" b="1" dirty="0" smtClean="0">
                <a:latin typeface="Times New Roman"/>
                <a:ea typeface="Times New Roman"/>
              </a:rPr>
              <a:t>порядок</a:t>
            </a:r>
            <a:r>
              <a:rPr lang="ru-RU" dirty="0" smtClean="0">
                <a:latin typeface="Times New Roman"/>
                <a:ea typeface="Times New Roman"/>
              </a:rPr>
              <a:t>, сложившееся </a:t>
            </a:r>
            <a:r>
              <a:rPr lang="ru-RU" b="1" dirty="0" smtClean="0">
                <a:latin typeface="Times New Roman"/>
                <a:ea typeface="Times New Roman"/>
              </a:rPr>
              <a:t>устройство</a:t>
            </a:r>
            <a:r>
              <a:rPr lang="ru-RU" dirty="0" smtClean="0">
                <a:latin typeface="Times New Roman"/>
                <a:ea typeface="Times New Roman"/>
              </a:rPr>
              <a:t> жизни. Он включает всё воспитательное пространство, </a:t>
            </a:r>
            <a:r>
              <a:rPr lang="ru-RU" i="1" dirty="0" smtClean="0">
                <a:latin typeface="Times New Roman"/>
                <a:ea typeface="Times New Roman"/>
              </a:rPr>
              <a:t>стиль и методы </a:t>
            </a:r>
            <a:r>
              <a:rPr lang="ru-RU" dirty="0" smtClean="0">
                <a:latin typeface="Times New Roman"/>
                <a:ea typeface="Times New Roman"/>
              </a:rPr>
              <a:t>внешних воздействий, окружающий ребёнка социально-психологический </a:t>
            </a:r>
            <a:r>
              <a:rPr lang="ru-RU" i="1" dirty="0" smtClean="0">
                <a:latin typeface="Times New Roman"/>
                <a:ea typeface="Times New Roman"/>
              </a:rPr>
              <a:t>климат.</a:t>
            </a:r>
          </a:p>
          <a:p>
            <a:pPr>
              <a:buNone/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2391633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такое ценности и ценностные ориентации?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 algn="just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b="1" kern="100" dirty="0">
                <a:latin typeface="Times New Roman"/>
                <a:ea typeface="Lucida Sans Unicode"/>
                <a:cs typeface="Times New Roman"/>
              </a:rPr>
              <a:t>Ценностные ориентации </a:t>
            </a:r>
            <a:r>
              <a:rPr lang="ru-RU" kern="100" dirty="0">
                <a:latin typeface="Times New Roman"/>
                <a:ea typeface="Lucida Sans Unicode"/>
                <a:cs typeface="Times New Roman"/>
              </a:rPr>
              <a:t>– духовные и материальные факторы, положительно, влияющие и воздействующие на ребёнка в силу позитивных общественных условий, обстоятельств, отношений.</a:t>
            </a:r>
          </a:p>
          <a:p>
            <a:pPr lvl="0" algn="just">
              <a:lnSpc>
                <a:spcPct val="150000"/>
              </a:lnSpc>
              <a:buFont typeface="Arial"/>
              <a:buChar char="•"/>
              <a:tabLst>
                <a:tab pos="457200" algn="l"/>
              </a:tabLst>
            </a:pPr>
            <a:r>
              <a:rPr lang="ru-RU" b="1" kern="100" dirty="0">
                <a:latin typeface="Times New Roman"/>
                <a:ea typeface="Lucida Sans Unicode"/>
                <a:cs typeface="Times New Roman"/>
              </a:rPr>
              <a:t>Ценности</a:t>
            </a:r>
            <a:r>
              <a:rPr lang="ru-RU" kern="100" dirty="0">
                <a:latin typeface="Times New Roman"/>
                <a:ea typeface="Lucida Sans Unicode"/>
                <a:cs typeface="Times New Roman"/>
              </a:rPr>
              <a:t> – качества, свойства, желания, инстинкты, стремления личности, которые родители и педагоги хотели бы реализовать, воплотить в своих детях в необходимых и достаточных для этого социальных условиях, что сделало бы их </a:t>
            </a:r>
            <a:r>
              <a:rPr lang="ru-RU" b="1" kern="1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Lucida Sans Unicode"/>
                <a:cs typeface="Times New Roman"/>
              </a:rPr>
              <a:t>счастливыми</a:t>
            </a:r>
            <a:r>
              <a:rPr lang="ru-RU" kern="100" dirty="0">
                <a:latin typeface="Times New Roman"/>
                <a:ea typeface="Lucida Sans Unicode"/>
                <a:cs typeface="Times New Roman"/>
              </a:rPr>
              <a:t> и, вместе с тем, </a:t>
            </a:r>
            <a:r>
              <a:rPr lang="ru-RU" b="1" kern="1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Lucida Sans Unicode"/>
                <a:cs typeface="Times New Roman"/>
              </a:rPr>
              <a:t>полезными для общества</a:t>
            </a:r>
            <a:r>
              <a:rPr lang="ru-RU" kern="100" dirty="0">
                <a:solidFill>
                  <a:schemeClr val="accent2">
                    <a:lumMod val="75000"/>
                  </a:schemeClr>
                </a:solidFill>
                <a:latin typeface="Times New Roman"/>
                <a:ea typeface="Lucida Sans Unicode"/>
                <a:cs typeface="Times New Roman"/>
              </a:rPr>
              <a:t> </a:t>
            </a:r>
            <a:r>
              <a:rPr lang="ru-RU" kern="100" dirty="0">
                <a:solidFill>
                  <a:schemeClr val="tx1"/>
                </a:solidFill>
                <a:latin typeface="Times New Roman"/>
                <a:ea typeface="Lucida Sans Unicode"/>
                <a:cs typeface="Times New Roman"/>
              </a:rPr>
              <a:t>гражданами.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0545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kern="100" dirty="0">
                <a:latin typeface="Times New Roman"/>
                <a:ea typeface="Lucida Sans Unicode"/>
              </a:rPr>
              <a:t>Источники ценностей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93487297"/>
              </p:ext>
            </p:extLst>
          </p:nvPr>
        </p:nvGraphicFramePr>
        <p:xfrm>
          <a:off x="755576" y="1772813"/>
          <a:ext cx="7560840" cy="4320482"/>
        </p:xfrm>
        <a:graphic>
          <a:graphicData uri="http://schemas.openxmlformats.org/drawingml/2006/table">
            <a:tbl>
              <a:tblPr firstRow="1" firstCol="1" bandRow="1"/>
              <a:tblGrid>
                <a:gridCol w="3043935"/>
                <a:gridCol w="4516905"/>
              </a:tblGrid>
              <a:tr h="432049">
                <a:tc gridSpan="2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Генетический источник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204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Инстинкты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Ценности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9614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Самосохранения и питания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Воля к жизни, здоровый образ жизни, умеренность, осторожность и рассудительность.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Размножения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Любовь, стремление к продолжению рода, забота о взращивании потомства.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9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Стадность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Коллективизм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Свобода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Нравственный индивидуализм и чувство собственного достоинства.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58391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kern="100" dirty="0">
                <a:latin typeface="Times New Roman"/>
                <a:ea typeface="Lucida Sans Unicode"/>
              </a:rPr>
              <a:t>Источники ценностей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25985747"/>
              </p:ext>
            </p:extLst>
          </p:nvPr>
        </p:nvGraphicFramePr>
        <p:xfrm>
          <a:off x="539552" y="1556792"/>
          <a:ext cx="8136904" cy="5112568"/>
        </p:xfrm>
        <a:graphic>
          <a:graphicData uri="http://schemas.openxmlformats.org/drawingml/2006/table">
            <a:tbl>
              <a:tblPr firstRow="1" firstCol="1" bandRow="1"/>
              <a:tblGrid>
                <a:gridCol w="4124528"/>
                <a:gridCol w="4012376"/>
              </a:tblGrid>
              <a:tr h="446322">
                <a:tc grid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Природный источник.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322">
                <a:tc>
                  <a:txBody>
                    <a:bodyPr/>
                    <a:lstStyle/>
                    <a:p>
                      <a:pPr marL="2571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Природа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7175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Ценности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338963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Человек - часть природы, и его взаимоотношения с ней во многом предопределяют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человечность, целостность и нормальность каждого индивида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880961"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Природа изначально представляет собой воспитательную ценность, потому что, пребывая в её окружении, во взаимопроникновении с ней, человек получает основные средства для существования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способность творить, мыслить, </a:t>
                      </a:r>
                      <a:r>
                        <a:rPr lang="ru-RU" sz="1800" kern="100" dirty="0" err="1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самоуглубляться</a:t>
                      </a:r>
                      <a:r>
                        <a:rPr lang="ru-RU" sz="1800" kern="100" dirty="0">
                          <a:effectLst/>
                          <a:latin typeface="Times New Roman"/>
                          <a:ea typeface="Lucida Sans Unicode"/>
                          <a:cs typeface="Times New Roman"/>
                        </a:rPr>
                        <a:t> и самоочищаться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13230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842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   «Формирование образовательного пространства школы на основе ценностных ориентаций как условие реализации ФГОС»   </vt:lpstr>
      <vt:lpstr>Противоречия</vt:lpstr>
      <vt:lpstr>Стандарт как общественный договор</vt:lpstr>
      <vt:lpstr>Образовательное пространство  </vt:lpstr>
      <vt:lpstr>Основные идеи саморазвития  «Я» – человека  </vt:lpstr>
      <vt:lpstr> Уклад школы  - образовательное пространство школьника.</vt:lpstr>
      <vt:lpstr>Что такое ценности и ценностные ориентации?</vt:lpstr>
      <vt:lpstr>Источники ценностей </vt:lpstr>
      <vt:lpstr>Источники ценностей </vt:lpstr>
      <vt:lpstr>Источники ценностей </vt:lpstr>
      <vt:lpstr>Источники ценностей </vt:lpstr>
      <vt:lpstr>Организационно-управленческая и научно-методическая структура реализации проекта</vt:lpstr>
      <vt:lpstr>Наша главная задача</vt:lpstr>
      <vt:lpstr> «Школа  доминанты ценностных ориентаций».   (ШДЦО)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«Ценностные ориентации как основа Уклада жизни школы»     </dc:title>
  <dc:creator>zero</dc:creator>
  <cp:lastModifiedBy>Директор</cp:lastModifiedBy>
  <cp:revision>25</cp:revision>
  <dcterms:created xsi:type="dcterms:W3CDTF">2011-10-20T18:05:05Z</dcterms:created>
  <dcterms:modified xsi:type="dcterms:W3CDTF">2014-05-13T19:56:27Z</dcterms:modified>
</cp:coreProperties>
</file>