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2" r:id="rId4"/>
    <p:sldId id="258" r:id="rId5"/>
    <p:sldId id="261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301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D823D-74B4-45C1-B219-DCD9AB0FA5C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D3C6-39F7-42EE-A040-93D9DE2459F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D823D-74B4-45C1-B219-DCD9AB0FA5C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D3C6-39F7-42EE-A040-93D9DE245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D823D-74B4-45C1-B219-DCD9AB0FA5C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D3C6-39F7-42EE-A040-93D9DE245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D823D-74B4-45C1-B219-DCD9AB0FA5C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D3C6-39F7-42EE-A040-93D9DE245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D823D-74B4-45C1-B219-DCD9AB0FA5C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D3C6-39F7-42EE-A040-93D9DE2459F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D823D-74B4-45C1-B219-DCD9AB0FA5C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D3C6-39F7-42EE-A040-93D9DE245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D823D-74B4-45C1-B219-DCD9AB0FA5C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D3C6-39F7-42EE-A040-93D9DE2459F1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D823D-74B4-45C1-B219-DCD9AB0FA5C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D3C6-39F7-42EE-A040-93D9DE245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D823D-74B4-45C1-B219-DCD9AB0FA5C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D3C6-39F7-42EE-A040-93D9DE245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D823D-74B4-45C1-B219-DCD9AB0FA5C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D3C6-39F7-42EE-A040-93D9DE2459F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D823D-74B4-45C1-B219-DCD9AB0FA5C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D3C6-39F7-42EE-A040-93D9DE2459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085D823D-74B4-45C1-B219-DCD9AB0FA5C6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73BED3C6-39F7-42EE-A040-93D9DE2459F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МОУ Октябрьская СОШ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11514" y="0"/>
            <a:ext cx="71287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dirty="0">
                <a:solidFill>
                  <a:srgbClr val="FFFF00"/>
                </a:solidFill>
              </a:rPr>
              <a:t>«Курс  самосовершенствования  личности во </a:t>
            </a:r>
            <a:r>
              <a:rPr lang="ru-RU" sz="4800" b="1" dirty="0" smtClean="0">
                <a:solidFill>
                  <a:srgbClr val="FFFF00"/>
                </a:solidFill>
              </a:rPr>
              <a:t>внеурочной </a:t>
            </a:r>
            <a:r>
              <a:rPr lang="ru-RU" sz="4800" b="1" dirty="0">
                <a:solidFill>
                  <a:srgbClr val="FFFF00"/>
                </a:solidFill>
              </a:rPr>
              <a:t>деятельности учащихся»</a:t>
            </a:r>
          </a:p>
        </p:txBody>
      </p:sp>
    </p:spTree>
    <p:extLst>
      <p:ext uri="{BB962C8B-B14F-4D97-AF65-F5344CB8AC3E}">
        <p14:creationId xmlns:p14="http://schemas.microsoft.com/office/powerpoint/2010/main" val="160596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8952" y="3861048"/>
            <a:ext cx="7917504" cy="2232248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latin typeface="Comic Sans MS" pitchFamily="66" charset="0"/>
              </a:rPr>
              <a:t>План воспитательной работы </a:t>
            </a:r>
            <a:br>
              <a:rPr lang="ru-RU" dirty="0" smtClean="0">
                <a:latin typeface="Comic Sans MS" pitchFamily="66" charset="0"/>
              </a:rPr>
            </a:br>
            <a:r>
              <a:rPr lang="ru-RU" dirty="0" smtClean="0">
                <a:latin typeface="Comic Sans MS" pitchFamily="66" charset="0"/>
              </a:rPr>
              <a:t>школы и класса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0392" y="548680"/>
            <a:ext cx="7898072" cy="1656184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Курс «</a:t>
            </a:r>
            <a:r>
              <a:rPr lang="ru-RU" sz="4400" dirty="0"/>
              <a:t>С</a:t>
            </a:r>
            <a:r>
              <a:rPr lang="ru-RU" sz="4400" dirty="0" smtClean="0"/>
              <a:t>амосовершенствования личности» </a:t>
            </a:r>
            <a:endParaRPr lang="ru-RU" sz="4400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3826191" y="1916832"/>
            <a:ext cx="975623" cy="1584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97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14808"/>
            <a:ext cx="8640960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О</a:t>
            </a:r>
            <a:r>
              <a:rPr lang="ru-RU" b="1" dirty="0" smtClean="0"/>
              <a:t>рганизационно-методические </a:t>
            </a:r>
            <a:r>
              <a:rPr lang="ru-RU" b="1" dirty="0"/>
              <a:t>особенности занятий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2276872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/>
              <a:t>Особенность деятельности </a:t>
            </a:r>
            <a:r>
              <a:rPr lang="ru-RU" sz="2800" dirty="0"/>
              <a:t>– работа с внутренним миром ребёнка, с его переживаниями, интересами, отношениями.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3789040"/>
            <a:ext cx="5256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процессе занятий применяются </a:t>
            </a:r>
            <a:endParaRPr lang="ru-RU" sz="2400" dirty="0"/>
          </a:p>
        </p:txBody>
      </p:sp>
      <p:sp>
        <p:nvSpPr>
          <p:cNvPr id="7" name="Стрелка вниз 6"/>
          <p:cNvSpPr/>
          <p:nvPr/>
        </p:nvSpPr>
        <p:spPr>
          <a:xfrm rot="1826697">
            <a:off x="1532771" y="4491843"/>
            <a:ext cx="216024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283968" y="4485018"/>
            <a:ext cx="216024" cy="10880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20635605">
            <a:off x="6577827" y="4501689"/>
            <a:ext cx="225745" cy="11409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5573052"/>
            <a:ext cx="197868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Словесные</a:t>
            </a:r>
          </a:p>
          <a:p>
            <a:r>
              <a:rPr lang="ru-RU" sz="2800" b="1" dirty="0" smtClean="0"/>
              <a:t>методы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713080" y="5552654"/>
            <a:ext cx="210128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ea typeface="Times New Roman"/>
              </a:rPr>
              <a:t>Н</a:t>
            </a:r>
            <a:r>
              <a:rPr lang="ru-RU" sz="2800" b="1" dirty="0" smtClean="0">
                <a:ea typeface="Times New Roman"/>
              </a:rPr>
              <a:t>аглядные </a:t>
            </a:r>
          </a:p>
          <a:p>
            <a:r>
              <a:rPr lang="ru-RU" sz="2800" b="1" dirty="0" smtClean="0"/>
              <a:t>методы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104340" y="5573052"/>
            <a:ext cx="287149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ea typeface="Times New Roman"/>
              </a:rPr>
              <a:t>Практические</a:t>
            </a:r>
          </a:p>
          <a:p>
            <a:r>
              <a:rPr lang="ru-RU" sz="3200" b="1" dirty="0" smtClean="0">
                <a:ea typeface="Times New Roman"/>
              </a:rPr>
              <a:t>методы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15573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23278"/>
              </p:ext>
            </p:extLst>
          </p:nvPr>
        </p:nvGraphicFramePr>
        <p:xfrm>
          <a:off x="683568" y="1196752"/>
          <a:ext cx="7896202" cy="5544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6469"/>
                <a:gridCol w="3927666"/>
                <a:gridCol w="2632067"/>
              </a:tblGrid>
              <a:tr h="92410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Класс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Название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Учитель</a:t>
                      </a:r>
                      <a:endParaRPr lang="ru-RU" sz="2400" dirty="0"/>
                    </a:p>
                  </a:txBody>
                  <a:tcPr/>
                </a:tc>
              </a:tr>
              <a:tr h="92410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 класс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Самосовершенствование личности. Начала этики.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Гриневская С.Н.</a:t>
                      </a:r>
                      <a:endParaRPr lang="ru-RU" sz="2400" dirty="0"/>
                    </a:p>
                  </a:txBody>
                  <a:tcPr/>
                </a:tc>
              </a:tr>
              <a:tr h="92410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 а класс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Самосовершенствование</a:t>
                      </a:r>
                      <a:r>
                        <a:rPr lang="ru-RU" sz="2400" baseline="0" dirty="0" smtClean="0"/>
                        <a:t> личности. Начала этики.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Мартьянова Е.В</a:t>
                      </a:r>
                      <a:endParaRPr lang="ru-RU" sz="2400" dirty="0"/>
                    </a:p>
                  </a:txBody>
                  <a:tcPr/>
                </a:tc>
              </a:tr>
              <a:tr h="92410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 б класс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Самосовершенствование</a:t>
                      </a:r>
                      <a:r>
                        <a:rPr lang="ru-RU" sz="2400" baseline="0" dirty="0" smtClean="0"/>
                        <a:t> личности. Начала этики.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Егорова А.Б.</a:t>
                      </a:r>
                      <a:endParaRPr lang="ru-RU" sz="2400" dirty="0"/>
                    </a:p>
                  </a:txBody>
                  <a:tcPr/>
                </a:tc>
              </a:tr>
              <a:tr h="92410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 класс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Самосовершенствование</a:t>
                      </a:r>
                      <a:r>
                        <a:rPr lang="ru-RU" sz="2400" baseline="0" dirty="0" smtClean="0"/>
                        <a:t> личности. Начала этики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Чаморова Л.В.</a:t>
                      </a:r>
                      <a:endParaRPr lang="ru-RU" sz="2400" dirty="0"/>
                    </a:p>
                  </a:txBody>
                  <a:tcPr/>
                </a:tc>
              </a:tr>
              <a:tr h="92410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 класс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Самосовершенствование личности. Познай себя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Розина Г.Г.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96169" y="0"/>
            <a:ext cx="7200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Организация внеурочной деятельности по ФГОС  второго </a:t>
            </a:r>
            <a:r>
              <a:rPr lang="ru-RU" sz="2800" b="1" dirty="0" smtClean="0"/>
              <a:t>поколения в 2013-1014 учебном году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05462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3905"/>
            <a:ext cx="67818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Перспективы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704187"/>
              </p:ext>
            </p:extLst>
          </p:nvPr>
        </p:nvGraphicFramePr>
        <p:xfrm>
          <a:off x="395536" y="971832"/>
          <a:ext cx="8496944" cy="5853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6984776"/>
              </a:tblGrid>
              <a:tr h="35686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Класс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Название</a:t>
                      </a:r>
                      <a:endParaRPr lang="ru-RU" sz="2400" dirty="0"/>
                    </a:p>
                  </a:txBody>
                  <a:tcPr/>
                </a:tc>
              </a:tr>
              <a:tr h="61595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 класс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Самосовершенствование личности. Начала</a:t>
                      </a:r>
                      <a:r>
                        <a:rPr lang="ru-RU" sz="2400" baseline="0" dirty="0" smtClean="0"/>
                        <a:t> этики.</a:t>
                      </a:r>
                      <a:endParaRPr lang="ru-RU" sz="2400" dirty="0"/>
                    </a:p>
                  </a:txBody>
                  <a:tcPr/>
                </a:tc>
              </a:tr>
              <a:tr h="87994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 класс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Самосовершенствование личности. Начала этики.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61595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 а класс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Самосовершенствование личности. Начала этики.</a:t>
                      </a:r>
                      <a:endParaRPr lang="ru-RU" sz="2400" dirty="0"/>
                    </a:p>
                  </a:txBody>
                  <a:tcPr/>
                </a:tc>
              </a:tr>
              <a:tr h="61595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 б класс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Самосовершенствование личности. Начала этики.</a:t>
                      </a:r>
                      <a:endParaRPr lang="ru-RU" sz="2400" dirty="0"/>
                    </a:p>
                  </a:txBody>
                  <a:tcPr/>
                </a:tc>
              </a:tr>
              <a:tr h="61595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 класс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Самосовершенствование личности. Начала этики.</a:t>
                      </a:r>
                      <a:endParaRPr lang="ru-RU" sz="2400" dirty="0"/>
                    </a:p>
                  </a:txBody>
                  <a:tcPr/>
                </a:tc>
              </a:tr>
              <a:tr h="61466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 а класс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Самосовершенствование</a:t>
                      </a:r>
                      <a:r>
                        <a:rPr lang="ru-RU" sz="2400" baseline="0" dirty="0" smtClean="0"/>
                        <a:t> личности. Познай себя.</a:t>
                      </a:r>
                      <a:endParaRPr lang="ru-RU" sz="2400" dirty="0"/>
                    </a:p>
                  </a:txBody>
                  <a:tcPr/>
                </a:tc>
              </a:tr>
              <a:tr h="61466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 б класс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Самосовершенствование личности. Познай себя.</a:t>
                      </a:r>
                      <a:endParaRPr lang="ru-RU" sz="2400" dirty="0"/>
                    </a:p>
                  </a:txBody>
                  <a:tcPr/>
                </a:tc>
              </a:tr>
              <a:tr h="61466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 класс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Самосовершенствование личности. </a:t>
                      </a:r>
                      <a:r>
                        <a:rPr lang="ru-RU" sz="2400" dirty="0" smtClean="0"/>
                        <a:t>Сделай</a:t>
                      </a:r>
                      <a:r>
                        <a:rPr lang="ru-RU" sz="2400" baseline="0" dirty="0" smtClean="0"/>
                        <a:t> себя сам.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10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836713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Одна из важнейших </a:t>
            </a:r>
            <a:r>
              <a:rPr lang="ru-RU" sz="2800" b="1" u="sng" dirty="0">
                <a:solidFill>
                  <a:srgbClr val="C00000"/>
                </a:solidFill>
              </a:rPr>
              <a:t>задач</a:t>
            </a:r>
            <a:r>
              <a:rPr lang="ru-RU" sz="2800" dirty="0"/>
              <a:t> курса «Самосовершенствование личности» - подготовка школьников к вхождению в реальную жизнь, к решению жизненных проблем, управление процессом школьного периода социализации. Важнейшее значение имеет педагогически целесообразная организация процесса социализации - обучать и воспитывать, включать в жизнедеятельность ребёнка специально организованные «встречи» с различными социальными ситуациями - </a:t>
            </a:r>
            <a:r>
              <a:rPr lang="ru-RU" sz="2800" b="1" dirty="0"/>
              <a:t>социально-педагогические ситуации – пробы.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63234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66</TotalTime>
  <Words>251</Words>
  <Application>Microsoft Office PowerPoint</Application>
  <PresentationFormat>Экран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NewsPrint</vt:lpstr>
      <vt:lpstr>Презентация PowerPoint</vt:lpstr>
      <vt:lpstr>План воспитательной работы  школы и класса</vt:lpstr>
      <vt:lpstr>Организационно-методические особенности занятий</vt:lpstr>
      <vt:lpstr>Презентация PowerPoint</vt:lpstr>
      <vt:lpstr>Перспективы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marina</dc:creator>
  <cp:lastModifiedBy>RePack by Diakov</cp:lastModifiedBy>
  <cp:revision>8</cp:revision>
  <dcterms:created xsi:type="dcterms:W3CDTF">2014-05-12T10:58:17Z</dcterms:created>
  <dcterms:modified xsi:type="dcterms:W3CDTF">2014-05-13T13:19:29Z</dcterms:modified>
</cp:coreProperties>
</file>