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87" r:id="rId5"/>
    <p:sldId id="286" r:id="rId6"/>
    <p:sldId id="295" r:id="rId7"/>
    <p:sldId id="283" r:id="rId8"/>
    <p:sldId id="289" r:id="rId9"/>
    <p:sldId id="296" r:id="rId10"/>
    <p:sldId id="290" r:id="rId11"/>
    <p:sldId id="291" r:id="rId12"/>
    <p:sldId id="292" r:id="rId13"/>
    <p:sldId id="293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66CCFF"/>
    <a:srgbClr val="00FFFF"/>
    <a:srgbClr val="000099"/>
    <a:srgbClr val="000066"/>
    <a:srgbClr val="6600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14" autoAdjust="0"/>
    <p:restoredTop sz="94265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192"/>
            <a:ext cx="914399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3467" y="1916832"/>
            <a:ext cx="8280919" cy="165618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34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педагогов</a:t>
            </a:r>
            <a:br>
              <a:rPr lang="ru-RU" sz="34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 реализации тьюторской функции</a:t>
            </a:r>
            <a:endParaRPr lang="ru-RU" sz="34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323528" y="23153"/>
            <a:ext cx="8640960" cy="453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1600" b="1" i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8783" y="4276576"/>
            <a:ext cx="675009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i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Кривунь </a:t>
            </a:r>
            <a:r>
              <a:rPr lang="ru-RU" sz="2000" b="1" i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Мария Павловна</a:t>
            </a:r>
            <a:r>
              <a:rPr lang="ru-RU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ru-RU" sz="2000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6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отдела инновационных проектов</a:t>
            </a:r>
          </a:p>
          <a:p>
            <a:pPr algn="r"/>
            <a:r>
              <a:rPr lang="ru-RU" sz="160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ГОБУ ДОД ЯО ЯРИОЦ «Новая школа» </a:t>
            </a:r>
            <a:endParaRPr lang="ru-RU" sz="160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63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685" y="-25133"/>
            <a:ext cx="927242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6057" y="1268760"/>
            <a:ext cx="8496944" cy="4450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90000"/>
              </a:lnSpc>
            </a:pP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Отсутствие традиции тьюторства в отечественной педагогике          культурные образцы тьюторской деятельности недостаточно широко представлены в современной образовательной практике.</a:t>
            </a:r>
          </a:p>
          <a:p>
            <a:pPr indent="540000" algn="just">
              <a:lnSpc>
                <a:spcPct val="90000"/>
              </a:lnSpc>
            </a:pPr>
            <a:endParaRPr lang="ru-RU" alt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 algn="just">
              <a:lnSpc>
                <a:spcPct val="90000"/>
              </a:lnSpc>
            </a:pP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Недостаточное понимание педагогическим сообществом сущностного отличия позиции тьютора от других педагогических позиций (учителя, воспитателя, социального педагога и т.д.).</a:t>
            </a:r>
          </a:p>
          <a:p>
            <a:pPr indent="540000" algn="just">
              <a:lnSpc>
                <a:spcPct val="90000"/>
              </a:lnSpc>
            </a:pPr>
            <a:endParaRPr lang="ru-RU" alt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>
              <a:lnSpc>
                <a:spcPct val="90000"/>
              </a:lnSpc>
            </a:pP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Опыт многолетней педагогической деятельности в системе традиционной нормативной педагогики</a:t>
            </a:r>
          </a:p>
          <a:p>
            <a:pPr algn="just">
              <a:lnSpc>
                <a:spcPct val="90000"/>
              </a:lnSpc>
            </a:pP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неготовность  учителей отказаться от привычной роли дидакта.</a:t>
            </a:r>
            <a:endParaRPr lang="ru-RU" alt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/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5364087" y="404664"/>
            <a:ext cx="3024337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i="1" dirty="0" smtClean="0">
                <a:solidFill>
                  <a:srgbClr val="000066"/>
                </a:solidFill>
                <a:latin typeface="Arial Narrow" pitchFamily="34" charset="0"/>
              </a:rPr>
              <a:t>Проблемы</a:t>
            </a:r>
            <a:endParaRPr lang="ru-RU" sz="2400" b="1" i="1" dirty="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2" name="Стрелка вправо 1"/>
          <p:cNvSpPr/>
          <p:nvPr/>
        </p:nvSpPr>
        <p:spPr>
          <a:xfrm>
            <a:off x="1921952" y="1772782"/>
            <a:ext cx="561816" cy="90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4725144"/>
            <a:ext cx="592137" cy="14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64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685" y="-25133"/>
            <a:ext cx="927242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6057" y="1222290"/>
            <a:ext cx="8496944" cy="4542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деятельности в контексте тьюторских идей требует от педагога перехода на новый уровень профессионального развития, который сопровождается формированием новых ценностных ориентиров, освоением принципиально иной педагогической позиции, овладением совершенно новыми видами и способами работы.</a:t>
            </a:r>
            <a:r>
              <a:rPr lang="ru-RU" alt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/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40000" algn="ctr"/>
            <a:r>
              <a:rPr lang="ru-RU" altLang="ru-RU" sz="2400" i="1" dirty="0">
                <a:solidFill>
                  <a:srgbClr val="002060"/>
                </a:solidFill>
                <a:latin typeface="Verdana" pitchFamily="34" charset="0"/>
              </a:rPr>
              <a:t>Освоение новой профессиональной роли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40000"/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Разработка и реализация программ профессиональной подготовки педагогических кадров в области тьюторства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4086477" y="3460659"/>
            <a:ext cx="93610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4410513" y="4401108"/>
            <a:ext cx="288032" cy="3960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4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685" y="-25133"/>
            <a:ext cx="927242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6057" y="1268760"/>
            <a:ext cx="8496944" cy="405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000" indent="-288000" algn="just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ru-RU" alt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должна обеспечивать реализацию принципа индивидуализации.</a:t>
            </a:r>
          </a:p>
          <a:p>
            <a:pPr marL="288000" indent="-288000" algn="just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должно строиться на основе технологии тьюторского сопровождения.</a:t>
            </a:r>
          </a:p>
          <a:p>
            <a:pPr marL="288000" indent="-288000" algn="just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учебной программы должно отражать полный спектр концептуальных идей и ценностных ориентиров тьюторской деятельности.</a:t>
            </a:r>
          </a:p>
          <a:p>
            <a:pPr marL="288000" indent="-288000" algn="just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учебной деятельности должна строиться с опорой на открытые образовательные технологии субъектно-ориентированного обучения.</a:t>
            </a:r>
          </a:p>
          <a:p>
            <a:pPr marL="288000" indent="-288000" algn="just">
              <a:lnSpc>
                <a:spcPct val="90000"/>
              </a:lnSpc>
              <a:spcBef>
                <a:spcPts val="600"/>
              </a:spcBef>
              <a:buAutoNum type="arabicPeriod"/>
            </a:pPr>
            <a:r>
              <a:rPr lang="ru-RU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обучения должны моделировать различные аспекты тьюторской работы.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4860031" y="404664"/>
            <a:ext cx="3942969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i="1" dirty="0" smtClean="0">
                <a:solidFill>
                  <a:srgbClr val="000066"/>
                </a:solidFill>
                <a:latin typeface="Arial Narrow" pitchFamily="34" charset="0"/>
              </a:rPr>
              <a:t>Требования к программам</a:t>
            </a:r>
            <a:endParaRPr lang="ru-RU" sz="2400" b="1" i="1" dirty="0">
              <a:solidFill>
                <a:srgbClr val="000066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4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685" y="-25133"/>
            <a:ext cx="927242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4049" y="1246462"/>
            <a:ext cx="8640960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 дисциплины «Тьюторское сопровождение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ИОД обучающихся»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студентов психолого-педагогического направления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ЯГПУ им. К.Д. Ушинского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Магистерская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психолого-педагогического направления «Тьюторство 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общем и профессиональном образовании»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курсов повышения квалификации «Тьюторское сопровождение одаренного ребенка в условиях взаимодействия основного общего, дополнительного и профессионального образования» (МРЦ по поддержке одаренных детей и подростков ЯГПУ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им. К.Д.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Ушинского)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переподготовки «Тьюторское сопровождение в образовательной и социальной сферах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(ГОАУ ЯО «Институт развития образования»)</a:t>
            </a:r>
            <a:endParaRPr lang="ru-RU" sz="2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5446133" y="396733"/>
            <a:ext cx="338437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i="1" dirty="0" smtClean="0">
                <a:solidFill>
                  <a:srgbClr val="000066"/>
                </a:solidFill>
                <a:latin typeface="Arial Narrow" pitchFamily="34" charset="0"/>
              </a:rPr>
              <a:t>Подготовка тьюторов</a:t>
            </a:r>
            <a:endParaRPr lang="ru-RU" sz="2400" b="1" i="1" dirty="0">
              <a:solidFill>
                <a:srgbClr val="000066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4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2"/>
          <p:cNvSpPr txBox="1">
            <a:spLocks/>
          </p:cNvSpPr>
          <p:nvPr/>
        </p:nvSpPr>
        <p:spPr>
          <a:xfrm>
            <a:off x="3491880" y="3717032"/>
            <a:ext cx="540570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4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62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5829"/>
            <a:ext cx="914399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53936" y="1484784"/>
            <a:ext cx="856895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40000" algn="just">
              <a:spcAft>
                <a:spcPts val="1200"/>
              </a:spcAft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решения стратегических задач инновационного развития России важнейшими качествами личности становятся инициативность, способность творчески мыслить и находить нестандартные решения, умение выбирать профессиональный путь, готовность обучаться в течение всей жизни. Школьное обучение должно быть построено так, чтоб выпускники могли самостоятельно ставить и достигать серьезных целей, умело реагировать на разные жизненные ситуации.</a:t>
            </a:r>
          </a:p>
          <a:p>
            <a:pPr lvl="0" indent="540000" algn="r"/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Д.А. Медведев.</a:t>
            </a:r>
          </a:p>
          <a:p>
            <a:pPr lvl="0" algn="r"/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Национальная образовательная инициатива </a:t>
            </a:r>
          </a:p>
          <a:p>
            <a:pPr lvl="0" algn="r"/>
            <a:r>
              <a:rPr lang="ru-RU" sz="2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«Наша новая школа»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3707904" y="260648"/>
            <a:ext cx="5214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i="1" dirty="0" smtClean="0">
                <a:solidFill>
                  <a:srgbClr val="000066"/>
                </a:solidFill>
                <a:latin typeface="Arial Narrow" pitchFamily="34" charset="0"/>
              </a:rPr>
              <a:t>Социальные запросы к образованию</a:t>
            </a:r>
            <a:endParaRPr lang="ru-RU" sz="2400" b="1" i="1" dirty="0">
              <a:solidFill>
                <a:srgbClr val="000066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45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175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241379"/>
            <a:ext cx="859936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обучения: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личности учащегося, его способностей, творческого потенциала, самостоятельности и активности</a:t>
            </a:r>
          </a:p>
          <a:p>
            <a:endParaRPr lang="ru-RU" sz="2400" i="1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i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подходов и принципов образования: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центре внимания педагога не преподавание конкретных знаний, а развитие учебной и познавательной деятельности школьников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функциональные задачи обуславливают появления новых педагогических должностей и позиций</a:t>
            </a: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4283968" y="260648"/>
            <a:ext cx="4638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i="1" dirty="0" smtClean="0">
                <a:solidFill>
                  <a:srgbClr val="000066"/>
                </a:solidFill>
                <a:latin typeface="Arial Narrow" pitchFamily="34" charset="0"/>
              </a:rPr>
              <a:t>Актуальные идеи в образовании </a:t>
            </a:r>
            <a:endParaRPr lang="ru-RU" sz="2400" b="1" i="1" dirty="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4211960" y="2276872"/>
            <a:ext cx="35645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871" y="4293096"/>
            <a:ext cx="414337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635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685" y="-25133"/>
            <a:ext cx="927242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19" y="1772816"/>
            <a:ext cx="85689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 году в Минюсте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введена в реестр должностей педагогических работников общего, дополнительного и высшего профессионального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новая педагогическая профессия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«тьютор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>
              <a:buClr>
                <a:schemeClr val="accent2"/>
              </a:buClr>
            </a:pPr>
            <a:r>
              <a:rPr lang="ru-RU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(Приказы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Минздравсоцразвития РФ </a:t>
            </a:r>
            <a:endParaRPr lang="ru-RU" alt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Clr>
                <a:schemeClr val="accent2"/>
              </a:buClr>
            </a:pPr>
            <a:r>
              <a:rPr lang="ru-RU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мая 2008 года № 216н </a:t>
            </a:r>
            <a:r>
              <a:rPr lang="ru-RU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№ 217н)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40000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90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685" y="-25133"/>
            <a:ext cx="927242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6057" y="1327768"/>
            <a:ext cx="8496944" cy="430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90000"/>
              </a:lnSpc>
            </a:pP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Герой </a:t>
            </a: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педагогики. </a:t>
            </a: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прямой </a:t>
            </a: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антипод традиционному педагогу, отрицающий не только конкретную технологию школоцентрированной педагогики, но и идеологию, которая  обосновывает и поддерживает существование педагогического </a:t>
            </a: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воспроизводства.</a:t>
            </a:r>
          </a:p>
          <a:p>
            <a:pPr indent="540000" algn="r">
              <a:lnSpc>
                <a:spcPct val="90000"/>
              </a:lnSpc>
            </a:pPr>
            <a:r>
              <a:rPr lang="ru-RU" alt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П.Г. Щедровицкий </a:t>
            </a:r>
            <a:endParaRPr lang="ru-RU" alt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/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40000" algn="just"/>
            <a:r>
              <a:rPr lang="ru-RU" sz="2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Особая педагогическая позиция, сопровождающая процесс самообразования, индивидуальный образовательный поиск, осуществляющая поддержку разработки и реализации индивидуальных образовательных проектов и программ.</a:t>
            </a:r>
          </a:p>
          <a:p>
            <a:pPr indent="540000" algn="r"/>
            <a:r>
              <a:rPr lang="ru-RU" sz="2400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Т.М. Ковалева</a:t>
            </a:r>
            <a:endParaRPr lang="ru-RU" sz="2400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6372200" y="404664"/>
            <a:ext cx="194421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i="1" dirty="0" smtClean="0">
                <a:solidFill>
                  <a:srgbClr val="000066"/>
                </a:solidFill>
                <a:latin typeface="Arial Narrow" pitchFamily="34" charset="0"/>
              </a:rPr>
              <a:t>Тьютор</a:t>
            </a:r>
            <a:endParaRPr lang="ru-RU" sz="2400" b="1" i="1" dirty="0">
              <a:solidFill>
                <a:srgbClr val="000066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4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39" y="-16812"/>
            <a:ext cx="927242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5940152" y="404664"/>
            <a:ext cx="295232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b="1" i="1" dirty="0" smtClean="0">
                <a:solidFill>
                  <a:srgbClr val="000066"/>
                </a:solidFill>
                <a:latin typeface="Arial Narrow" pitchFamily="34" charset="0"/>
              </a:rPr>
              <a:t>Тьютор - посредник</a:t>
            </a:r>
            <a:endParaRPr lang="ru-RU" sz="2400" b="1" i="1" dirty="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3283681" y="1406517"/>
            <a:ext cx="2520280" cy="648072"/>
          </a:xfrm>
          <a:prstGeom prst="flowChartAlternateProcess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</a:rPr>
              <a:t>Ребенок</a:t>
            </a:r>
            <a:endParaRPr lang="ru-RU" sz="3200" b="1" dirty="0">
              <a:solidFill>
                <a:srgbClr val="000066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285581" y="2946858"/>
            <a:ext cx="2520280" cy="842214"/>
          </a:xfrm>
          <a:prstGeom prst="ellips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Тьютор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7" name="Двойная стрелка вверх/вниз 6"/>
          <p:cNvSpPr/>
          <p:nvPr/>
        </p:nvSpPr>
        <p:spPr>
          <a:xfrm>
            <a:off x="4368644" y="2186855"/>
            <a:ext cx="354154" cy="57606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76543" y="4301417"/>
            <a:ext cx="2435857" cy="864095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педагоги-предметники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0439" y="3050725"/>
            <a:ext cx="2376264" cy="634479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родители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76298" y="3050724"/>
            <a:ext cx="2808312" cy="792087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классный руководитель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92141" y="4296192"/>
            <a:ext cx="3347864" cy="864095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психолог,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с</a:t>
            </a:r>
            <a:r>
              <a:rPr lang="ru-RU" sz="2400" b="1" dirty="0" smtClean="0">
                <a:solidFill>
                  <a:srgbClr val="002060"/>
                </a:solidFill>
              </a:rPr>
              <a:t>оциальный педагог…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69557" y="5786761"/>
            <a:ext cx="2952328" cy="792088"/>
          </a:xfrm>
          <a:prstGeom prst="rect">
            <a:avLst/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другие субъекты образования</a:t>
            </a:r>
            <a:endParaRPr lang="ru-RU" sz="2400" b="1" dirty="0">
              <a:solidFill>
                <a:srgbClr val="002060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4545721" y="3842812"/>
            <a:ext cx="38840" cy="1943949"/>
          </a:xfrm>
          <a:prstGeom prst="straightConnector1">
            <a:avLst/>
          </a:prstGeom>
          <a:ln w="76200" cmpd="sng">
            <a:solidFill>
              <a:schemeClr val="tx2">
                <a:lumMod val="60000"/>
                <a:lumOff val="40000"/>
              </a:schemeClr>
            </a:solidFill>
            <a:headEnd type="stealth"/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82311">
            <a:off x="2664677" y="3055207"/>
            <a:ext cx="370798" cy="1716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74783">
            <a:off x="5363958" y="3380076"/>
            <a:ext cx="1636388" cy="1103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02327">
            <a:off x="2803721" y="3124168"/>
            <a:ext cx="449892" cy="645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93117">
            <a:off x="5721589" y="3235647"/>
            <a:ext cx="600594" cy="562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8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50" y="-39255"/>
            <a:ext cx="9165950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412776"/>
            <a:ext cx="87155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540000" algn="just">
              <a:spcBef>
                <a:spcPts val="600"/>
              </a:spcBef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задача тьютора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научить ребенка понимать самого себя, свой собственный образовательный запрос; находить вокруг себя различные образовательные возможности и использовать их потенциал для своего развития.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4684542" y="260648"/>
            <a:ext cx="423834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sz="2400" b="1" i="1" dirty="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985156" y="3212976"/>
            <a:ext cx="1224136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86548" y="3789040"/>
            <a:ext cx="87959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 сопровождает выход ребенка на </a:t>
            </a:r>
          </a:p>
          <a:p>
            <a:pPr lvl="0"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индивидуальную образовательную программу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10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75" y="-25133"/>
            <a:ext cx="927242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6056" y="1586300"/>
            <a:ext cx="3905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Тьютор</a:t>
            </a:r>
          </a:p>
          <a:p>
            <a:pPr indent="540000" algn="just"/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профессия/должность</a:t>
            </a:r>
          </a:p>
          <a:p>
            <a:pPr indent="540000" algn="just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самостоятельный субъект педагогической деятельности</a:t>
            </a:r>
          </a:p>
          <a:p>
            <a:pPr algn="ctr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6372200" y="404664"/>
            <a:ext cx="194421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sz="2400" b="1" i="1" dirty="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27121" y="1586300"/>
            <a:ext cx="4115677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</a:rPr>
              <a:t>Педагог </a:t>
            </a:r>
            <a:endParaRPr lang="ru-RU" sz="2400" b="1" dirty="0" smtClean="0">
              <a:solidFill>
                <a:srgbClr val="002060"/>
              </a:solidFill>
              <a:latin typeface="Times New Roman"/>
              <a:ea typeface="Calibri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Calibri"/>
              </a:rPr>
              <a:t>с 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Calibri"/>
              </a:rPr>
              <a:t>тьюторской </a:t>
            </a:r>
            <a:r>
              <a:rPr lang="ru-RU" sz="2400" b="1" dirty="0" smtClean="0">
                <a:solidFill>
                  <a:srgbClr val="002060"/>
                </a:solidFill>
                <a:latin typeface="Times New Roman"/>
                <a:ea typeface="Calibri"/>
              </a:rPr>
              <a:t>компетенцией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</a:t>
            </a: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педагог-предметник,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руководитель,</a:t>
            </a:r>
          </a:p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психолог…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164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МАКЕТЫ\фон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685" y="-25133"/>
            <a:ext cx="9272429" cy="7008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409" y="1556792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000" algn="just">
              <a:lnSpc>
                <a:spcPct val="9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Сегодня, 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того чтобы адекватно отвечать запросам нового времени и эффективно решать современные образовательные задачи,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педагогу необходимо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обладать тьюторскими компетенциями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40000" algn="just">
              <a:lnSpc>
                <a:spcPct val="90000"/>
              </a:lnSpc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 algn="just">
              <a:lnSpc>
                <a:spcPct val="90000"/>
              </a:lnSpc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000" algn="just">
              <a:lnSpc>
                <a:spcPct val="90000"/>
              </a:lnSpc>
            </a:pP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тьюторских идей</a:t>
            </a:r>
          </a:p>
          <a:p>
            <a:pPr algn="ctr">
              <a:lnSpc>
                <a:spcPct val="90000"/>
              </a:lnSpc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массовой педагогической практике</a:t>
            </a:r>
          </a:p>
          <a:p>
            <a:pPr indent="540000" algn="just">
              <a:lnSpc>
                <a:spcPct val="90000"/>
              </a:lnSpc>
            </a:pPr>
            <a:endParaRPr lang="ru-RU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3920809" y="3231046"/>
            <a:ext cx="1296144" cy="496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68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617</Words>
  <Application>Microsoft Office PowerPoint</Application>
  <PresentationFormat>Экран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Подготовка педагогов  к реализации тьюторской функции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ВН Друзин</dc:creator>
  <cp:lastModifiedBy>3</cp:lastModifiedBy>
  <cp:revision>182</cp:revision>
  <dcterms:created xsi:type="dcterms:W3CDTF">2013-06-20T04:21:53Z</dcterms:created>
  <dcterms:modified xsi:type="dcterms:W3CDTF">2014-12-16T11:49:29Z</dcterms:modified>
</cp:coreProperties>
</file>