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7" r:id="rId3"/>
    <p:sldId id="275" r:id="rId4"/>
    <p:sldId id="27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78" r:id="rId13"/>
    <p:sldId id="273" r:id="rId14"/>
    <p:sldId id="274" r:id="rId15"/>
    <p:sldId id="264" r:id="rId16"/>
    <p:sldId id="265" r:id="rId17"/>
    <p:sldId id="266" r:id="rId18"/>
    <p:sldId id="279" r:id="rId19"/>
    <p:sldId id="280" r:id="rId20"/>
    <p:sldId id="281" r:id="rId21"/>
    <p:sldId id="267" r:id="rId22"/>
    <p:sldId id="268" r:id="rId23"/>
    <p:sldId id="269" r:id="rId24"/>
    <p:sldId id="270" r:id="rId25"/>
    <p:sldId id="271" r:id="rId26"/>
    <p:sldId id="272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81" autoAdjust="0"/>
  </p:normalViewPr>
  <p:slideViewPr>
    <p:cSldViewPr>
      <p:cViewPr varScale="1">
        <p:scale>
          <a:sx n="57" d="100"/>
          <a:sy n="57" d="100"/>
        </p:scale>
        <p:origin x="-3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438400"/>
            <a:ext cx="7391400" cy="2133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Модель </a:t>
            </a:r>
            <a:r>
              <a:rPr lang="ru-RU" dirty="0" err="1" smtClean="0">
                <a:solidFill>
                  <a:srgbClr val="002060"/>
                </a:solidFill>
              </a:rPr>
              <a:t>тьюторского</a:t>
            </a:r>
            <a:r>
              <a:rPr lang="ru-RU" dirty="0" smtClean="0">
                <a:solidFill>
                  <a:srgbClr val="002060"/>
                </a:solidFill>
              </a:rPr>
              <a:t> сопровождения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одарённого младшего школьника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2800" y="4648200"/>
            <a:ext cx="5791200" cy="1905000"/>
          </a:xfrm>
        </p:spPr>
        <p:txBody>
          <a:bodyPr>
            <a:noAutofit/>
          </a:bodyPr>
          <a:lstStyle/>
          <a:p>
            <a:pPr algn="l"/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Составитель:</a:t>
            </a:r>
          </a:p>
          <a:p>
            <a:pPr algn="l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Пикина А.Л.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руководитель </a:t>
            </a:r>
          </a:p>
          <a:p>
            <a:pPr algn="l"/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Межрегионального ресурсного центра по поддержке одарённых детей и подростков </a:t>
            </a:r>
          </a:p>
          <a:p>
            <a:pPr algn="l"/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ФГБОУ ВПО «Ярославский государственный педагогический университет им. К.Д. Ушинского»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E:\.Trash-1000\files\ANIMATED\J020537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610600" cy="1752599"/>
          </a:xfrm>
          <a:prstGeom prst="rect">
            <a:avLst/>
          </a:prstGeom>
          <a:noFill/>
        </p:spPr>
      </p:pic>
      <p:pic>
        <p:nvPicPr>
          <p:cNvPr id="2052" name="Picture 4" descr="E:\.Trash-1000\files\ANIMATED\J028363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650486"/>
            <a:ext cx="2209800" cy="18120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Содержание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Выявление способностей ребёнка посредством диагностики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Работа с интересом ребёнка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Приращение к школьному образованию дополнительного образования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Исследовательская  работа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Работа над собственным способом действия ребёнка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Детско-взрослое проектирование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Нормы культурного поведения 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Технологии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игровые технологии, </a:t>
            </a:r>
          </a:p>
          <a:p>
            <a:r>
              <a:rPr lang="ru-RU" dirty="0" smtClean="0"/>
              <a:t>технология </a:t>
            </a:r>
            <a:r>
              <a:rPr lang="ru-RU" dirty="0" err="1" smtClean="0"/>
              <a:t>тьюторского</a:t>
            </a:r>
            <a:r>
              <a:rPr lang="ru-RU" dirty="0" smtClean="0"/>
              <a:t> сопровождения исследовательской деятельности обучающегося,</a:t>
            </a:r>
          </a:p>
          <a:p>
            <a:r>
              <a:rPr lang="ru-RU" dirty="0" smtClean="0"/>
              <a:t>технология </a:t>
            </a:r>
            <a:r>
              <a:rPr lang="ru-RU" dirty="0" err="1" smtClean="0"/>
              <a:t>тьюторского</a:t>
            </a:r>
            <a:r>
              <a:rPr lang="ru-RU" dirty="0" smtClean="0"/>
              <a:t> сопровождения проектной деятельности обучающегося,</a:t>
            </a:r>
          </a:p>
          <a:p>
            <a:r>
              <a:rPr lang="ru-RU" dirty="0" err="1" smtClean="0"/>
              <a:t>тьюториалы</a:t>
            </a:r>
            <a:r>
              <a:rPr lang="ru-RU" dirty="0" smtClean="0"/>
              <a:t>, </a:t>
            </a:r>
          </a:p>
          <a:p>
            <a:r>
              <a:rPr lang="ru-RU" dirty="0" smtClean="0"/>
              <a:t>театральные технологии,</a:t>
            </a:r>
          </a:p>
          <a:p>
            <a:r>
              <a:rPr lang="ru-RU" dirty="0" smtClean="0"/>
              <a:t>технологии консультирования,</a:t>
            </a:r>
          </a:p>
          <a:p>
            <a:r>
              <a:rPr lang="ru-RU" dirty="0" smtClean="0"/>
              <a:t>технология организации образовательного события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Ведущая технология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i="1" dirty="0" smtClean="0">
                <a:solidFill>
                  <a:srgbClr val="002060"/>
                </a:solidFill>
              </a:rPr>
              <a:t>Индивидуальный образовательный маршрут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>
                <a:solidFill>
                  <a:srgbClr val="002060"/>
                </a:solidFill>
              </a:rPr>
              <a:t>Целеполагание</a:t>
            </a:r>
            <a:r>
              <a:rPr lang="ru-RU" dirty="0" smtClean="0">
                <a:solidFill>
                  <a:srgbClr val="002060"/>
                </a:solidFill>
              </a:rPr>
              <a:t> 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…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28600" y="1219200"/>
          <a:ext cx="8458199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947059"/>
                <a:gridCol w="1197428"/>
                <a:gridCol w="1197428"/>
                <a:gridCol w="1458685"/>
                <a:gridCol w="1219200"/>
                <a:gridCol w="914399"/>
              </a:tblGrid>
              <a:tr h="981027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Хочу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Учёба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Общение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Спорт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Творчество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Физ. развитие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………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37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научиться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37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развивать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02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преодолеть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02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исправить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37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solidFill>
                  <a:srgbClr val="002060"/>
                </a:solidFill>
              </a:rPr>
              <a:t>Лист индивидуального образовательного маршрута  младшего школьника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ФИО __________________________________________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на _______/_______ учебный год</a:t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362200"/>
          <a:ext cx="8382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842"/>
                <a:gridCol w="1139658"/>
                <a:gridCol w="1047750"/>
                <a:gridCol w="1047750"/>
                <a:gridCol w="1157514"/>
                <a:gridCol w="937986"/>
                <a:gridCol w="1047750"/>
                <a:gridCol w="1047750"/>
              </a:tblGrid>
              <a:tr h="2302094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Дни недели 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Пред-метные</a:t>
                      </a:r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кружки и </a:t>
                      </a:r>
                      <a:r>
                        <a:rPr kumimoji="0"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факуль-тативы</a:t>
                      </a:r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в школе 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Кол-во часов 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kumimoji="0" lang="x-none" sz="1800" b="1" kern="120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Сроки </a:t>
                      </a:r>
                      <a:endParaRPr kumimoji="0" lang="ru-RU" sz="18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прохож-дения</a:t>
                      </a:r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Дополнительное </a:t>
                      </a:r>
                      <a:r>
                        <a:rPr kumimoji="0"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образо-вание</a:t>
                      </a:r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(пред-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меты,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курсы)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Кол-во часов 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kumimoji="0" lang="x-none" sz="1800" b="1" kern="120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Сроки </a:t>
                      </a:r>
                      <a:endParaRPr kumimoji="0" lang="ru-RU" sz="18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прохож-дения</a:t>
                      </a:r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Инд-е</a:t>
                      </a:r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занятия с </a:t>
                      </a:r>
                      <a:r>
                        <a:rPr kumimoji="0"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психо-логом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5506"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ru-RU" i="1" dirty="0" err="1" smtClean="0">
                <a:solidFill>
                  <a:srgbClr val="002060"/>
                </a:solidFill>
              </a:rPr>
              <a:t>Тьютор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81000" y="1600200"/>
            <a:ext cx="9067800" cy="4709160"/>
          </a:xfrm>
        </p:spPr>
        <p:txBody>
          <a:bodyPr/>
          <a:lstStyle/>
          <a:p>
            <a:pPr lvl="2">
              <a:buFont typeface="Wingdings" pitchFamily="2" charset="2"/>
              <a:buChar char="Ø"/>
            </a:pPr>
            <a:r>
              <a:rPr lang="ru-RU" sz="3600" dirty="0" smtClean="0"/>
              <a:t>Путеводитель в образовательном пространстве  всех возможностей ребёнка</a:t>
            </a:r>
          </a:p>
          <a:p>
            <a:pPr lvl="2">
              <a:buNone/>
            </a:pPr>
            <a:endParaRPr lang="ru-RU" sz="2800" dirty="0" smtClean="0"/>
          </a:p>
          <a:p>
            <a:pPr lvl="2" algn="just">
              <a:buNone/>
            </a:pPr>
            <a:r>
              <a:rPr lang="ru-RU" sz="3200" dirty="0" smtClean="0"/>
              <a:t>  </a:t>
            </a:r>
            <a:r>
              <a:rPr lang="ru-RU" sz="3200" b="1" dirty="0" smtClean="0"/>
              <a:t>Главное для </a:t>
            </a:r>
            <a:r>
              <a:rPr lang="ru-RU" sz="3200" b="1" dirty="0" err="1" smtClean="0"/>
              <a:t>тьютора</a:t>
            </a:r>
            <a:r>
              <a:rPr lang="ru-RU" sz="3200" dirty="0" smtClean="0"/>
              <a:t> – научить ребёнка использовать различные ресурсы для построения своей образовательной программы.</a:t>
            </a:r>
          </a:p>
          <a:p>
            <a:pPr lvl="2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Ресурсы </a:t>
            </a:r>
            <a:r>
              <a:rPr lang="ru-RU" i="1" dirty="0" err="1" smtClean="0">
                <a:solidFill>
                  <a:srgbClr val="002060"/>
                </a:solidFill>
              </a:rPr>
              <a:t>тьютора</a:t>
            </a:r>
            <a:r>
              <a:rPr lang="ru-RU" i="1" dirty="0" smtClean="0">
                <a:solidFill>
                  <a:srgbClr val="002060"/>
                </a:solidFill>
              </a:rPr>
              <a:t> и обучающегося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ресурсы музеев, библиотек, театров как держателей образовательных ресурсов</a:t>
            </a:r>
          </a:p>
          <a:p>
            <a:r>
              <a:rPr lang="ru-RU" dirty="0" smtClean="0"/>
              <a:t>региональные и муниципальные центры и отделы работы с одаренными детьми, включение детей в реализацию их программ</a:t>
            </a:r>
          </a:p>
          <a:p>
            <a:r>
              <a:rPr lang="ru-RU" dirty="0" smtClean="0"/>
              <a:t>психологические службы.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153400" cy="1219200"/>
          </a:xfrm>
        </p:spPr>
        <p:txBody>
          <a:bodyPr/>
          <a:lstStyle/>
          <a:p>
            <a:pPr algn="ctr"/>
            <a:r>
              <a:rPr lang="ru-RU" sz="4400" i="1" dirty="0" smtClean="0">
                <a:solidFill>
                  <a:srgbClr val="002060"/>
                </a:solidFill>
              </a:rPr>
              <a:t>Механизмы </a:t>
            </a:r>
            <a:r>
              <a:rPr lang="ru-RU" sz="4400" i="1" dirty="0" err="1" smtClean="0">
                <a:solidFill>
                  <a:srgbClr val="002060"/>
                </a:solidFill>
              </a:rPr>
              <a:t>тьюторского</a:t>
            </a:r>
            <a:r>
              <a:rPr lang="ru-RU" sz="4400" i="1" dirty="0" smtClean="0">
                <a:solidFill>
                  <a:srgbClr val="002060"/>
                </a:solidFill>
              </a:rPr>
              <a:t> сопровождения</a:t>
            </a:r>
            <a:endParaRPr lang="ru-RU" sz="4400" i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" y="2507786"/>
            <a:ext cx="8382000" cy="2978614"/>
          </a:xfrm>
        </p:spPr>
        <p:txBody>
          <a:bodyPr>
            <a:normAutofit/>
          </a:bodyPr>
          <a:lstStyle/>
          <a:p>
            <a:pPr marL="530352" lvl="0" indent="-457200">
              <a:buFont typeface="+mj-lt"/>
              <a:buAutoNum type="arabicPeriod"/>
            </a:pPr>
            <a:r>
              <a:rPr lang="ru-RU" sz="3600" dirty="0" smtClean="0"/>
              <a:t>Программно-проектный.</a:t>
            </a:r>
            <a:endParaRPr lang="ru-RU" sz="3600" b="1" dirty="0" smtClean="0"/>
          </a:p>
          <a:p>
            <a:pPr marL="530352" lvl="0" indent="-457200">
              <a:buFont typeface="+mj-lt"/>
              <a:buAutoNum type="arabicPeriod"/>
            </a:pPr>
            <a:r>
              <a:rPr lang="ru-RU" sz="3600" dirty="0" smtClean="0"/>
              <a:t>Нормативно-правовой. </a:t>
            </a:r>
            <a:endParaRPr lang="ru-RU" sz="3600" b="1" dirty="0" smtClean="0"/>
          </a:p>
          <a:p>
            <a:pPr marL="530352" lvl="0" indent="-457200">
              <a:buFont typeface="+mj-lt"/>
              <a:buAutoNum type="arabicPeriod"/>
            </a:pPr>
            <a:r>
              <a:rPr lang="ru-RU" sz="3600" dirty="0" smtClean="0"/>
              <a:t>Информационный.</a:t>
            </a:r>
            <a:endParaRPr lang="ru-RU" sz="3600" b="1" dirty="0" smtClean="0"/>
          </a:p>
          <a:p>
            <a:pPr marL="530352" lvl="0" indent="-457200">
              <a:buFont typeface="+mj-lt"/>
              <a:buAutoNum type="arabicPeriod"/>
            </a:pPr>
            <a:r>
              <a:rPr lang="ru-RU" sz="3600" dirty="0" smtClean="0"/>
              <a:t>Аналитико-рефлексивный.</a:t>
            </a:r>
            <a:endParaRPr lang="ru-RU" sz="3600" b="1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077200" cy="1828800"/>
          </a:xfrm>
        </p:spPr>
        <p:txBody>
          <a:bodyPr/>
          <a:lstStyle/>
          <a:p>
            <a:pPr algn="ctr"/>
            <a:r>
              <a:rPr lang="ru-RU" sz="4000" i="1" dirty="0" smtClean="0">
                <a:solidFill>
                  <a:srgbClr val="002060"/>
                </a:solidFill>
              </a:rPr>
              <a:t>Результаты </a:t>
            </a:r>
            <a:r>
              <a:rPr lang="ru-RU" sz="4000" i="1" dirty="0" err="1" smtClean="0">
                <a:solidFill>
                  <a:srgbClr val="002060"/>
                </a:solidFill>
              </a:rPr>
              <a:t>тьюторского</a:t>
            </a:r>
            <a:r>
              <a:rPr lang="ru-RU" sz="4000" i="1" dirty="0" smtClean="0">
                <a:solidFill>
                  <a:srgbClr val="002060"/>
                </a:solidFill>
              </a:rPr>
              <a:t> сопровождения одарённого ребёнка</a:t>
            </a:r>
            <a:endParaRPr lang="ru-RU" sz="4000" i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2507786"/>
            <a:ext cx="8153400" cy="404541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На уровне </a:t>
            </a:r>
            <a:r>
              <a:rPr lang="ru-RU" sz="2800" b="1" dirty="0" smtClean="0"/>
              <a:t>одарённого младшего школьника</a:t>
            </a:r>
            <a:r>
              <a:rPr lang="ru-RU" sz="2800" dirty="0" smtClean="0"/>
              <a:t>: </a:t>
            </a:r>
          </a:p>
          <a:p>
            <a:r>
              <a:rPr lang="ru-RU" dirty="0" smtClean="0"/>
              <a:t>- </a:t>
            </a:r>
            <a:r>
              <a:rPr lang="ru-RU" sz="2400" dirty="0" smtClean="0"/>
              <a:t>учебно-познавательная деятельность по овладению научными знаниями и умениями,</a:t>
            </a:r>
          </a:p>
          <a:p>
            <a:r>
              <a:rPr lang="ru-RU" sz="2400" dirty="0" smtClean="0"/>
              <a:t> - генеральный фактор интеллекта (мышление, память, воображение, внимание),</a:t>
            </a:r>
          </a:p>
          <a:p>
            <a:r>
              <a:rPr lang="ru-RU" sz="2400" dirty="0" smtClean="0"/>
              <a:t> - базовые образовательные компетенции, </a:t>
            </a:r>
          </a:p>
          <a:p>
            <a:r>
              <a:rPr lang="ru-RU" sz="2400" dirty="0" smtClean="0"/>
              <a:t>- самооценка.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1828800"/>
          </a:xfrm>
        </p:spPr>
        <p:txBody>
          <a:bodyPr/>
          <a:lstStyle/>
          <a:p>
            <a:pPr algn="ctr"/>
            <a:r>
              <a:rPr lang="ru-RU" sz="4000" i="1" dirty="0" smtClean="0">
                <a:solidFill>
                  <a:srgbClr val="002060"/>
                </a:solidFill>
              </a:rPr>
              <a:t>Результаты </a:t>
            </a:r>
            <a:r>
              <a:rPr lang="ru-RU" sz="4000" i="1" dirty="0" err="1" smtClean="0">
                <a:solidFill>
                  <a:srgbClr val="002060"/>
                </a:solidFill>
              </a:rPr>
              <a:t>тьюторского</a:t>
            </a:r>
            <a:r>
              <a:rPr lang="ru-RU" sz="4000" i="1" dirty="0" smtClean="0">
                <a:solidFill>
                  <a:srgbClr val="002060"/>
                </a:solidFill>
              </a:rPr>
              <a:t> сопровождения одарённого ребёнка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2743200"/>
            <a:ext cx="8077200" cy="3429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На уровне </a:t>
            </a:r>
            <a:r>
              <a:rPr lang="ru-RU" sz="2800" b="1" dirty="0" smtClean="0"/>
              <a:t>родителей</a:t>
            </a:r>
            <a:r>
              <a:rPr lang="ru-RU" sz="2800" dirty="0" smtClean="0"/>
              <a:t>:</a:t>
            </a:r>
          </a:p>
          <a:p>
            <a:r>
              <a:rPr lang="ru-RU" sz="2400" dirty="0" smtClean="0"/>
              <a:t>сопровождающая позиция родителей:</a:t>
            </a:r>
          </a:p>
          <a:p>
            <a:pPr algn="just"/>
            <a:r>
              <a:rPr lang="ru-RU" sz="2400" b="1" dirty="0" smtClean="0"/>
              <a:t>-</a:t>
            </a:r>
            <a:r>
              <a:rPr lang="ru-RU" sz="2400" dirty="0" smtClean="0"/>
              <a:t> знание проблем младшего школьника и одарённого ребёнка,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 знание образовательных учреждений, специалистов, способных решить проблемы младшего школьника,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 умение поддержать в трудной ситуации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Модель </a:t>
            </a:r>
            <a:r>
              <a:rPr lang="ru-RU" i="1" dirty="0" err="1" smtClean="0">
                <a:solidFill>
                  <a:srgbClr val="002060"/>
                </a:solidFill>
              </a:rPr>
              <a:t>тьюторского</a:t>
            </a:r>
            <a:r>
              <a:rPr lang="ru-RU" i="1" dirty="0" smtClean="0">
                <a:solidFill>
                  <a:srgbClr val="002060"/>
                </a:solidFill>
              </a:rPr>
              <a:t> сопровождения</a:t>
            </a:r>
            <a:br>
              <a:rPr lang="ru-RU" i="1" dirty="0" smtClean="0">
                <a:solidFill>
                  <a:srgbClr val="002060"/>
                </a:solidFill>
              </a:rPr>
            </a:br>
            <a:r>
              <a:rPr lang="ru-RU" i="1" dirty="0" smtClean="0">
                <a:solidFill>
                  <a:srgbClr val="002060"/>
                </a:solidFill>
              </a:rPr>
              <a:t>одарённого младшего школьника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47160"/>
          </a:xfrm>
        </p:spPr>
        <p:txBody>
          <a:bodyPr/>
          <a:lstStyle/>
          <a:p>
            <a:pPr marL="651510" indent="-514350">
              <a:buFont typeface="+mj-lt"/>
              <a:buAutoNum type="arabicPeriod"/>
            </a:pPr>
            <a:r>
              <a:rPr lang="ru-RU" sz="3200" dirty="0" smtClean="0"/>
              <a:t>Смысловые основы</a:t>
            </a:r>
          </a:p>
          <a:p>
            <a:pPr marL="651510" indent="-514350">
              <a:buFont typeface="+mj-lt"/>
              <a:buAutoNum type="arabicPeriod"/>
            </a:pPr>
            <a:r>
              <a:rPr lang="ru-RU" sz="3200" dirty="0" smtClean="0"/>
              <a:t>Цель</a:t>
            </a:r>
          </a:p>
          <a:p>
            <a:pPr marL="651510" indent="-514350">
              <a:buFont typeface="+mj-lt"/>
              <a:buAutoNum type="arabicPeriod"/>
            </a:pPr>
            <a:r>
              <a:rPr lang="ru-RU" sz="3200" dirty="0" smtClean="0"/>
              <a:t>Содержание</a:t>
            </a:r>
          </a:p>
          <a:p>
            <a:pPr marL="651510" indent="-514350">
              <a:buFont typeface="+mj-lt"/>
              <a:buAutoNum type="arabicPeriod"/>
            </a:pPr>
            <a:r>
              <a:rPr lang="ru-RU" sz="3200" dirty="0" smtClean="0"/>
              <a:t>Технологии</a:t>
            </a:r>
          </a:p>
          <a:p>
            <a:pPr marL="651510" indent="-514350">
              <a:buFont typeface="+mj-lt"/>
              <a:buAutoNum type="arabicPeriod"/>
            </a:pPr>
            <a:r>
              <a:rPr lang="ru-RU" sz="3200" dirty="0" smtClean="0"/>
              <a:t>Механизмы</a:t>
            </a:r>
          </a:p>
          <a:p>
            <a:pPr marL="651510" indent="-514350">
              <a:buFont typeface="+mj-lt"/>
              <a:buAutoNum type="arabicPeriod"/>
            </a:pPr>
            <a:r>
              <a:rPr lang="ru-RU" sz="3200" dirty="0" smtClean="0"/>
              <a:t>Результаты</a:t>
            </a:r>
            <a:endParaRPr lang="ru-RU" sz="3200" dirty="0"/>
          </a:p>
        </p:txBody>
      </p:sp>
      <p:pic>
        <p:nvPicPr>
          <p:cNvPr id="1027" name="Picture 3" descr="E:\.Trash-1000\files\ANIMATED\J018920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48956" y="3069181"/>
            <a:ext cx="2756844" cy="14266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828800"/>
          </a:xfrm>
        </p:spPr>
        <p:txBody>
          <a:bodyPr/>
          <a:lstStyle/>
          <a:p>
            <a:pPr algn="ctr"/>
            <a:r>
              <a:rPr lang="ru-RU" sz="4000" i="1" dirty="0" smtClean="0">
                <a:solidFill>
                  <a:srgbClr val="002060"/>
                </a:solidFill>
              </a:rPr>
              <a:t>Результаты </a:t>
            </a:r>
            <a:r>
              <a:rPr lang="ru-RU" sz="4000" i="1" dirty="0" err="1" smtClean="0">
                <a:solidFill>
                  <a:srgbClr val="002060"/>
                </a:solidFill>
              </a:rPr>
              <a:t>тьюторского</a:t>
            </a:r>
            <a:r>
              <a:rPr lang="ru-RU" sz="4000" i="1" dirty="0" smtClean="0">
                <a:solidFill>
                  <a:srgbClr val="002060"/>
                </a:solidFill>
              </a:rPr>
              <a:t> сопровождения одарённого ребёнка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507786"/>
            <a:ext cx="8229600" cy="313101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На уровне </a:t>
            </a:r>
            <a:r>
              <a:rPr lang="ru-RU" sz="2800" b="1" dirty="0" err="1" smtClean="0"/>
              <a:t>тьютора</a:t>
            </a:r>
            <a:r>
              <a:rPr lang="ru-RU" sz="2800" b="1" dirty="0" smtClean="0"/>
              <a:t> </a:t>
            </a:r>
            <a:r>
              <a:rPr lang="ru-RU" sz="2800" dirty="0" smtClean="0"/>
              <a:t>одарённого младшего школьника: </a:t>
            </a:r>
          </a:p>
          <a:p>
            <a:r>
              <a:rPr lang="ru-RU" sz="2400" dirty="0" smtClean="0"/>
              <a:t>- документационное обеспечение </a:t>
            </a:r>
            <a:r>
              <a:rPr lang="ru-RU" sz="2400" dirty="0" err="1" smtClean="0"/>
              <a:t>тьюторского</a:t>
            </a:r>
            <a:r>
              <a:rPr lang="ru-RU" sz="2400" dirty="0" smtClean="0"/>
              <a:t>       сопровождения, одарённого младшего школьника, </a:t>
            </a:r>
          </a:p>
          <a:p>
            <a:r>
              <a:rPr lang="ru-RU" sz="2400" b="1" dirty="0" smtClean="0"/>
              <a:t>-</a:t>
            </a:r>
            <a:r>
              <a:rPr lang="ru-RU" sz="2400" dirty="0" smtClean="0"/>
              <a:t> партнёрство, </a:t>
            </a:r>
          </a:p>
          <a:p>
            <a:r>
              <a:rPr lang="ru-RU" sz="2400" b="1" dirty="0" smtClean="0"/>
              <a:t>-</a:t>
            </a:r>
            <a:r>
              <a:rPr lang="ru-RU" sz="2400" dirty="0" smtClean="0"/>
              <a:t> самосовершенствование.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610600" cy="2286000"/>
          </a:xfrm>
        </p:spPr>
        <p:txBody>
          <a:bodyPr>
            <a:normAutofit fontScale="90000"/>
          </a:bodyPr>
          <a:lstStyle/>
          <a:p>
            <a:r>
              <a:rPr lang="ru-RU" i="1" cap="none" dirty="0" smtClean="0">
                <a:solidFill>
                  <a:srgbClr val="002060"/>
                </a:solidFill>
              </a:rPr>
              <a:t>Этапы </a:t>
            </a:r>
            <a:r>
              <a:rPr lang="ru-RU" i="1" cap="none" dirty="0" err="1" smtClean="0">
                <a:solidFill>
                  <a:srgbClr val="002060"/>
                </a:solidFill>
              </a:rPr>
              <a:t>тьюторского</a:t>
            </a:r>
            <a:r>
              <a:rPr lang="ru-RU" i="1" cap="none" dirty="0" smtClean="0">
                <a:solidFill>
                  <a:srgbClr val="002060"/>
                </a:solidFill>
              </a:rPr>
              <a:t> сопровождения одарённого младшего школьника</a:t>
            </a:r>
            <a:endParaRPr lang="ru-RU" i="1" cap="none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2688102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Организационный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Подготовительный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Диагностический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Основной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Аналитико-результативный</a:t>
            </a:r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i="1" dirty="0" smtClean="0">
                <a:solidFill>
                  <a:srgbClr val="002060"/>
                </a:solidFill>
              </a:rPr>
              <a:t>Организационный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2057400"/>
            <a:ext cx="7848600" cy="3429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Подготовка пакета документов, регламентирующих </a:t>
            </a:r>
            <a:r>
              <a:rPr lang="ru-RU" sz="2800" dirty="0" err="1" smtClean="0"/>
              <a:t>тьюторское</a:t>
            </a:r>
            <a:r>
              <a:rPr lang="ru-RU" sz="2800" dirty="0" smtClean="0"/>
              <a:t> сопровождение одарённого младшего школьника.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Определение специалистов, которые будут полезными в работе с конкретным ребёнком.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Определение учреждений взаимодействия и сотрудничества.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4400" i="1" dirty="0" smtClean="0">
                <a:solidFill>
                  <a:srgbClr val="002060"/>
                </a:solidFill>
              </a:rPr>
              <a:t>Подготовительный</a:t>
            </a:r>
            <a:r>
              <a:rPr lang="ru-RU" sz="4400" dirty="0" smtClean="0">
                <a:solidFill>
                  <a:srgbClr val="002060"/>
                </a:solidFill>
              </a:rPr>
              <a:t/>
            </a:r>
            <a:br>
              <a:rPr lang="ru-RU" sz="4400" dirty="0" smtClean="0">
                <a:solidFill>
                  <a:srgbClr val="002060"/>
                </a:solidFill>
              </a:rPr>
            </a:b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2000" y="2507786"/>
            <a:ext cx="7924800" cy="328341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Заключение договоров о сотрудничестве.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Получение разрешения родителей на проведение психолого-педагогических исследований, диагностику.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Проведение индивидуальных консультаций с родителями и </a:t>
            </a:r>
            <a:r>
              <a:rPr lang="ru-RU" sz="2800" dirty="0" err="1" smtClean="0"/>
              <a:t>тьюторантами</a:t>
            </a:r>
            <a:r>
              <a:rPr lang="ru-RU" sz="2800" dirty="0" smtClean="0"/>
              <a:t>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7737230" cy="1295400"/>
          </a:xfrm>
        </p:spPr>
        <p:txBody>
          <a:bodyPr>
            <a:noAutofit/>
          </a:bodyPr>
          <a:lstStyle/>
          <a:p>
            <a:r>
              <a:rPr lang="ru-RU" sz="4400" i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Диагностический</a:t>
            </a:r>
            <a:r>
              <a:rPr lang="ru-RU" sz="4400" i="1" cap="none" dirty="0" smtClean="0">
                <a:solidFill>
                  <a:srgbClr val="002060"/>
                </a:solidFill>
                <a:effectLst/>
              </a:rPr>
              <a:t/>
            </a:r>
            <a:br>
              <a:rPr lang="ru-RU" sz="4400" i="1" cap="none" dirty="0" smtClean="0">
                <a:solidFill>
                  <a:srgbClr val="002060"/>
                </a:solidFill>
                <a:effectLst/>
              </a:rPr>
            </a:br>
            <a:endParaRPr lang="ru-RU" sz="4400" i="1" cap="none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057400"/>
            <a:ext cx="8382000" cy="3733800"/>
          </a:xfrm>
        </p:spPr>
        <p:txBody>
          <a:bodyPr>
            <a:normAutofit fontScale="40000" lnSpcReduction="20000"/>
          </a:bodyPr>
          <a:lstStyle/>
          <a:p>
            <a:pPr marL="914400" indent="-914400" algn="l">
              <a:buFont typeface="Wingdings" pitchFamily="2" charset="2"/>
              <a:buChar char="Ø"/>
            </a:pPr>
            <a:r>
              <a:rPr lang="ru-RU" sz="7000" dirty="0" smtClean="0"/>
              <a:t>Организация проведения диагностики, обработка результатов. </a:t>
            </a:r>
          </a:p>
          <a:p>
            <a:pPr marL="914400" indent="-914400" algn="l">
              <a:buFont typeface="Wingdings" pitchFamily="2" charset="2"/>
              <a:buChar char="Ø"/>
            </a:pPr>
            <a:r>
              <a:rPr lang="ru-RU" sz="7000" dirty="0" smtClean="0"/>
              <a:t>Выявление одарённости, интересов, потребностей и проблем. </a:t>
            </a:r>
          </a:p>
          <a:p>
            <a:pPr marL="914400" indent="-914400" algn="l">
              <a:buFont typeface="Wingdings" pitchFamily="2" charset="2"/>
              <a:buChar char="Ø"/>
            </a:pPr>
            <a:r>
              <a:rPr lang="ru-RU" sz="7000" dirty="0" smtClean="0"/>
              <a:t>Определение направлений </a:t>
            </a:r>
            <a:r>
              <a:rPr lang="ru-RU" sz="7000" dirty="0" err="1" smtClean="0"/>
              <a:t>тьюторского</a:t>
            </a:r>
            <a:r>
              <a:rPr lang="ru-RU" sz="7000" dirty="0" smtClean="0"/>
              <a:t> сопровождения.</a:t>
            </a:r>
          </a:p>
          <a:p>
            <a:pPr marL="914400" indent="-914400" algn="l">
              <a:buFont typeface="Wingdings" pitchFamily="2" charset="2"/>
              <a:buChar char="Ø"/>
            </a:pPr>
            <a:r>
              <a:rPr lang="ru-RU" sz="7000" dirty="0" smtClean="0"/>
              <a:t>Составление планов, индивидуальных образовательных программ.</a:t>
            </a:r>
          </a:p>
          <a:p>
            <a:pPr marL="1143000" indent="-1143000" algn="l"/>
            <a:r>
              <a:rPr lang="ru-RU" sz="7000" dirty="0" smtClean="0"/>
              <a:t> </a:t>
            </a:r>
          </a:p>
          <a:p>
            <a:pPr marL="514350" indent="-514350"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848600" cy="1828800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Основной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2057400"/>
            <a:ext cx="8153400" cy="4114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Реализация индивидуальных образовательных маршрутов.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Корректировка.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Работа с проблемами обучающихся.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Организация образовательных событий.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Взаимодействие с учреждениями образования, культуры, спорта и другими социальными институтами.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2286000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Аналитико-результативный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1981200"/>
            <a:ext cx="8153400" cy="4038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Определение результатов, </a:t>
            </a:r>
            <a:r>
              <a:rPr lang="ru-RU" sz="2800" dirty="0" smtClean="0"/>
              <a:t>рефлексия.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Корректировка </a:t>
            </a:r>
            <a:r>
              <a:rPr lang="ru-RU" sz="2800" dirty="0" smtClean="0"/>
              <a:t>индивидуальных образовательных маршрутов. </a:t>
            </a:r>
            <a:endParaRPr lang="ru-RU" sz="2800" dirty="0" smtClean="0"/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Определение </a:t>
            </a:r>
            <a:r>
              <a:rPr lang="ru-RU" sz="2800" dirty="0" smtClean="0"/>
              <a:t>новых целей и задач</a:t>
            </a:r>
            <a:r>
              <a:rPr lang="ru-RU" sz="2800" dirty="0" smtClean="0"/>
              <a:t>.</a:t>
            </a:r>
            <a:endParaRPr lang="ru-RU" sz="28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143000"/>
            <a:ext cx="7543800" cy="8382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Спасибо за внимание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1143000"/>
            <a:ext cx="7086600" cy="10668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E:\.Trash-1000\files\ANIMATED\J028326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590800"/>
            <a:ext cx="32004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</a:rPr>
              <a:t>О</a:t>
            </a:r>
            <a:r>
              <a:rPr lang="x-none" sz="4400" i="1" smtClean="0">
                <a:solidFill>
                  <a:srgbClr val="002060"/>
                </a:solidFill>
              </a:rPr>
              <a:t>даренность</a:t>
            </a:r>
            <a:endParaRPr lang="ru-RU" sz="4400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28600" y="1600200"/>
            <a:ext cx="9144000" cy="45720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</a:t>
            </a:r>
            <a:r>
              <a:rPr lang="x-none" smtClean="0"/>
              <a:t>– </a:t>
            </a:r>
            <a:r>
              <a:rPr lang="x-none" sz="3200" smtClean="0"/>
              <a:t>это </a:t>
            </a:r>
            <a:r>
              <a:rPr lang="x-none" sz="3200" u="sng" smtClean="0"/>
              <a:t>системное</a:t>
            </a:r>
            <a:r>
              <a:rPr lang="x-none" sz="3200" smtClean="0"/>
              <a:t>, </a:t>
            </a:r>
            <a:r>
              <a:rPr lang="x-none" sz="3200" u="sng" smtClean="0"/>
              <a:t>развивающееся</a:t>
            </a:r>
            <a:r>
              <a:rPr lang="x-none" sz="3200" smtClean="0"/>
              <a:t> в течение жизни качество психики, которое определяет возможность достижения человеком </a:t>
            </a:r>
            <a:r>
              <a:rPr lang="x-none" sz="3200" u="sng" smtClean="0"/>
              <a:t>более высоких по сравнению с другими людьми</a:t>
            </a:r>
            <a:r>
              <a:rPr lang="x-none" sz="3200" smtClean="0"/>
              <a:t>, незаурядных результатов в одном или нескольких видах деятельности.</a:t>
            </a:r>
            <a:r>
              <a:rPr lang="ru-RU" sz="3200" dirty="0" smtClean="0"/>
              <a:t> </a:t>
            </a:r>
          </a:p>
          <a:p>
            <a:pPr algn="just">
              <a:buNone/>
            </a:pPr>
            <a:endParaRPr lang="ru-RU" sz="3200" dirty="0" smtClean="0"/>
          </a:p>
          <a:p>
            <a:pPr algn="just">
              <a:buNone/>
            </a:pPr>
            <a:r>
              <a:rPr lang="ru-RU" dirty="0" smtClean="0"/>
              <a:t>    (Рабочая концепция одарённости (Д.Б. Богоявленская, В.Д. </a:t>
            </a:r>
            <a:r>
              <a:rPr lang="ru-RU" dirty="0" err="1" smtClean="0"/>
              <a:t>Шадриков</a:t>
            </a:r>
            <a:r>
              <a:rPr lang="ru-RU" dirty="0" smtClean="0"/>
              <a:t>, Ю.Д. Бабаев, А.В. </a:t>
            </a:r>
            <a:r>
              <a:rPr lang="ru-RU" dirty="0" err="1" smtClean="0"/>
              <a:t>Брушлинский</a:t>
            </a:r>
            <a:r>
              <a:rPr lang="ru-RU" dirty="0" smtClean="0"/>
              <a:t>, В.Н. Дружинин, И.И. Ильясов, И.В. </a:t>
            </a:r>
            <a:r>
              <a:rPr lang="ru-RU" dirty="0" err="1" smtClean="0"/>
              <a:t>Калиш</a:t>
            </a:r>
            <a:r>
              <a:rPr lang="ru-RU" dirty="0" smtClean="0"/>
              <a:t>, Н.С. </a:t>
            </a:r>
            <a:r>
              <a:rPr lang="ru-RU" dirty="0" err="1" smtClean="0"/>
              <a:t>Лейтес</a:t>
            </a:r>
            <a:r>
              <a:rPr lang="ru-RU" dirty="0" smtClean="0"/>
              <a:t>, А.М. Матюшкин, А.А. Мелик-Пашаев, В.И. Панов, Д.В. Ушаков, М.А. Холодная, Н.Б. Шумакова, В.С. Юркевич))</a:t>
            </a:r>
          </a:p>
          <a:p>
            <a:pPr algn="just">
              <a:buNone/>
            </a:pPr>
            <a:endParaRPr lang="ru-RU" sz="3200" dirty="0" smtClean="0"/>
          </a:p>
          <a:p>
            <a:pPr algn="just">
              <a:buNone/>
            </a:pP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>
                <a:solidFill>
                  <a:srgbClr val="002060"/>
                </a:solidFill>
              </a:rPr>
              <a:t>Тьютор</a:t>
            </a:r>
            <a:r>
              <a:rPr lang="ru-RU" i="1" dirty="0" smtClean="0">
                <a:solidFill>
                  <a:srgbClr val="002060"/>
                </a:solidFill>
              </a:rPr>
              <a:t> (позиционно)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04800" y="1600200"/>
            <a:ext cx="9448800" cy="28194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- </a:t>
            </a:r>
            <a:r>
              <a:rPr lang="ru-RU" sz="3200" dirty="0" smtClean="0"/>
              <a:t>это тот, кто организует и мотивирует учащегося на приобретение знаний, умений и навыков, организует условия для складывания и реализации его индивидуальной образовательной траектории.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8153400" cy="18288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i="1" cap="none" dirty="0" err="1" smtClean="0">
                <a:solidFill>
                  <a:srgbClr val="002060"/>
                </a:solidFill>
              </a:rPr>
              <a:t>Тьюторскую</a:t>
            </a:r>
            <a:r>
              <a:rPr lang="ru-RU" sz="3600" i="1" cap="none" dirty="0" smtClean="0">
                <a:solidFill>
                  <a:srgbClr val="002060"/>
                </a:solidFill>
              </a:rPr>
              <a:t> позицию по отношению к одарённому ребёнку могут занимать:</a:t>
            </a:r>
            <a:endParaRPr lang="ru-RU" sz="3600" i="1" cap="none" dirty="0">
              <a:solidFill>
                <a:srgbClr val="00206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2362200"/>
            <a:ext cx="7772400" cy="36576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классные руководители (учителя начальных классов),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социальные педагоги,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психологи,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педагоги дополнительного образования,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родители, способные адекватно оценивать образовательный выбор ребёнка, понимать проблемы его возраста.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2376" y="381000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ru-RU" sz="4400" i="1" cap="none" dirty="0" smtClean="0">
                <a:solidFill>
                  <a:srgbClr val="002060"/>
                </a:solidFill>
              </a:rPr>
              <a:t>Ведущие принципы</a:t>
            </a:r>
            <a:endParaRPr lang="ru-RU" sz="4400" i="1" cap="none" dirty="0">
              <a:solidFill>
                <a:srgbClr val="00206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382000" cy="49530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1800" b="1" i="1" dirty="0" smtClean="0"/>
              <a:t>принцип индивидуализации</a:t>
            </a:r>
            <a:r>
              <a:rPr lang="ru-RU" sz="1800" b="1" dirty="0" smtClean="0"/>
              <a:t> </a:t>
            </a:r>
            <a:r>
              <a:rPr lang="ru-RU" sz="1800" dirty="0" smtClean="0"/>
              <a:t>- оказание помощи ребёнку в прохождении собственного пути к освоению того знания, которое именно для него является наиболее важным;</a:t>
            </a:r>
            <a:endParaRPr lang="ru-RU" sz="1800" i="1" dirty="0" smtClean="0"/>
          </a:p>
          <a:p>
            <a:pPr algn="l">
              <a:buFont typeface="Arial" pitchFamily="34" charset="0"/>
              <a:buChar char="•"/>
            </a:pPr>
            <a:r>
              <a:rPr lang="ru-RU" sz="1800" b="1" i="1" dirty="0" smtClean="0"/>
              <a:t>принцип вариативности</a:t>
            </a:r>
            <a:r>
              <a:rPr lang="ru-RU" sz="1800" b="1" dirty="0" smtClean="0"/>
              <a:t> </a:t>
            </a:r>
            <a:r>
              <a:rPr lang="ru-RU" sz="1800" dirty="0" smtClean="0"/>
              <a:t>- опора на выбор обучающегося, предполагает создание условий для выбора одарённым обучающимся и педагогом - </a:t>
            </a:r>
            <a:r>
              <a:rPr lang="ru-RU" sz="1800" dirty="0" err="1" smtClean="0"/>
              <a:t>тьютором</a:t>
            </a:r>
            <a:r>
              <a:rPr lang="ru-RU" sz="1800" dirty="0" smtClean="0"/>
              <a:t> целей, программ, способов, методов деятельности для обеспечения сознательного выбора одарённым ребёнком траектории своего развития, возможности для выбора интересов и путей их реализации;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b="1" i="1" dirty="0" smtClean="0"/>
              <a:t>принцип увлекательности и творчества</a:t>
            </a:r>
            <a:r>
              <a:rPr lang="ru-RU" sz="1800" dirty="0" smtClean="0"/>
              <a:t>, характеризующийся развитием творческих способностей детей;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b="1" dirty="0" smtClean="0"/>
              <a:t> </a:t>
            </a:r>
            <a:r>
              <a:rPr lang="ru-RU" sz="1800" b="1" i="1" dirty="0" smtClean="0"/>
              <a:t>принцип сотрудничества</a:t>
            </a:r>
            <a:r>
              <a:rPr lang="ru-RU" sz="1800" dirty="0" smtClean="0"/>
              <a:t>, признание ценности совместной деятельности детей и взрослых</a:t>
            </a:r>
            <a:r>
              <a:rPr lang="ru-RU" sz="1800" i="1" dirty="0" smtClean="0"/>
              <a:t>;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b="1" i="1" dirty="0" smtClean="0"/>
              <a:t>принцип </a:t>
            </a:r>
            <a:r>
              <a:rPr lang="ru-RU" sz="1800" b="1" i="1" dirty="0" err="1" smtClean="0"/>
              <a:t>конвенциальности</a:t>
            </a:r>
            <a:r>
              <a:rPr lang="ru-RU" sz="1800" b="1" dirty="0" smtClean="0"/>
              <a:t> </a:t>
            </a:r>
            <a:r>
              <a:rPr lang="ru-RU" sz="1800" dirty="0" smtClean="0"/>
              <a:t>предполагает, что решение </a:t>
            </a:r>
            <a:r>
              <a:rPr lang="ru-RU" sz="1800" dirty="0" err="1" smtClean="0"/>
              <a:t>тьюторских</a:t>
            </a:r>
            <a:r>
              <a:rPr lang="ru-RU" sz="1800" dirty="0" smtClean="0"/>
              <a:t> задач определяется соглашением о ее осуществлении, основой которого являются потребности ребёнка.</a:t>
            </a:r>
          </a:p>
          <a:p>
            <a:pPr algn="l">
              <a:buFont typeface="Arial" pitchFamily="34" charset="0"/>
              <a:buChar char="•"/>
            </a:pPr>
            <a:endParaRPr lang="ru-RU" sz="1800" dirty="0" smtClean="0">
              <a:solidFill>
                <a:srgbClr val="002060"/>
              </a:solidFill>
            </a:endParaRP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839200" cy="1524000"/>
          </a:xfrm>
        </p:spPr>
        <p:txBody>
          <a:bodyPr>
            <a:normAutofit/>
          </a:bodyPr>
          <a:lstStyle/>
          <a:p>
            <a:r>
              <a:rPr lang="ru-RU" sz="3200" i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</a:t>
            </a:r>
            <a:r>
              <a:rPr lang="ru-RU" sz="3200" i="1" cap="none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тьюторского</a:t>
            </a:r>
            <a:r>
              <a:rPr lang="ru-RU" sz="3200" i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сопровождения одарённого младшего школьника</a:t>
            </a:r>
            <a:r>
              <a:rPr lang="ru-RU" sz="3200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endParaRPr lang="ru-RU" sz="3200" dirty="0">
              <a:effectLst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04800" y="2209800"/>
            <a:ext cx="8534400" cy="1600200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создание условий для выявления склонностей, способностей и развития одарённости младшего школьника.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Задачи: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9016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ru-RU" dirty="0" smtClean="0"/>
              <a:t>стимулировать учебно-познавательную деятельность младших школьников по овладению научными знаниями и умениями;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создать условия для развития генерального фактора интеллекта (памяти, внимания, мышления, воображения);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формировать базовые образовательные компетенции (постановка цели, планирование, оценивание результата и </a:t>
            </a:r>
            <a:r>
              <a:rPr lang="ru-RU" dirty="0" err="1" smtClean="0"/>
              <a:t>самооценивание</a:t>
            </a:r>
            <a:r>
              <a:rPr lang="ru-RU" dirty="0" smtClean="0"/>
              <a:t>, нахождение нужной информации);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организовать диагностирование;</a:t>
            </a:r>
          </a:p>
          <a:p>
            <a:pPr>
              <a:buFontTx/>
              <a:buChar char="-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9016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ru-RU" dirty="0" smtClean="0"/>
              <a:t>определить направления развития интересов, склонностей, способностей личности;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предоставить младшим школьникам спектр образовательных учреждений, специалистов, программ основного и дополнительного образования;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осуществлять педагогическую поддержку при решении индивидуальных проблем;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-    </a:t>
            </a:r>
            <a:r>
              <a:rPr lang="ru-RU" dirty="0" smtClean="0"/>
              <a:t>содействовать развитию психолого-педагогической грамотности родителей младших школьников.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326</TotalTime>
  <Words>884</Words>
  <Application>Microsoft Office PowerPoint</Application>
  <PresentationFormat>Экран (4:3)</PresentationFormat>
  <Paragraphs>153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Апекс</vt:lpstr>
      <vt:lpstr>Модель тьюторского сопровождения одарённого младшего школьника</vt:lpstr>
      <vt:lpstr>Модель тьюторского сопровождения одарённого младшего школьника</vt:lpstr>
      <vt:lpstr>Одаренность</vt:lpstr>
      <vt:lpstr>Тьютор (позиционно)</vt:lpstr>
      <vt:lpstr>  Тьюторскую позицию по отношению к одарённому ребёнку могут занимать:</vt:lpstr>
      <vt:lpstr>Ведущие принципы</vt:lpstr>
      <vt:lpstr>Цель тьюторского сопровождения одарённого младшего школьника:  </vt:lpstr>
      <vt:lpstr>Задачи:</vt:lpstr>
      <vt:lpstr>Задачи:</vt:lpstr>
      <vt:lpstr>Содержание</vt:lpstr>
      <vt:lpstr>Технологии</vt:lpstr>
      <vt:lpstr>Ведущая технология</vt:lpstr>
      <vt:lpstr>                       Целеполагание           …               </vt:lpstr>
      <vt:lpstr>Лист индивидуального образовательного маршрута  младшего школьника ФИО __________________________________________ на _______/_______ учебный год </vt:lpstr>
      <vt:lpstr>Тьютор</vt:lpstr>
      <vt:lpstr>Ресурсы тьютора и обучающегося</vt:lpstr>
      <vt:lpstr>Механизмы тьюторского сопровождения</vt:lpstr>
      <vt:lpstr>Результаты тьюторского сопровождения одарённого ребёнка</vt:lpstr>
      <vt:lpstr>Результаты тьюторского сопровождения одарённого ребёнка</vt:lpstr>
      <vt:lpstr>Результаты тьюторского сопровождения одарённого ребёнка</vt:lpstr>
      <vt:lpstr>Этапы тьюторского сопровождения одарённого младшего школьника</vt:lpstr>
      <vt:lpstr>Организационный </vt:lpstr>
      <vt:lpstr>Подготовительный </vt:lpstr>
      <vt:lpstr>Диагностический </vt:lpstr>
      <vt:lpstr>Основной </vt:lpstr>
      <vt:lpstr>Аналитико-результативный 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 Пикина</dc:creator>
  <cp:lastModifiedBy>Анна</cp:lastModifiedBy>
  <cp:revision>38</cp:revision>
  <dcterms:created xsi:type="dcterms:W3CDTF">2014-12-05T11:55:23Z</dcterms:created>
  <dcterms:modified xsi:type="dcterms:W3CDTF">2014-12-12T06:07:07Z</dcterms:modified>
</cp:coreProperties>
</file>