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6" r:id="rId4"/>
    <p:sldId id="274" r:id="rId5"/>
    <p:sldId id="258" r:id="rId6"/>
    <p:sldId id="271" r:id="rId7"/>
    <p:sldId id="276" r:id="rId8"/>
    <p:sldId id="277" r:id="rId9"/>
    <p:sldId id="272" r:id="rId10"/>
    <p:sldId id="275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9" autoAdjust="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7DDD3-AA69-43D1-923D-A220F24704D7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6491-6B8E-4F25-9887-833CAF0D5D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dirty="0" smtClean="0"/>
              <a:t>потому что наша школа – </a:t>
            </a:r>
            <a:r>
              <a:rPr lang="ru-RU" dirty="0" err="1" smtClean="0"/>
              <a:t>школа</a:t>
            </a:r>
            <a:r>
              <a:rPr lang="ru-RU" dirty="0" smtClean="0"/>
              <a:t> со смешенным контингентом обучающихся, у нас учатся и одарённые, и неуспевающие (6,8%), и обычные дети, а также дети с ограниченными возможностями здоровья (</a:t>
            </a:r>
            <a:r>
              <a:rPr lang="ru-RU" dirty="0" smtClean="0">
                <a:latin typeface="Arial" charset="0"/>
              </a:rPr>
              <a:t>около </a:t>
            </a:r>
            <a:r>
              <a:rPr lang="ru-RU" dirty="0" smtClean="0"/>
              <a:t>1</a:t>
            </a:r>
            <a:r>
              <a:rPr lang="ru-RU" dirty="0" smtClean="0">
                <a:latin typeface="Arial" charset="0"/>
              </a:rPr>
              <a:t>5</a:t>
            </a:r>
            <a:r>
              <a:rPr lang="ru-RU" dirty="0" smtClean="0"/>
              <a:t>%).  Поэтому вопрос индивидуализации обучения для нас не новый. По индивидуальным образовательным маршрутам у нас обучаются все дети с ограниченными возможностями здоровья,  с 2008 года формируются ИОМ  для каждого  обучающегося по программам Среднего полного образования в рамках сетевого профильного обучения , а с 2011 года  обучающиеся начальной школы.  В этом учебном году в связи с переходом  на федеральный государственный образовательный стандарт обучающихся 5-х классов  ИОМ сформированы для 54 человек основной школы.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4F2E-14EE-43B6-8C22-1FACD3FBDB64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400" dirty="0" smtClean="0"/>
              <a:t>Практика работы образовательных учреждений, данные комиссий и отделов по работе с несовершеннолетними, средства массовой информации в пугающих фактах  констатируют не только всплеск  девиаций в подростковой среде, но и их омоложение. С чем это связано? Социологи установили, что неудовлетворённость процессом образования, несовпадение потребностей и способностей ребёнка  с возможностями образовательной среды  - одна из причин неадекватного поведения. Выдвигаем  гипотезу: Рост девиации связан с дефицитами в реализации конкретных способов индивидуализации. </a:t>
            </a:r>
            <a:r>
              <a:rPr lang="ru-RU" sz="1400" i="1" dirty="0" smtClean="0">
                <a:solidFill>
                  <a:srgbClr val="C00000"/>
                </a:solidFill>
              </a:rPr>
              <a:t>Таким образом, разработка в ходе проекта  эффективных механизмов индивидуализации образовательного процесса будет способствовать повышению удовлетворённости и снижению девиаций.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ED646-EBC7-4B74-9197-A6DA6E8FE66D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Участники проекта представлены на слайде.</a:t>
            </a:r>
          </a:p>
          <a:p>
            <a:r>
              <a:rPr lang="ru-RU" dirty="0" smtClean="0"/>
              <a:t>Детский эколого-биологический центр «Дом природы» является соавтором проекта, так как у нас есть опыт</a:t>
            </a:r>
          </a:p>
          <a:p>
            <a:pPr>
              <a:buFontTx/>
              <a:buChar char="-"/>
            </a:pPr>
            <a:r>
              <a:rPr lang="ru-RU" dirty="0" smtClean="0"/>
              <a:t>В реализации районного проекта «Формирование </a:t>
            </a:r>
            <a:r>
              <a:rPr lang="ru-RU" dirty="0" err="1" smtClean="0"/>
              <a:t>тьюторской</a:t>
            </a:r>
            <a:r>
              <a:rPr lang="ru-RU" dirty="0" smtClean="0"/>
              <a:t> позиции педагога в исследовательской деятельности с обучающимися»</a:t>
            </a:r>
          </a:p>
          <a:p>
            <a:pPr>
              <a:buFontTx/>
              <a:buChar char="-"/>
            </a:pPr>
            <a:r>
              <a:rPr lang="ru-RU" dirty="0" smtClean="0"/>
              <a:t>В реализации программы «Школа исследователей» для обучающихся района с частичным дистанционным обучением</a:t>
            </a:r>
          </a:p>
          <a:p>
            <a:pPr>
              <a:buFontTx/>
              <a:buChar char="-"/>
            </a:pPr>
            <a:r>
              <a:rPr lang="ru-RU" dirty="0" smtClean="0"/>
              <a:t>Разработка технологии ИОМ ИД обучающегося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социально-значимых проектов</a:t>
            </a:r>
          </a:p>
          <a:p>
            <a:pPr>
              <a:buFontTx/>
              <a:buChar char="-"/>
            </a:pPr>
            <a:r>
              <a:rPr lang="ru-RU" dirty="0" smtClean="0"/>
              <a:t>Реализация программ </a:t>
            </a:r>
            <a:r>
              <a:rPr lang="ru-RU" dirty="0" err="1" smtClean="0"/>
              <a:t>допрофессиональных</a:t>
            </a:r>
            <a:r>
              <a:rPr lang="ru-RU" dirty="0" smtClean="0"/>
              <a:t> проб для 7-8 классов</a:t>
            </a:r>
          </a:p>
          <a:p>
            <a:endParaRPr lang="ru-RU" dirty="0" smtClean="0"/>
          </a:p>
          <a:p>
            <a:r>
              <a:rPr lang="ru-RU" dirty="0" smtClean="0"/>
              <a:t>Для тиражирования результатов данного проекта  могут быть  использованы следующие ресурсы</a:t>
            </a:r>
          </a:p>
          <a:p>
            <a:r>
              <a:rPr lang="ru-RU" dirty="0" smtClean="0"/>
              <a:t> 1. поддержка Департамента образования и методической службы </a:t>
            </a:r>
            <a:r>
              <a:rPr lang="ru-RU" dirty="0" err="1" smtClean="0"/>
              <a:t>Тутаевского</a:t>
            </a:r>
            <a:r>
              <a:rPr lang="ru-RU" dirty="0" smtClean="0"/>
              <a:t> района,  Которые Предоставляют возможность трансляции опыта  и наработок через районные семинары и конференции, участие в различных мероприятиях, отражающих (представляющих) инновационную  деятельность образовательных учреждений» </a:t>
            </a:r>
          </a:p>
          <a:p>
            <a:r>
              <a:rPr lang="ru-RU" dirty="0" smtClean="0"/>
              <a:t>2. Поддержка ИРО, кафедры «Общей педагогики и психологии», предоставляющие  возможность участия   в семинарах, </a:t>
            </a:r>
            <a:r>
              <a:rPr lang="ru-RU" dirty="0" err="1" smtClean="0"/>
              <a:t>вебинарах</a:t>
            </a:r>
            <a:r>
              <a:rPr lang="ru-RU" dirty="0" smtClean="0"/>
              <a:t>, видеоконференциях регионального, межрегионального и международного уровня и обсуждения актуальных вопросов по теме проекта.</a:t>
            </a:r>
          </a:p>
          <a:p>
            <a:r>
              <a:rPr lang="ru-RU" dirty="0" smtClean="0"/>
              <a:t>3. Ежемесячное участие в дискуссионной работе  клуба «Гуманная педагогика»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EF735-D55D-40A8-9CE6-0E6911AAD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6DBCB-1B60-4A8A-963B-3BC04F739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51512-E31F-4C6B-9DAF-5341AA32C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36B27-7F80-4660-835F-70915616B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17F28-84BB-4AAD-8B01-A4C91EDD0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B3008-3386-42CD-8B43-59FA2DCB2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8AFA0-B17F-4307-8167-F543C601D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3B21C-3C73-425D-B8C3-EB289B754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3AA09-31E1-4B7D-AAA3-A72119497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33247-B86A-4CC3-AE89-CC245F202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3ED78-C664-421D-9630-EE8759274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51E72-CAF8-457E-870F-3DFCA153D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4C49D-6521-4BA8-8612-E47B95B60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E799-C465-48CD-BF99-D3C2B22F4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0208C-3575-45B1-9D31-1F41392F3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387D5-4CD1-43D6-BBE5-8FE6AD9B1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EEEE7-907A-4989-8693-84371009C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D0E31-9F9D-482E-ACF4-570694BFE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D47A-284B-48D1-89DF-1D952635F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B4943-3EAF-4499-AA36-893787CD2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C3677-6224-42DA-866F-BA226D110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AB8D-3F5B-477E-8D4E-3F06C3BE9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7411C7-169A-40D9-A84C-F07E53A07A66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726552-CD20-4748-9DB3-BD22230D7F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A0B4FB-F572-4600-81FC-7AC85EC130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AA817-4369-473D-BE39-84E841459A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Тьюторское сопровождение ИОМ обучающихся сельской школы в рамках регионального инновационного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/>
          <a:lstStyle/>
          <a:p>
            <a:r>
              <a:rPr lang="ru-RU" dirty="0" smtClean="0"/>
              <a:t>Сысоева Наталья Викторовна</a:t>
            </a:r>
          </a:p>
          <a:p>
            <a:r>
              <a:rPr lang="ru-RU" dirty="0" smtClean="0"/>
              <a:t>МОУ Константиновская СОШ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/>
          <p:cNvSpPr>
            <a:spLocks noChangeArrowheads="1"/>
          </p:cNvSpPr>
          <p:nvPr/>
        </p:nvSpPr>
        <p:spPr bwMode="gray">
          <a:xfrm>
            <a:off x="1403350" y="1196975"/>
            <a:ext cx="6553200" cy="4895850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gray">
          <a:xfrm>
            <a:off x="1908175" y="1268413"/>
            <a:ext cx="5400675" cy="4681537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78063" y="3717925"/>
            <a:ext cx="1470025" cy="1441450"/>
            <a:chOff x="437" y="1700"/>
            <a:chExt cx="1110" cy="109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7223" name="Oval 1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4" name="Oval 1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7221" name="Oval 2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22" name="Oval 2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084888" y="1268413"/>
            <a:ext cx="1470025" cy="1441450"/>
            <a:chOff x="437" y="1700"/>
            <a:chExt cx="1110" cy="1096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7217" name="Oval 2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8" name="Oval 2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7215" name="Oval 2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6" name="Oval 2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835150" y="1341438"/>
            <a:ext cx="908050" cy="836612"/>
            <a:chOff x="708" y="2203"/>
            <a:chExt cx="751" cy="741"/>
          </a:xfrm>
        </p:grpSpPr>
        <p:sp>
          <p:nvSpPr>
            <p:cNvPr id="20511" name="Oval 31"/>
            <p:cNvSpPr>
              <a:spLocks noChangeArrowheads="1"/>
            </p:cNvSpPr>
            <p:nvPr/>
          </p:nvSpPr>
          <p:spPr bwMode="gray">
            <a:xfrm>
              <a:off x="728" y="2234"/>
              <a:ext cx="717" cy="71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12" name="Picture 32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500313" y="4857750"/>
            <a:ext cx="1643062" cy="1357313"/>
            <a:chOff x="708" y="2203"/>
            <a:chExt cx="751" cy="741"/>
          </a:xfrm>
        </p:grpSpPr>
        <p:sp>
          <p:nvSpPr>
            <p:cNvPr id="20515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5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13" name="Picture 36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395288" y="2708275"/>
            <a:ext cx="8234362" cy="6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4213" y="188913"/>
            <a:ext cx="7632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00116A"/>
                </a:solidFill>
              </a:rPr>
              <a:t>Специфика  контингента</a:t>
            </a:r>
            <a:endParaRPr lang="ru-RU" sz="3200" b="1">
              <a:solidFill>
                <a:srgbClr val="002060"/>
              </a:solidFill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139952" y="980728"/>
            <a:ext cx="3982492" cy="3203045"/>
            <a:chOff x="-1325" y="259"/>
            <a:chExt cx="2769" cy="268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3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4" name="Picture 36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-1325" y="259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9" name="Прямоугольник 51"/>
          <p:cNvSpPr>
            <a:spLocks noChangeArrowheads="1"/>
          </p:cNvSpPr>
          <p:nvPr/>
        </p:nvSpPr>
        <p:spPr bwMode="auto">
          <a:xfrm>
            <a:off x="4500563" y="2349500"/>
            <a:ext cx="172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258888" y="1071563"/>
            <a:ext cx="7343775" cy="3294062"/>
            <a:chOff x="438" y="1393"/>
            <a:chExt cx="4838" cy="2694"/>
          </a:xfrm>
        </p:grpSpPr>
        <p:sp>
          <p:nvSpPr>
            <p:cNvPr id="7207" name="Oval 11"/>
            <p:cNvSpPr>
              <a:spLocks noChangeArrowheads="1"/>
            </p:cNvSpPr>
            <p:nvPr/>
          </p:nvSpPr>
          <p:spPr bwMode="gray">
            <a:xfrm>
              <a:off x="438" y="1393"/>
              <a:ext cx="1336" cy="1280"/>
            </a:xfrm>
            <a:prstGeom prst="ellipse">
              <a:avLst/>
            </a:prstGeom>
            <a:solidFill>
              <a:srgbClr val="3333CC">
                <a:alpha val="10196"/>
              </a:srgbClr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Oval 15"/>
            <p:cNvSpPr>
              <a:spLocks noChangeArrowheads="1"/>
            </p:cNvSpPr>
            <p:nvPr/>
          </p:nvSpPr>
          <p:spPr bwMode="gray">
            <a:xfrm>
              <a:off x="4221" y="2912"/>
              <a:ext cx="1055" cy="1175"/>
            </a:xfrm>
            <a:prstGeom prst="ellipse">
              <a:avLst/>
            </a:prstGeom>
            <a:solidFill>
              <a:srgbClr val="3333CC">
                <a:alpha val="10196"/>
              </a:srgbClr>
            </a:solidFill>
            <a:ln w="571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5795963" y="1052513"/>
            <a:ext cx="2305050" cy="1800225"/>
            <a:chOff x="437" y="1700"/>
            <a:chExt cx="1110" cy="1096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7205" name="Oval 1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6" name="Oval 1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7203" name="Oval 14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4" name="Oval 15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5786446" y="4572008"/>
            <a:ext cx="1714512" cy="1593296"/>
            <a:chOff x="708" y="2203"/>
            <a:chExt cx="751" cy="741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0522" name="Oval 4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pFill/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1523" name="Picture 43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56" name="TextBox 55"/>
          <p:cNvSpPr txBox="1"/>
          <p:nvPr/>
        </p:nvSpPr>
        <p:spPr>
          <a:xfrm>
            <a:off x="4067175" y="1484313"/>
            <a:ext cx="16573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>
                <a:solidFill>
                  <a:srgbClr val="00116A"/>
                </a:solidFill>
              </a:rPr>
              <a:t>Отличники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92950" y="5589588"/>
            <a:ext cx="17272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116A"/>
                </a:solidFill>
              </a:rPr>
              <a:t>Обучающиеся </a:t>
            </a:r>
          </a:p>
          <a:p>
            <a:pPr algn="ctr"/>
            <a:r>
              <a:rPr lang="ru-RU">
                <a:solidFill>
                  <a:srgbClr val="00116A"/>
                </a:solidFill>
              </a:rPr>
              <a:t>с ОВЗ</a:t>
            </a:r>
          </a:p>
          <a:p>
            <a:pPr algn="ctr"/>
            <a:r>
              <a:rPr lang="ru-RU">
                <a:solidFill>
                  <a:srgbClr val="00116A"/>
                </a:solidFill>
              </a:rPr>
              <a:t>7 вид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92950" y="4149725"/>
            <a:ext cx="1800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116A"/>
                </a:solidFill>
              </a:rPr>
              <a:t>Обучающиеся </a:t>
            </a:r>
          </a:p>
          <a:p>
            <a:pPr algn="ctr"/>
            <a:r>
              <a:rPr lang="ru-RU">
                <a:solidFill>
                  <a:srgbClr val="00116A"/>
                </a:solidFill>
              </a:rPr>
              <a:t>с ОВЗ</a:t>
            </a:r>
          </a:p>
          <a:p>
            <a:pPr algn="ctr"/>
            <a:r>
              <a:rPr lang="ru-RU">
                <a:solidFill>
                  <a:srgbClr val="00116A"/>
                </a:solidFill>
              </a:rPr>
              <a:t>8 вид</a:t>
            </a:r>
          </a:p>
          <a:p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000875" y="785813"/>
            <a:ext cx="18002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116A"/>
                </a:solidFill>
              </a:rPr>
              <a:t>Обучающиеся на «4» и «5»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0063" y="857250"/>
            <a:ext cx="18002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116A"/>
                </a:solidFill>
              </a:rPr>
              <a:t>Одарённые дети</a:t>
            </a:r>
          </a:p>
        </p:txBody>
      </p:sp>
      <p:sp>
        <p:nvSpPr>
          <p:cNvPr id="7188" name="TextBox 61"/>
          <p:cNvSpPr txBox="1">
            <a:spLocks noChangeArrowheads="1"/>
          </p:cNvSpPr>
          <p:nvPr/>
        </p:nvSpPr>
        <p:spPr bwMode="auto">
          <a:xfrm>
            <a:off x="4140200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38 чел</a:t>
            </a:r>
          </a:p>
        </p:txBody>
      </p:sp>
      <p:sp>
        <p:nvSpPr>
          <p:cNvPr id="7189" name="TextBox 62"/>
          <p:cNvSpPr txBox="1">
            <a:spLocks noChangeArrowheads="1"/>
          </p:cNvSpPr>
          <p:nvPr/>
        </p:nvSpPr>
        <p:spPr bwMode="auto">
          <a:xfrm>
            <a:off x="6286500" y="14287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142 чел</a:t>
            </a:r>
          </a:p>
        </p:txBody>
      </p:sp>
      <p:sp>
        <p:nvSpPr>
          <p:cNvPr id="64" name="Овал 63"/>
          <p:cNvSpPr/>
          <p:nvPr/>
        </p:nvSpPr>
        <p:spPr>
          <a:xfrm>
            <a:off x="1331640" y="3284984"/>
            <a:ext cx="792088" cy="7869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97E183"/>
              </a:solidFill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0825" y="2636838"/>
            <a:ext cx="1800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116A"/>
                </a:solidFill>
              </a:rPr>
              <a:t>Обучающиеся на дому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5288" y="4221163"/>
            <a:ext cx="25923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116A"/>
                </a:solidFill>
              </a:rPr>
              <a:t>Дети с ослабленным здоровьем, занимающиеся в спец.мед группах</a:t>
            </a:r>
          </a:p>
        </p:txBody>
      </p:sp>
      <p:pic>
        <p:nvPicPr>
          <p:cNvPr id="67" name="Рисунок 66" descr="3.JPG"/>
          <p:cNvPicPr>
            <a:picLocks noChangeAspect="1"/>
          </p:cNvPicPr>
          <p:nvPr/>
        </p:nvPicPr>
        <p:blipFill>
          <a:blip r:embed="rId4" cstate="print"/>
          <a:srcRect l="1587" t="14286" r="9524" b="3175"/>
          <a:stretch>
            <a:fillRect/>
          </a:stretch>
        </p:blipFill>
        <p:spPr>
          <a:xfrm>
            <a:off x="2699792" y="2132856"/>
            <a:ext cx="4032448" cy="28083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96" name="TextBox 67"/>
          <p:cNvSpPr txBox="1">
            <a:spLocks noChangeArrowheads="1"/>
          </p:cNvSpPr>
          <p:nvPr/>
        </p:nvSpPr>
        <p:spPr bwMode="auto">
          <a:xfrm>
            <a:off x="1785938" y="1643063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186 чел</a:t>
            </a:r>
          </a:p>
        </p:txBody>
      </p:sp>
      <p:sp>
        <p:nvSpPr>
          <p:cNvPr id="7197" name="TextBox 68"/>
          <p:cNvSpPr txBox="1">
            <a:spLocks noChangeArrowheads="1"/>
          </p:cNvSpPr>
          <p:nvPr/>
        </p:nvSpPr>
        <p:spPr bwMode="auto">
          <a:xfrm>
            <a:off x="1331913" y="3573463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5 чел</a:t>
            </a:r>
          </a:p>
        </p:txBody>
      </p:sp>
      <p:sp>
        <p:nvSpPr>
          <p:cNvPr id="7198" name="TextBox 58"/>
          <p:cNvSpPr txBox="1">
            <a:spLocks noChangeArrowheads="1"/>
          </p:cNvSpPr>
          <p:nvPr/>
        </p:nvSpPr>
        <p:spPr bwMode="auto">
          <a:xfrm>
            <a:off x="7215188" y="35718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14 чел</a:t>
            </a:r>
          </a:p>
        </p:txBody>
      </p:sp>
      <p:sp>
        <p:nvSpPr>
          <p:cNvPr id="7199" name="TextBox 61"/>
          <p:cNvSpPr txBox="1">
            <a:spLocks noChangeArrowheads="1"/>
          </p:cNvSpPr>
          <p:nvPr/>
        </p:nvSpPr>
        <p:spPr bwMode="auto">
          <a:xfrm>
            <a:off x="6072188" y="500062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35 чел </a:t>
            </a:r>
          </a:p>
        </p:txBody>
      </p:sp>
      <p:sp>
        <p:nvSpPr>
          <p:cNvPr id="7200" name="TextBox 62"/>
          <p:cNvSpPr txBox="1">
            <a:spLocks noChangeArrowheads="1"/>
          </p:cNvSpPr>
          <p:nvPr/>
        </p:nvSpPr>
        <p:spPr bwMode="auto">
          <a:xfrm>
            <a:off x="2857500" y="5143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24 чел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9" y="3357563"/>
            <a:ext cx="8100392" cy="30956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Формирование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индивидуальных образовательных маршрутов обучающихся в условиях сельской школы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на основе сетевого взаимодействия ОУ и УДОД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(на основе требований ФГОС ООО) </a:t>
            </a:r>
            <a:endParaRPr lang="ru-RU" sz="2200" b="1" dirty="0" smtClean="0">
              <a:solidFill>
                <a:srgbClr val="000099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                                                          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600" dirty="0" smtClean="0"/>
              <a:t>				 </a:t>
            </a:r>
            <a:r>
              <a:rPr lang="ru-RU" sz="1600" dirty="0" smtClean="0">
                <a:solidFill>
                  <a:srgbClr val="000099"/>
                </a:solidFill>
              </a:rPr>
              <a:t>МОУ Константиновская СОШ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000099"/>
                </a:solidFill>
              </a:rPr>
              <a:t>                                                                   МБОУ ДОД «ТДЭБЦ "Дом природы"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000099"/>
                </a:solidFill>
              </a:rPr>
              <a:t>                                                                </a:t>
            </a:r>
            <a:r>
              <a:rPr lang="ru-RU" sz="1600" dirty="0" err="1" smtClean="0">
                <a:solidFill>
                  <a:srgbClr val="000099"/>
                </a:solidFill>
              </a:rPr>
              <a:t>Тутаевский</a:t>
            </a:r>
            <a:r>
              <a:rPr lang="ru-RU" sz="1600" dirty="0" smtClean="0">
                <a:solidFill>
                  <a:srgbClr val="000099"/>
                </a:solidFill>
              </a:rPr>
              <a:t> муниципальный район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276600" y="6308725"/>
            <a:ext cx="2232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2014 год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563938" y="299720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ПРОЕКТ</a:t>
            </a:r>
          </a:p>
        </p:txBody>
      </p:sp>
      <p:pic>
        <p:nvPicPr>
          <p:cNvPr id="6" name="Рисунок 1" descr="МОУ Константиновская СОШ.JPG"/>
          <p:cNvPicPr>
            <a:picLocks noChangeAspect="1"/>
          </p:cNvPicPr>
          <p:nvPr/>
        </p:nvPicPr>
        <p:blipFill>
          <a:blip r:embed="rId3" cstate="print"/>
          <a:srcRect l="5196" b="6511"/>
          <a:stretch>
            <a:fillRect/>
          </a:stretch>
        </p:blipFill>
        <p:spPr bwMode="auto">
          <a:xfrm>
            <a:off x="2771800" y="476672"/>
            <a:ext cx="40324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0099"/>
                </a:solidFill>
              </a:rPr>
              <a:t>Участники проекта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	</a:t>
            </a:r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r>
              <a:rPr lang="ru-RU" smtClean="0"/>
              <a:t>	</a:t>
            </a:r>
          </a:p>
        </p:txBody>
      </p:sp>
      <p:pic>
        <p:nvPicPr>
          <p:cNvPr id="4" name="Рисунок 3" descr="Рисунок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00808"/>
            <a:ext cx="3312367" cy="2090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4" cstate="print"/>
          <a:srcRect l="8000"/>
          <a:stretch>
            <a:fillRect/>
          </a:stretch>
        </p:blipFill>
        <p:spPr>
          <a:xfrm>
            <a:off x="4283969" y="2924944"/>
            <a:ext cx="165618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0" descr="http://www.tmrdush4.narod.ru/images/p1__1__dsc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90800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Рисунок 8" descr="Рисунок1_clipped_rev_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4209">
            <a:off x="84138" y="566738"/>
            <a:ext cx="235743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628800"/>
            <a:ext cx="3059832" cy="79208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29945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ДОД ДЮСШ № 4</a:t>
            </a:r>
          </a:p>
        </p:txBody>
      </p:sp>
      <p:pic>
        <p:nvPicPr>
          <p:cNvPr id="11" name="Рисунок 10" descr="Рисунок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08720"/>
            <a:ext cx="2322384" cy="15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исунок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1" y="0"/>
            <a:ext cx="1866229" cy="1628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56176" y="1484784"/>
            <a:ext cx="2987824" cy="136815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МОУ ДОД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Тутаевский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детский эколого-биологический Центр </a:t>
            </a:r>
          </a:p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«Дом природы»</a:t>
            </a:r>
          </a:p>
        </p:txBody>
      </p:sp>
      <p:pic>
        <p:nvPicPr>
          <p:cNvPr id="16" name="Рисунок 15" descr="Рисунок1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2636912"/>
            <a:ext cx="2377244" cy="158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Рисунок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5339759"/>
            <a:ext cx="2016224" cy="1518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5474208"/>
            <a:ext cx="2450592" cy="138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Рисунок7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5417840"/>
            <a:ext cx="177674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779912" y="5229200"/>
            <a:ext cx="2448272" cy="79208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ДОД ДЮСШ № 1</a:t>
            </a:r>
          </a:p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377" name="Рисунок 19" descr="Рисунок1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213100"/>
            <a:ext cx="1941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 rot="21004513">
            <a:off x="521215" y="4000173"/>
            <a:ext cx="2448272" cy="59226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67873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ДОД ДЮСШ 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«Старт»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2" name="Рисунок 21" descr="Рисунок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85835">
            <a:off x="6858469" y="4613860"/>
            <a:ext cx="2562823" cy="212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0" name="Рисунок 14" descr="Рисунок8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1CDA2"/>
              </a:clrFrom>
              <a:clrTo>
                <a:srgbClr val="E1CDA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221163"/>
            <a:ext cx="1785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Рисунок1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07704" y="5301208"/>
            <a:ext cx="1368152" cy="169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83568" y="5085184"/>
            <a:ext cx="1872208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ДОД </a:t>
            </a:r>
            <a:r>
              <a:rPr lang="ru-RU" sz="1400" b="1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СЮТур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3933056"/>
            <a:ext cx="2376264" cy="57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ДОД ЦДТ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1484783"/>
            <a:ext cx="3168352" cy="28803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57296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МОУ  Константиновская  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появляется в избыточной образовательной </a:t>
            </a:r>
            <a:r>
              <a:rPr lang="ru-RU" dirty="0" smtClean="0"/>
              <a:t>среде</a:t>
            </a:r>
          </a:p>
          <a:p>
            <a:r>
              <a:rPr lang="ru-RU" dirty="0" err="1" smtClean="0"/>
              <a:t>тьютор</a:t>
            </a:r>
            <a:r>
              <a:rPr lang="ru-RU" dirty="0" smtClean="0"/>
              <a:t> работает с процессом </a:t>
            </a:r>
            <a:r>
              <a:rPr lang="ru-RU" dirty="0" smtClean="0"/>
              <a:t>индивидуализации</a:t>
            </a:r>
          </a:p>
          <a:p>
            <a:r>
              <a:rPr lang="ru-RU" dirty="0" err="1" smtClean="0"/>
              <a:t>тьютор</a:t>
            </a:r>
            <a:r>
              <a:rPr lang="ru-RU" dirty="0" smtClean="0"/>
              <a:t> востребован временем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Тьюторская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 в рамках проекта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«Возможности и способности современного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человека» (5 класс, 2013-2014г.)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611560" y="1844824"/>
            <a:ext cx="8532440" cy="4464348"/>
            <a:chOff x="323528" y="1412776"/>
            <a:chExt cx="8856984" cy="4896544"/>
          </a:xfrm>
        </p:grpSpPr>
        <p:sp>
          <p:nvSpPr>
            <p:cNvPr id="5" name="TextBox 45"/>
            <p:cNvSpPr txBox="1">
              <a:spLocks noChangeArrowheads="1"/>
            </p:cNvSpPr>
            <p:nvPr/>
          </p:nvSpPr>
          <p:spPr bwMode="auto">
            <a:xfrm>
              <a:off x="323528" y="2204864"/>
              <a:ext cx="2376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Родители</a:t>
              </a:r>
            </a:p>
          </p:txBody>
        </p:sp>
        <p:sp>
          <p:nvSpPr>
            <p:cNvPr id="6" name="TextBox 49"/>
            <p:cNvSpPr txBox="1">
              <a:spLocks noChangeArrowheads="1"/>
            </p:cNvSpPr>
            <p:nvPr/>
          </p:nvSpPr>
          <p:spPr bwMode="auto">
            <a:xfrm>
              <a:off x="6983760" y="1412776"/>
              <a:ext cx="18367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Педагоги ОУ</a:t>
              </a:r>
            </a:p>
            <a:p>
              <a:r>
                <a:rPr lang="ru-RU" dirty="0"/>
                <a:t>Педагоги доп. образования</a:t>
              </a:r>
            </a:p>
          </p:txBody>
        </p:sp>
        <p:sp>
          <p:nvSpPr>
            <p:cNvPr id="7" name="TextBox 50"/>
            <p:cNvSpPr txBox="1">
              <a:spLocks noChangeArrowheads="1"/>
            </p:cNvSpPr>
            <p:nvPr/>
          </p:nvSpPr>
          <p:spPr bwMode="auto">
            <a:xfrm>
              <a:off x="7092280" y="2852936"/>
              <a:ext cx="20882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Коррекция маршрута</a:t>
              </a: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7463379">
              <a:off x="827525" y="3214091"/>
              <a:ext cx="1008205" cy="79060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9"/>
            <p:cNvGrpSpPr/>
            <p:nvPr/>
          </p:nvGrpSpPr>
          <p:grpSpPr>
            <a:xfrm>
              <a:off x="683568" y="2636912"/>
              <a:ext cx="288032" cy="576064"/>
              <a:chOff x="467544" y="2492896"/>
              <a:chExt cx="288032" cy="576064"/>
            </a:xfrm>
            <a:solidFill>
              <a:srgbClr val="FF0000"/>
            </a:solidFill>
          </p:grpSpPr>
          <p:sp>
            <p:nvSpPr>
              <p:cNvPr id="45" name="Равнобедренный треугольник 6"/>
              <p:cNvSpPr/>
              <p:nvPr/>
            </p:nvSpPr>
            <p:spPr>
              <a:xfrm>
                <a:off x="46754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Овал 8"/>
              <p:cNvSpPr/>
              <p:nvPr/>
            </p:nvSpPr>
            <p:spPr>
              <a:xfrm>
                <a:off x="53955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1043608" y="2636912"/>
              <a:ext cx="288032" cy="576064"/>
              <a:chOff x="827584" y="2492896"/>
              <a:chExt cx="288032" cy="576064"/>
            </a:xfrm>
          </p:grpSpPr>
          <p:sp>
            <p:nvSpPr>
              <p:cNvPr id="43" name="Равнобедренный треугольник 42"/>
              <p:cNvSpPr/>
              <p:nvPr/>
            </p:nvSpPr>
            <p:spPr>
              <a:xfrm rot="10800000">
                <a:off x="828255" y="2708827"/>
                <a:ext cx="287347" cy="36041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899695" y="2492896"/>
                <a:ext cx="144468" cy="14448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1" name="Группа 14"/>
            <p:cNvGrpSpPr/>
            <p:nvPr/>
          </p:nvGrpSpPr>
          <p:grpSpPr>
            <a:xfrm>
              <a:off x="622516" y="3782150"/>
              <a:ext cx="288032" cy="596977"/>
              <a:chOff x="406492" y="1909942"/>
              <a:chExt cx="288032" cy="596977"/>
            </a:xfrm>
            <a:solidFill>
              <a:srgbClr val="00B050"/>
            </a:solidFill>
          </p:grpSpPr>
          <p:sp>
            <p:nvSpPr>
              <p:cNvPr id="41" name="Равнобедренный треугольник 15"/>
              <p:cNvSpPr/>
              <p:nvPr/>
            </p:nvSpPr>
            <p:spPr>
              <a:xfrm rot="10800000">
                <a:off x="406492" y="2146879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Овал 16"/>
              <p:cNvSpPr/>
              <p:nvPr/>
            </p:nvSpPr>
            <p:spPr>
              <a:xfrm>
                <a:off x="481239" y="1909942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2" name="Группа 17"/>
            <p:cNvGrpSpPr/>
            <p:nvPr/>
          </p:nvGrpSpPr>
          <p:grpSpPr>
            <a:xfrm>
              <a:off x="2555776" y="2852936"/>
              <a:ext cx="288032" cy="576064"/>
              <a:chOff x="827584" y="2492896"/>
              <a:chExt cx="288032" cy="576064"/>
            </a:xfrm>
            <a:solidFill>
              <a:srgbClr val="7030A0"/>
            </a:solidFill>
          </p:grpSpPr>
          <p:sp>
            <p:nvSpPr>
              <p:cNvPr id="39" name="Равнобедренный треугольник 38"/>
              <p:cNvSpPr/>
              <p:nvPr/>
            </p:nvSpPr>
            <p:spPr>
              <a:xfrm rot="10800000">
                <a:off x="82758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89959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13" name="Прямая со стрелкой 12"/>
            <p:cNvCxnSpPr>
              <a:stCxn id="8" idx="4"/>
            </p:cNvCxnSpPr>
            <p:nvPr/>
          </p:nvCxnSpPr>
          <p:spPr>
            <a:xfrm flipV="1">
              <a:off x="1882510" y="2205050"/>
              <a:ext cx="1320848" cy="10764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3276385" y="2060568"/>
              <a:ext cx="1584383" cy="10082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433553" y="2105024"/>
              <a:ext cx="1387525" cy="528712"/>
            </a:xfrm>
            <a:custGeom>
              <a:avLst/>
              <a:gdLst>
                <a:gd name="connsiteX0" fmla="*/ 0 w 1388126"/>
                <a:gd name="connsiteY0" fmla="*/ 528810 h 528810"/>
                <a:gd name="connsiteX1" fmla="*/ 22034 w 1388126"/>
                <a:gd name="connsiteY1" fmla="*/ 495759 h 528810"/>
                <a:gd name="connsiteX2" fmla="*/ 33051 w 1388126"/>
                <a:gd name="connsiteY2" fmla="*/ 462709 h 528810"/>
                <a:gd name="connsiteX3" fmla="*/ 66102 w 1388126"/>
                <a:gd name="connsiteY3" fmla="*/ 418641 h 528810"/>
                <a:gd name="connsiteX4" fmla="*/ 77118 w 1388126"/>
                <a:gd name="connsiteY4" fmla="*/ 385591 h 528810"/>
                <a:gd name="connsiteX5" fmla="*/ 121186 w 1388126"/>
                <a:gd name="connsiteY5" fmla="*/ 308473 h 528810"/>
                <a:gd name="connsiteX6" fmla="*/ 154236 w 1388126"/>
                <a:gd name="connsiteY6" fmla="*/ 242371 h 528810"/>
                <a:gd name="connsiteX7" fmla="*/ 187287 w 1388126"/>
                <a:gd name="connsiteY7" fmla="*/ 231355 h 528810"/>
                <a:gd name="connsiteX8" fmla="*/ 286439 w 1388126"/>
                <a:gd name="connsiteY8" fmla="*/ 154237 h 528810"/>
                <a:gd name="connsiteX9" fmla="*/ 341523 w 1388126"/>
                <a:gd name="connsiteY9" fmla="*/ 143220 h 528810"/>
                <a:gd name="connsiteX10" fmla="*/ 418641 w 1388126"/>
                <a:gd name="connsiteY10" fmla="*/ 154237 h 528810"/>
                <a:gd name="connsiteX11" fmla="*/ 451692 w 1388126"/>
                <a:gd name="connsiteY11" fmla="*/ 242371 h 528810"/>
                <a:gd name="connsiteX12" fmla="*/ 484742 w 1388126"/>
                <a:gd name="connsiteY12" fmla="*/ 308473 h 528810"/>
                <a:gd name="connsiteX13" fmla="*/ 495759 w 1388126"/>
                <a:gd name="connsiteY13" fmla="*/ 341523 h 528810"/>
                <a:gd name="connsiteX14" fmla="*/ 528810 w 1388126"/>
                <a:gd name="connsiteY14" fmla="*/ 352540 h 528810"/>
                <a:gd name="connsiteX15" fmla="*/ 649995 w 1388126"/>
                <a:gd name="connsiteY15" fmla="*/ 341523 h 528810"/>
                <a:gd name="connsiteX16" fmla="*/ 683046 w 1388126"/>
                <a:gd name="connsiteY16" fmla="*/ 319490 h 528810"/>
                <a:gd name="connsiteX17" fmla="*/ 727114 w 1388126"/>
                <a:gd name="connsiteY17" fmla="*/ 286439 h 528810"/>
                <a:gd name="connsiteX18" fmla="*/ 760164 w 1388126"/>
                <a:gd name="connsiteY18" fmla="*/ 264405 h 528810"/>
                <a:gd name="connsiteX19" fmla="*/ 826265 w 1388126"/>
                <a:gd name="connsiteY19" fmla="*/ 209321 h 528810"/>
                <a:gd name="connsiteX20" fmla="*/ 881350 w 1388126"/>
                <a:gd name="connsiteY20" fmla="*/ 154237 h 528810"/>
                <a:gd name="connsiteX21" fmla="*/ 958468 w 1388126"/>
                <a:gd name="connsiteY21" fmla="*/ 99152 h 528810"/>
                <a:gd name="connsiteX22" fmla="*/ 991518 w 1388126"/>
                <a:gd name="connsiteY22" fmla="*/ 55085 h 528810"/>
                <a:gd name="connsiteX23" fmla="*/ 1090670 w 1388126"/>
                <a:gd name="connsiteY23" fmla="*/ 0 h 528810"/>
                <a:gd name="connsiteX24" fmla="*/ 1112704 w 1388126"/>
                <a:gd name="connsiteY24" fmla="*/ 33051 h 528810"/>
                <a:gd name="connsiteX25" fmla="*/ 1134738 w 1388126"/>
                <a:gd name="connsiteY25" fmla="*/ 154237 h 528810"/>
                <a:gd name="connsiteX26" fmla="*/ 1145755 w 1388126"/>
                <a:gd name="connsiteY26" fmla="*/ 198304 h 528810"/>
                <a:gd name="connsiteX27" fmla="*/ 1200839 w 1388126"/>
                <a:gd name="connsiteY27" fmla="*/ 209321 h 528810"/>
                <a:gd name="connsiteX28" fmla="*/ 1233889 w 1388126"/>
                <a:gd name="connsiteY28" fmla="*/ 198304 h 528810"/>
                <a:gd name="connsiteX29" fmla="*/ 1299991 w 1388126"/>
                <a:gd name="connsiteY29" fmla="*/ 143220 h 528810"/>
                <a:gd name="connsiteX30" fmla="*/ 1333041 w 1388126"/>
                <a:gd name="connsiteY30" fmla="*/ 99152 h 528810"/>
                <a:gd name="connsiteX31" fmla="*/ 1366092 w 1388126"/>
                <a:gd name="connsiteY31" fmla="*/ 77118 h 528810"/>
                <a:gd name="connsiteX32" fmla="*/ 1388126 w 1388126"/>
                <a:gd name="connsiteY32" fmla="*/ 55085 h 52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88126" h="528810">
                  <a:moveTo>
                    <a:pt x="0" y="528810"/>
                  </a:moveTo>
                  <a:cubicBezTo>
                    <a:pt x="7345" y="517793"/>
                    <a:pt x="16112" y="507602"/>
                    <a:pt x="22034" y="495759"/>
                  </a:cubicBezTo>
                  <a:cubicBezTo>
                    <a:pt x="27227" y="485372"/>
                    <a:pt x="27289" y="472792"/>
                    <a:pt x="33051" y="462709"/>
                  </a:cubicBezTo>
                  <a:cubicBezTo>
                    <a:pt x="42161" y="446767"/>
                    <a:pt x="55085" y="433330"/>
                    <a:pt x="66102" y="418641"/>
                  </a:cubicBezTo>
                  <a:cubicBezTo>
                    <a:pt x="69774" y="407624"/>
                    <a:pt x="72544" y="396265"/>
                    <a:pt x="77118" y="385591"/>
                  </a:cubicBezTo>
                  <a:cubicBezTo>
                    <a:pt x="93891" y="346453"/>
                    <a:pt x="99057" y="341665"/>
                    <a:pt x="121186" y="308473"/>
                  </a:cubicBezTo>
                  <a:cubicBezTo>
                    <a:pt x="128443" y="286702"/>
                    <a:pt x="134822" y="257902"/>
                    <a:pt x="154236" y="242371"/>
                  </a:cubicBezTo>
                  <a:cubicBezTo>
                    <a:pt x="163304" y="235117"/>
                    <a:pt x="176270" y="235027"/>
                    <a:pt x="187287" y="231355"/>
                  </a:cubicBezTo>
                  <a:cubicBezTo>
                    <a:pt x="239063" y="179579"/>
                    <a:pt x="207374" y="206946"/>
                    <a:pt x="286439" y="154237"/>
                  </a:cubicBezTo>
                  <a:cubicBezTo>
                    <a:pt x="302019" y="143850"/>
                    <a:pt x="323162" y="146892"/>
                    <a:pt x="341523" y="143220"/>
                  </a:cubicBezTo>
                  <a:cubicBezTo>
                    <a:pt x="367229" y="146892"/>
                    <a:pt x="394912" y="143691"/>
                    <a:pt x="418641" y="154237"/>
                  </a:cubicBezTo>
                  <a:cubicBezTo>
                    <a:pt x="444145" y="165572"/>
                    <a:pt x="447861" y="227047"/>
                    <a:pt x="451692" y="242371"/>
                  </a:cubicBezTo>
                  <a:cubicBezTo>
                    <a:pt x="465537" y="297752"/>
                    <a:pt x="457817" y="254621"/>
                    <a:pt x="484742" y="308473"/>
                  </a:cubicBezTo>
                  <a:cubicBezTo>
                    <a:pt x="489935" y="318860"/>
                    <a:pt x="487548" y="333312"/>
                    <a:pt x="495759" y="341523"/>
                  </a:cubicBezTo>
                  <a:cubicBezTo>
                    <a:pt x="503971" y="349734"/>
                    <a:pt x="517793" y="348868"/>
                    <a:pt x="528810" y="352540"/>
                  </a:cubicBezTo>
                  <a:cubicBezTo>
                    <a:pt x="569205" y="348868"/>
                    <a:pt x="610334" y="350022"/>
                    <a:pt x="649995" y="341523"/>
                  </a:cubicBezTo>
                  <a:cubicBezTo>
                    <a:pt x="662942" y="338749"/>
                    <a:pt x="672272" y="327186"/>
                    <a:pt x="683046" y="319490"/>
                  </a:cubicBezTo>
                  <a:cubicBezTo>
                    <a:pt x="697988" y="308818"/>
                    <a:pt x="712173" y="297112"/>
                    <a:pt x="727114" y="286439"/>
                  </a:cubicBezTo>
                  <a:cubicBezTo>
                    <a:pt x="737888" y="278743"/>
                    <a:pt x="749992" y="272881"/>
                    <a:pt x="760164" y="264405"/>
                  </a:cubicBezTo>
                  <a:cubicBezTo>
                    <a:pt x="844990" y="193717"/>
                    <a:pt x="744208" y="264027"/>
                    <a:pt x="826265" y="209321"/>
                  </a:cubicBezTo>
                  <a:cubicBezTo>
                    <a:pt x="868703" y="145664"/>
                    <a:pt x="824223" y="203203"/>
                    <a:pt x="881350" y="154237"/>
                  </a:cubicBezTo>
                  <a:cubicBezTo>
                    <a:pt x="947889" y="97204"/>
                    <a:pt x="897738" y="119395"/>
                    <a:pt x="958468" y="99152"/>
                  </a:cubicBezTo>
                  <a:cubicBezTo>
                    <a:pt x="969485" y="84463"/>
                    <a:pt x="977795" y="67284"/>
                    <a:pt x="991518" y="55085"/>
                  </a:cubicBezTo>
                  <a:cubicBezTo>
                    <a:pt x="1036976" y="14678"/>
                    <a:pt x="1045787" y="14961"/>
                    <a:pt x="1090670" y="0"/>
                  </a:cubicBezTo>
                  <a:cubicBezTo>
                    <a:pt x="1098015" y="11017"/>
                    <a:pt x="1108055" y="20653"/>
                    <a:pt x="1112704" y="33051"/>
                  </a:cubicBezTo>
                  <a:cubicBezTo>
                    <a:pt x="1117768" y="46556"/>
                    <a:pt x="1132970" y="145397"/>
                    <a:pt x="1134738" y="154237"/>
                  </a:cubicBezTo>
                  <a:cubicBezTo>
                    <a:pt x="1137707" y="169084"/>
                    <a:pt x="1134123" y="188611"/>
                    <a:pt x="1145755" y="198304"/>
                  </a:cubicBezTo>
                  <a:cubicBezTo>
                    <a:pt x="1160140" y="210291"/>
                    <a:pt x="1182478" y="205649"/>
                    <a:pt x="1200839" y="209321"/>
                  </a:cubicBezTo>
                  <a:cubicBezTo>
                    <a:pt x="1211856" y="205649"/>
                    <a:pt x="1223502" y="203497"/>
                    <a:pt x="1233889" y="198304"/>
                  </a:cubicBezTo>
                  <a:cubicBezTo>
                    <a:pt x="1259387" y="185555"/>
                    <a:pt x="1281718" y="164538"/>
                    <a:pt x="1299991" y="143220"/>
                  </a:cubicBezTo>
                  <a:cubicBezTo>
                    <a:pt x="1311940" y="129279"/>
                    <a:pt x="1320058" y="112136"/>
                    <a:pt x="1333041" y="99152"/>
                  </a:cubicBezTo>
                  <a:cubicBezTo>
                    <a:pt x="1342404" y="89789"/>
                    <a:pt x="1355753" y="85389"/>
                    <a:pt x="1366092" y="77118"/>
                  </a:cubicBezTo>
                  <a:cubicBezTo>
                    <a:pt x="1374203" y="70630"/>
                    <a:pt x="1380781" y="62429"/>
                    <a:pt x="1388126" y="5508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003648" y="2133603"/>
              <a:ext cx="1655822" cy="2921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27"/>
            <p:cNvGrpSpPr/>
            <p:nvPr/>
          </p:nvGrpSpPr>
          <p:grpSpPr>
            <a:xfrm>
              <a:off x="6228184" y="2708920"/>
              <a:ext cx="288032" cy="576064"/>
              <a:chOff x="827584" y="2492896"/>
              <a:chExt cx="288032" cy="576064"/>
            </a:xfrm>
            <a:solidFill>
              <a:srgbClr val="7030A0"/>
            </a:solidFill>
          </p:grpSpPr>
          <p:sp>
            <p:nvSpPr>
              <p:cNvPr id="37" name="Равнобедренный треугольник 36"/>
              <p:cNvSpPr/>
              <p:nvPr/>
            </p:nvSpPr>
            <p:spPr>
              <a:xfrm rot="10800000">
                <a:off x="82758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89959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8" name="Группа 30"/>
            <p:cNvGrpSpPr/>
            <p:nvPr/>
          </p:nvGrpSpPr>
          <p:grpSpPr>
            <a:xfrm>
              <a:off x="6660232" y="1628800"/>
              <a:ext cx="288032" cy="576064"/>
              <a:chOff x="827584" y="2492896"/>
              <a:chExt cx="288032" cy="576064"/>
            </a:xfrm>
            <a:solidFill>
              <a:srgbClr val="7030A0"/>
            </a:solidFill>
          </p:grpSpPr>
          <p:sp>
            <p:nvSpPr>
              <p:cNvPr id="35" name="Равнобедренный треугольник 34"/>
              <p:cNvSpPr/>
              <p:nvPr/>
            </p:nvSpPr>
            <p:spPr>
              <a:xfrm rot="10800000">
                <a:off x="82758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89959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19" name="Группа 33"/>
            <p:cNvGrpSpPr/>
            <p:nvPr/>
          </p:nvGrpSpPr>
          <p:grpSpPr>
            <a:xfrm>
              <a:off x="6300192" y="1628800"/>
              <a:ext cx="288032" cy="576064"/>
              <a:chOff x="827584" y="2492896"/>
              <a:chExt cx="288032" cy="576064"/>
            </a:xfrm>
            <a:solidFill>
              <a:srgbClr val="7030A0"/>
            </a:solidFill>
          </p:grpSpPr>
          <p:sp>
            <p:nvSpPr>
              <p:cNvPr id="33" name="Равнобедренный треугольник 32"/>
              <p:cNvSpPr/>
              <p:nvPr/>
            </p:nvSpPr>
            <p:spPr>
              <a:xfrm rot="10800000">
                <a:off x="82758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9959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cxnSp>
          <p:nvCxnSpPr>
            <p:cNvPr id="20" name="Прямая со стрелкой 19"/>
            <p:cNvCxnSpPr/>
            <p:nvPr/>
          </p:nvCxnSpPr>
          <p:spPr>
            <a:xfrm flipH="1" flipV="1">
              <a:off x="6811876" y="2576578"/>
              <a:ext cx="136530" cy="6366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659470" y="2420981"/>
              <a:ext cx="865219" cy="28737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5435464" y="3213256"/>
              <a:ext cx="1512942" cy="21593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563733" y="5301114"/>
              <a:ext cx="2592482" cy="100820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44"/>
            <p:cNvSpPr txBox="1">
              <a:spLocks noChangeArrowheads="1"/>
            </p:cNvSpPr>
            <p:nvPr/>
          </p:nvSpPr>
          <p:spPr bwMode="auto">
            <a:xfrm>
              <a:off x="3851920" y="5445224"/>
              <a:ext cx="2376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Образовательные продукты</a:t>
              </a: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547769" y="4492962"/>
              <a:ext cx="2376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/>
                <a:t>Ребёнок</a:t>
              </a:r>
            </a:p>
          </p:txBody>
        </p:sp>
        <p:sp>
          <p:nvSpPr>
            <p:cNvPr id="26" name="TextBox 47"/>
            <p:cNvSpPr txBox="1">
              <a:spLocks noChangeArrowheads="1"/>
            </p:cNvSpPr>
            <p:nvPr/>
          </p:nvSpPr>
          <p:spPr bwMode="auto">
            <a:xfrm>
              <a:off x="1763688" y="3429000"/>
              <a:ext cx="28083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Классный руководитель</a:t>
              </a:r>
            </a:p>
          </p:txBody>
        </p:sp>
        <p:sp>
          <p:nvSpPr>
            <p:cNvPr id="27" name="TextBox 48"/>
            <p:cNvSpPr txBox="1">
              <a:spLocks noChangeArrowheads="1"/>
            </p:cNvSpPr>
            <p:nvPr/>
          </p:nvSpPr>
          <p:spPr bwMode="auto">
            <a:xfrm>
              <a:off x="5508104" y="328498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Тьютор</a:t>
              </a:r>
            </a:p>
          </p:txBody>
        </p:sp>
        <p:sp>
          <p:nvSpPr>
            <p:cNvPr id="28" name="TextBox 51"/>
            <p:cNvSpPr txBox="1">
              <a:spLocks noChangeArrowheads="1"/>
            </p:cNvSpPr>
            <p:nvPr/>
          </p:nvSpPr>
          <p:spPr bwMode="auto">
            <a:xfrm>
              <a:off x="2483768" y="1556792"/>
              <a:ext cx="36724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Образовательный маршрут</a:t>
              </a:r>
            </a:p>
          </p:txBody>
        </p:sp>
        <p:grpSp>
          <p:nvGrpSpPr>
            <p:cNvPr id="29" name="Группа 54"/>
            <p:cNvGrpSpPr/>
            <p:nvPr/>
          </p:nvGrpSpPr>
          <p:grpSpPr>
            <a:xfrm>
              <a:off x="2051720" y="2276872"/>
              <a:ext cx="288032" cy="576064"/>
              <a:chOff x="827584" y="2492896"/>
              <a:chExt cx="288032" cy="576064"/>
            </a:xfrm>
            <a:solidFill>
              <a:srgbClr val="7030A0"/>
            </a:solidFill>
          </p:grpSpPr>
          <p:sp>
            <p:nvSpPr>
              <p:cNvPr id="31" name="Равнобедренный треугольник 30"/>
              <p:cNvSpPr/>
              <p:nvPr/>
            </p:nvSpPr>
            <p:spPr>
              <a:xfrm rot="10800000">
                <a:off x="827584" y="2708920"/>
                <a:ext cx="288032" cy="360040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899592" y="2492896"/>
                <a:ext cx="144016" cy="14401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0" name="TextBox 57"/>
            <p:cNvSpPr txBox="1">
              <a:spLocks noChangeArrowheads="1"/>
            </p:cNvSpPr>
            <p:nvPr/>
          </p:nvSpPr>
          <p:spPr bwMode="auto">
            <a:xfrm>
              <a:off x="1475656" y="1844824"/>
              <a:ext cx="12961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Психолог</a:t>
              </a:r>
            </a:p>
          </p:txBody>
        </p:sp>
      </p:grpSp>
      <p:sp>
        <p:nvSpPr>
          <p:cNvPr id="47" name="Равнобедренный треугольник 46"/>
          <p:cNvSpPr/>
          <p:nvPr/>
        </p:nvSpPr>
        <p:spPr bwMode="auto">
          <a:xfrm rot="10800000">
            <a:off x="4283941" y="4077122"/>
            <a:ext cx="288022" cy="35998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 bwMode="auto">
          <a:xfrm>
            <a:off x="4355947" y="3861129"/>
            <a:ext cx="144011" cy="1439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563888" y="4437112"/>
            <a:ext cx="1368102" cy="3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Тьютор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419872" y="3573016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347864" y="3645024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r>
              <a:rPr lang="ru-RU" dirty="0" err="1" smtClean="0"/>
              <a:t>тьюторской</a:t>
            </a:r>
            <a:r>
              <a:rPr lang="ru-RU" dirty="0" smtClean="0"/>
              <a:t>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676456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предполагаемые результаты описываемой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социально-образовательной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тьюторского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сопровождения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Организационно-управленческие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и эффекты. Условия воспроизводства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Дополнительные материалы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3383" t="17531" r="13363" b="9841"/>
          <a:stretch>
            <a:fillRect/>
          </a:stretch>
        </p:blipFill>
        <p:spPr bwMode="auto">
          <a:xfrm>
            <a:off x="0" y="1196752"/>
            <a:ext cx="924737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720080"/>
          </a:xfrm>
        </p:spPr>
        <p:txBody>
          <a:bodyPr/>
          <a:lstStyle/>
          <a:p>
            <a:r>
              <a:rPr lang="ru-RU" sz="1600" b="1" dirty="0" smtClean="0"/>
              <a:t>СПЕКТР ИНДИВИДУАЛЬНОГО ВЫБОРА,  ОПРЕДЕЛЯЮЩИЙ ТРАЕКТОРИЮ ИНДИВИДУАЛЬНОГО РАЗВИТИЯ ЛИЧНОСТИ     5 - 6   </a:t>
            </a:r>
            <a:r>
              <a:rPr lang="ru-RU" sz="1600" b="1" dirty="0" smtClean="0"/>
              <a:t>класс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E14C33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288</TotalTime>
  <Words>599</Words>
  <Application>Microsoft Office PowerPoint</Application>
  <PresentationFormat>Экран (4:3)</PresentationFormat>
  <Paragraphs>86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Тема1</vt:lpstr>
      <vt:lpstr>1_colormaster</vt:lpstr>
      <vt:lpstr>2_colormaster</vt:lpstr>
      <vt:lpstr>Тьюторское сопровождение ИОМ обучающихся сельской школы в рамках регионального инновационного проекта</vt:lpstr>
      <vt:lpstr>Слайд 2</vt:lpstr>
      <vt:lpstr>Слайд 3</vt:lpstr>
      <vt:lpstr>Участники проекта</vt:lpstr>
      <vt:lpstr>…</vt:lpstr>
      <vt:lpstr>Тьюторская деятельность в рамках проекта «Возможности и способности современного человека» (5 класс, 2013-2014г.)</vt:lpstr>
      <vt:lpstr>Описание тьюторской практики</vt:lpstr>
      <vt:lpstr>СПЕКТР ИНДИВИДУАЛЬНОГО ВЫБОРА,  ОПРЕДЕЛЯЮЩИЙ ТРАЕКТОРИЮ ИНДИВИДУАЛЬНОГО РАЗВИТИЯ ЛИЧНОСТИ     5 - 6   класс</vt:lpstr>
      <vt:lpstr>Спасибо за внимание</vt:lpstr>
    </vt:vector>
  </TitlesOfParts>
  <Company>З-д им.Менделеева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Тьюторское сопровождения ИОМ обучающихся сельской школы в рамках регионального инновационного проекта</dc:title>
  <dc:creator>Серж</dc:creator>
  <cp:lastModifiedBy>Серж</cp:lastModifiedBy>
  <cp:revision>30</cp:revision>
  <dcterms:created xsi:type="dcterms:W3CDTF">2014-12-14T17:04:56Z</dcterms:created>
  <dcterms:modified xsi:type="dcterms:W3CDTF">2014-12-14T21:53:08Z</dcterms:modified>
</cp:coreProperties>
</file>