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58" r:id="rId4"/>
    <p:sldId id="260" r:id="rId5"/>
    <p:sldId id="266" r:id="rId6"/>
    <p:sldId id="264" r:id="rId7"/>
    <p:sldId id="265" r:id="rId8"/>
    <p:sldId id="268" r:id="rId9"/>
    <p:sldId id="269" r:id="rId10"/>
    <p:sldId id="273" r:id="rId11"/>
    <p:sldId id="274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78" autoAdjust="0"/>
  </p:normalViewPr>
  <p:slideViewPr>
    <p:cSldViewPr>
      <p:cViewPr varScale="1">
        <p:scale>
          <a:sx n="48" d="100"/>
          <a:sy n="48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2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Добрый день, уважаемые коллеги. Мы рады нашему с вами знакомству и благодарны вам за приглашение.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моего выступления - </a:t>
            </a:r>
            <a:r>
              <a:rPr lang="ru-RU" sz="16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«Уроки доброты» как форма профилактики деструктивного поведения».</a:t>
            </a:r>
            <a:endParaRPr lang="ru-RU" sz="16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98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4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07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9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Уважаемые коллеги, в начале своего выступления позвольте мне несколько слов сказать о школе, директором которой я являюсь почти 10 лет. Муниципальное образовательное учреждение средняя общеобразовательная школа №13 является звеном муниципальной системы образования, обеспечивающая доступное и качественное образование школьников с 1-го по 11-й класс, проживающих в г. Ярославле.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Наша школа принадлежит к кластеру образовательных организаций, численность учащихся в которых выше 500 человек. На сегодняшний день у нас обучается 795 учеников. Школа расположена в микрорайоне, в котором функционируют  четыре крупных предприятия. Это объясняет тот факт, что большинство родителей наших учащихся являются рабочими и имеют начальное профессиональное или среднее специальное образование. Поэтому учебно-воспитательный процесс в школе строится с учетом специфических особенностей социума образовательной организации.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9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тоже время мы, педагоги, понимаем, что в последние  годы  стремительно меняется мир. Он становится все более высокотехнологичным, на ребенка – нашего ученика «льется» огромный поток информации и в этом потоке очень трудно разобраться, ответить на вопрос: где добро, а где зло; где правда, а где ложь? Как объяснить ребенку «прописные истины»? То, какой путь выберет каждый из наших воспитанников, во многом определит будущее. Человек сейчас, как никогда, должен найти своё место в жизни, точно определить свои нравственные ценности, уметь противостоять различным негативным влияниям.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помочь ребенку вступить на истинный путь,  не попасть в паутину лжи и обмана, не стать алчным, злым, циничным, способным совершить правонарушение? Что мы можем для этого сделать? На основе, каких нормативных документах мы должны строить свою деятельность?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Нашей первостепенной задачей является формирование у школьников конструктивного поведения, направленного  на решение конфликтных ситуаций путем сохранения мира и дружелюбной обстановки. Одновременно нам необходимо заниматься профилактикой деструктивного поведения.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7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Деструктивное поведение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 поведение, не соответствующее общепринятым нормам и направленное на неприятие каких-либо альтернативных точек зрения. Оно может привести не только к возникновению социальных проблем у ребенка, но и к нарушениям психического здоровья.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Деструктивное поведение человека имеет две основные формы: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Делинквентная форма – это  цепь поступков, которые противоречат правовым нормам, принятым в обществе (семейно-бытовые конфликты, ДТП, нарушение дисциплины, грубость и т.п.);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Девиантная форма – это поведение, которое противоречит нравственным нормам общества  (алкоголизм, наркомания, склонность к суициду и т.п.).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формы деструктивного поведения представляют собой некую защитную реакцию на окружающий мир. По мнению специалистов,  деструктивное поведение связано с нарушением нервной системы, но чаще с детскими переживаниями. В группе риска находятся дети, которым не хватает родительского внимания и поддержки, а так же несовершеннолетние, у которых нет поддержки родителей в нужный момент, хотя их близкие очень любят.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Таким образом, деструктивное поведение, которое базируется  на отсутствии внимания и поддержки, можно предотвратить, восполнив дефицит внимания и поддержки. По нашему мнению профилактика деструктивного поведения школьников сегодня актуальна как никогда. </a:t>
            </a:r>
          </a:p>
          <a:p>
            <a:pPr lvl="0"/>
            <a:endParaRPr lang="ru-RU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2AA92F-C879-4BD6-8FEA-D069E420E8E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 начали поиски способов, методов, технологий, которые помогут в достижении личностных результатов обучения.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Одна из используемых нами технологий – гуманно – личностная технология 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Шалвы Александровича  Амонашвили, которая является одной из личностно-ориентированных технологий.</a:t>
            </a:r>
            <a:endParaRPr lang="ru-RU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5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педагогическом совете мы освежили свои знания о данной технологии, посетили занятия Клуба гуманной педагогики, познакомились с материалами сайта Международного центра гуманной педагогики. И решили использовать одну из форм работы «Уроки доброты».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Весь педагогический коллектив разделился на группы.  Каждая группа разрабатывала Уроки доброты по одному из направлений. Результат работы группы мы вам представляем сегодня.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6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 разработки системы Уроков доброты: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Создать  систему социально-педагогической профилактики деструктивного поведения школьников.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Задачи: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навыков позитивного коммуникативного общения.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доброжелательности и эмоциональной отзыв­чивости, понимания других людей и сопереживания им.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толерантности и основ культуры межэт­нического общения, уважения к языку, культурным, религи­озным традициям, истории и образу жизни представителей народов России.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осознанной необходи­мости определённого поведения, обусловленного принятыми в обществе представлениями о добре и зле, укрепление у обучающихся позитивной нравствен­ной самооценки, самоуважения и жизненного оптимизма.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способности к духовному развитию, ре­ализации творческого потенциала в учебно-игровой, предмет­но-продуктивной, социально ориентированной деятельности на основе нравственных установок и моральных норм, не­прерывного образования, самовоспитания и универсальной духовно-нравственной компетенции — «становиться лучше».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основ нравственного самосознания лич­ности (совести) — способности ребенка форму­лировать собственные нравственные обязательства, давать нравственную оценку своим и чужим поступкам.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понимания учащимися ценности человеческой жизни, формирование умения противостоять в пределах своих воз­можностей действиям и влияниям, представляющим угрозу для жизни, физического и нравственного здоровья, духовной безопасности личности.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3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Воспитание нравственных чувств и этического сознания.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нравственный выбор, добро,  дружба, справедливость, милосердие, честь, достоинство, уваже­ние родителей, достоинство человека, равноправие, от­ветственность и чувство долга, забота и помощь, мо­раль, честность, забота о старших и младших, свобода совести и вероисповедания, толерантность, представле­ние о вере, духовной культуре и светской этике.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2.Воспитание трудолюбия, творческого отношения к об­разованию, труду, жизни.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Ценности: образование, труд, уважение к людям тру­да, творчество и созидание, стремление к познанию и ис­тине, целеустремлённость и настойчивость, бережли­вость, трудолюбие.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Чех Ирина Ивановна, учитель физики. Творческая  разработка урока физики в 11 классе  по теме: «Изобретение радио».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Моржова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Ирина Александровна, учитель математики. Творческая  разработка внеклассного мероприятия для  5 класса по теме: «Путешествие по морям профессий».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Моржова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Ирина Александровна, учитель математики. Творческая  разработка внеклассного мероприятия для  6 класса  по теме: «В мире профессий».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Воспитание ценностного отношения к природе, окру­жающей среде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(экологическое воспитание).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Ценности: родная земля, заповедная природа, планета Земля, экологическое сознание.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Агеева  Елена Викторовна, учитель начальных классов. Творческая  разработка внеклассного мероприятия для 2 класса по теме: «Птицы - наши друзья».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Воспитание ценностного отношения к прекрасному, формирование представлений об эстетических идеалах и цен­ностях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(эстетическое воспитание).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Ценности: красота, гармония, духовный мир человека, эстетическое развитие, самовыражение в творчестве и искусстве.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Пешкова Ольга Николаевна, учитель русского языка и литературы. Творческая  разработка внеклассного мероприятия в 7-8 классе  по теме:  «Виртуальная экскурсия «Ярославль литературный».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Воспитание ценностного отношения к здоровью.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Крутова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Анна Юрьевна. Учитель физической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культуры.Творческая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разработка внеклассного мероприятия в  6 классе  по теме:  «Кто курит, тот здоровье губит».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Правовое воспитание.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направления духовно-нравственного развития и вос­питания важны, дополняют друг друга и обеспечивают раз­витие личности на основе отечественных духовных, нрав­ственных и культурных традиций.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91;&#1090;&#1077;&#1096;&#1077;&#1089;&#1090;&#1074;&#1080;&#1077;%20&#1087;&#1086;%20&#1089;&#1082;&#1072;&#1079;&#1082;&#1072;&#1084;%20&#1080;&#1090;&#1086;&#1075;.wm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54;&#1053;&#1060;&#1045;&#1056;&#1045;&#1053;&#1062;&#1048;&#1071;%2016%20&#1044;&#1045;&#1050;&#1040;&#1041;&#1056;&#1071;\07bd796b8bd05b.mp3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54;&#1053;&#1060;&#1045;&#1056;&#1045;&#1053;&#1062;&#1048;&#1071;%2016%20&#1044;&#1045;&#1050;&#1040;&#1041;&#1056;&#1071;\07bd796b8bd05b.mp3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0;&#1054;&#1053;&#1060;&#1045;&#1056;&#1045;&#1053;&#1062;&#1048;&#1071;%2016%20&#1044;&#1045;&#1050;&#1040;&#1041;&#1056;&#1071;\4c65ebe271e932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91680" y="1844824"/>
            <a:ext cx="6768752" cy="2448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Уроки доброты как форма профилактики деструктивного поведения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692696"/>
            <a:ext cx="7128792" cy="7200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Муниципальное образовательное учреждение средняя общеобразовательная школа №13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4466728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Потемина Марина Павловна, директор школы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83633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г. Ярославль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7056784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rgbClr val="7030A0"/>
                </a:solidFill>
              </a:rPr>
              <a:t>Направления</a:t>
            </a:r>
            <a:r>
              <a:rPr lang="ru-RU" sz="4900" dirty="0" smtClean="0">
                <a:solidFill>
                  <a:srgbClr val="7030A0"/>
                </a:solidFill>
              </a:rPr>
              <a:t> </a:t>
            </a:r>
            <a:br>
              <a:rPr lang="ru-RU" sz="4900" dirty="0" smtClean="0">
                <a:solidFill>
                  <a:srgbClr val="7030A0"/>
                </a:solidFill>
              </a:rPr>
            </a:br>
            <a:r>
              <a:rPr lang="ru-RU" sz="4900" dirty="0" smtClean="0">
                <a:solidFill>
                  <a:srgbClr val="7030A0"/>
                </a:solidFill>
              </a:rPr>
              <a:t>                         </a:t>
            </a:r>
            <a:r>
              <a:rPr lang="ru-RU" dirty="0" smtClean="0">
                <a:solidFill>
                  <a:srgbClr val="7030A0"/>
                </a:solidFill>
                <a:hlinkClick r:id="rId3" action="ppaction://hlinkfile"/>
              </a:rPr>
              <a:t>«Урок доброты»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3"/>
            <a:ext cx="8748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Воспитание </a:t>
            </a:r>
            <a:r>
              <a:rPr lang="ru-RU" sz="2800" dirty="0">
                <a:solidFill>
                  <a:srgbClr val="7030A0"/>
                </a:solidFill>
                <a:cs typeface="Times New Roman" panose="02020603050405020304" pitchFamily="18" charset="0"/>
              </a:rPr>
              <a:t>нравственных чувств и этического </a:t>
            </a:r>
            <a:r>
              <a:rPr lang="ru-RU" sz="2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сознания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Воспитание </a:t>
            </a:r>
            <a:r>
              <a:rPr lang="ru-RU" sz="2800" dirty="0">
                <a:solidFill>
                  <a:srgbClr val="7030A0"/>
                </a:solidFill>
                <a:cs typeface="Times New Roman" panose="02020603050405020304" pitchFamily="18" charset="0"/>
              </a:rPr>
              <a:t>трудолюбия, творческого отношения к </a:t>
            </a:r>
            <a:r>
              <a:rPr lang="ru-RU" sz="2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образованию</a:t>
            </a:r>
            <a:r>
              <a:rPr lang="ru-RU" sz="2800" dirty="0">
                <a:solidFill>
                  <a:srgbClr val="7030A0"/>
                </a:solidFill>
                <a:cs typeface="Times New Roman" panose="02020603050405020304" pitchFamily="18" charset="0"/>
              </a:rPr>
              <a:t>, труду, </a:t>
            </a:r>
            <a:r>
              <a:rPr lang="ru-RU" sz="2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жизни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Воспитание ценностного отношения к природе, окру­жающей среде (экологическое воспитание)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7030A0"/>
                </a:solidFill>
              </a:rPr>
              <a:t>Воспитание ценностного отношения к прекрасному, формирование представлений об эстетических идеалах и цен­ностях (эстетическое воспитание</a:t>
            </a:r>
            <a:r>
              <a:rPr lang="ru-RU" sz="2800" dirty="0" smtClean="0">
                <a:solidFill>
                  <a:srgbClr val="7030A0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7030A0"/>
                </a:solidFill>
              </a:rPr>
              <a:t>Воспитание ценностного отношения к </a:t>
            </a:r>
            <a:r>
              <a:rPr lang="ru-RU" sz="2800" dirty="0" smtClean="0">
                <a:solidFill>
                  <a:srgbClr val="7030A0"/>
                </a:solidFill>
              </a:rPr>
              <a:t>здоровью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7030A0"/>
                </a:solidFill>
              </a:rPr>
              <a:t>Правовое </a:t>
            </a:r>
            <a:r>
              <a:rPr lang="ru-RU" sz="2800" dirty="0" smtClean="0">
                <a:solidFill>
                  <a:srgbClr val="7030A0"/>
                </a:solidFill>
              </a:rPr>
              <a:t>воспитание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в 1 классе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(период адаптации)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Дудникова</a:t>
            </a:r>
            <a:r>
              <a:rPr lang="ru-RU" dirty="0" smtClean="0">
                <a:solidFill>
                  <a:srgbClr val="7030A0"/>
                </a:solidFill>
              </a:rPr>
              <a:t> Татьяна Вячеславовна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учитель высшей квалификационной категории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Творческая разработка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внеклассного мероприятия профилактической направленности ( Урок Доброты)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 1-ом классе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«Умейте дружить, добро людям дарить»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3200" b="1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Рецепт счастья педагога Шалвы Александровича </a:t>
            </a:r>
            <a:r>
              <a:rPr lang="ru-RU" sz="3200" b="1" cap="all" dirty="0" err="1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Амонашвили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>
                <a:solidFill>
                  <a:srgbClr val="7030A0"/>
                </a:solidFill>
              </a:rPr>
              <a:t>Возьмите чашу терпения. Налейте туда полное сердце любви. Бросьте две пригоршни щедрости. Плесните туда же юмора. Посыпьте добротой, добавьте как можно больше веры и все это хорошо перемешайте. Потом намажьте на кусок отпущенной вам жизни и предлагайте всем, кого встретите на пути»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07bd796b8bd05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9492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48105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Medium"/>
              </a:rPr>
              <a:t>Спасибо за внимание!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        </a:t>
            </a:r>
            <a:endParaRPr lang="ru-RU" dirty="0"/>
          </a:p>
          <a:p>
            <a:endParaRPr lang="ru-RU" dirty="0"/>
          </a:p>
        </p:txBody>
      </p:sp>
      <p:pic>
        <p:nvPicPr>
          <p:cNvPr id="6" name="07bd796b8bd05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9492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9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59832" y="2276872"/>
            <a:ext cx="3528392" cy="93610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1" y="332656"/>
            <a:ext cx="7165761" cy="97091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Муниципальное образовательное учреждение средняя общеобразовательная школа №13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74441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admin\Мои документы\Мои рисунки\2010-06-15\слёт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926" y="3745533"/>
            <a:ext cx="3884609" cy="2738014"/>
          </a:xfrm>
          <a:prstGeom prst="rect">
            <a:avLst/>
          </a:prstGeom>
          <a:noFill/>
        </p:spPr>
      </p:pic>
      <p:pic>
        <p:nvPicPr>
          <p:cNvPr id="12" name="Рисунок 11" descr="приют ковче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7" y="3815478"/>
            <a:ext cx="3430281" cy="25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обеспечивает открытость – по отношению к людям, событиям и жизни в целом.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даёт зоркость – для того, чтобы подмечать лучшее и отметать худшее.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даёт силы – для преобразования мира к лучшему.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даёт возможности – участия и помощи окружающим людям.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даёт возможности – становиться лучше самому и помогать стать лучше окружающим людям.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даёт уверенность – в себе и в завтрашнем дне.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даёт энергию - для совершения добрых дел.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108498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Преимущества доброты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4c65ebe271e9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762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 об образовании в Российской Федерации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Концепция духовно – нравственного развития и воспитания личности гражданина России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начального общего образования утвержден приказом                от 6 октября 2009 года №373 (зарегистрирован Минюстом России      22 декабря 2009 года №15785)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основного общего образования утвержден приказом                  от 17 декабря 2010 года №1897 (зарегистрирован Минюстом России            01 февраля 2011 года №19644)</a:t>
            </a:r>
          </a:p>
          <a:p>
            <a:endParaRPr lang="ru-RU" sz="1400" b="1" dirty="0" smtClean="0">
              <a:latin typeface="Times New Roman" pitchFamily="18" charset="0"/>
              <a:cs typeface="Aharoni" pitchFamily="2" charset="-79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780928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C:\Documents and Settings\IAntonova\Рабочий стол\Обложки Стандарты\federal_gos_obraz_st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739" y="4149080"/>
            <a:ext cx="1728192" cy="2060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3" descr="C:\Documents and Settings\IAntonova\Рабочий стол\Обложки Стандарты\koncep_dux-nrav_razvit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7555" y="4265712"/>
            <a:ext cx="1656184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2657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3409" y="4531053"/>
            <a:ext cx="164440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7139136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55576" y="1628800"/>
            <a:ext cx="830911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</a:rPr>
              <a:t>сновные </a:t>
            </a:r>
            <a:r>
              <a:rPr lang="ru-RU" sz="3200" b="1" dirty="0">
                <a:solidFill>
                  <a:srgbClr val="7030A0"/>
                </a:solidFill>
              </a:rPr>
              <a:t>формы</a:t>
            </a:r>
            <a:r>
              <a:rPr lang="ru-RU" sz="3200" b="1" dirty="0" smtClean="0">
                <a:solidFill>
                  <a:srgbClr val="7030A0"/>
                </a:solidFill>
              </a:rPr>
              <a:t>: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pPr lvl="0"/>
            <a:r>
              <a:rPr lang="ru-RU" sz="2800" b="1" i="1" dirty="0">
                <a:solidFill>
                  <a:srgbClr val="7030A0"/>
                </a:solidFill>
              </a:rPr>
              <a:t>Делинквентная 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– это  цепь поступков, которые противоречат правовым нормам, принятым в обществе </a:t>
            </a:r>
            <a:endParaRPr lang="ru-RU" sz="2800" dirty="0" smtClean="0">
              <a:solidFill>
                <a:srgbClr val="7030A0"/>
              </a:solidFill>
            </a:endParaRPr>
          </a:p>
          <a:p>
            <a:pPr lvl="0"/>
            <a:endParaRPr lang="ru-RU" sz="2800" dirty="0" smtClean="0">
              <a:solidFill>
                <a:srgbClr val="7030A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7030A0"/>
                </a:solidFill>
              </a:rPr>
              <a:t>Девиантная 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– это поведение, которое противоречит нравственным нормам </a:t>
            </a:r>
            <a:r>
              <a:rPr lang="ru-RU" sz="2800" dirty="0" smtClean="0">
                <a:solidFill>
                  <a:srgbClr val="7030A0"/>
                </a:solidFill>
              </a:rPr>
              <a:t>общества</a:t>
            </a:r>
          </a:p>
        </p:txBody>
      </p:sp>
      <p:sp>
        <p:nvSpPr>
          <p:cNvPr id="10258" name="Text Box 44"/>
          <p:cNvSpPr txBox="1">
            <a:spLocks noChangeArrowheads="1"/>
          </p:cNvSpPr>
          <p:nvPr/>
        </p:nvSpPr>
        <p:spPr bwMode="auto">
          <a:xfrm>
            <a:off x="4724400" y="29718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355160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постулаты гуманного педагогического мышления 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Ш.А.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вера в возможности ребенка;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раскрытие самобытной природы в ребенке;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уважение и утверждение его личности;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направление его на служение  добру и справедливости.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ict2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509120"/>
            <a:ext cx="288032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постулаты гуманного педагогического мышления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взаимоуважение учителя и ученика; </a:t>
            </a:r>
          </a:p>
          <a:p>
            <a:r>
              <a:rPr lang="ru-RU" dirty="0">
                <a:solidFill>
                  <a:srgbClr val="7030A0"/>
                </a:solidFill>
              </a:rPr>
              <a:t>безусловная вера в возможности ребенка; </a:t>
            </a:r>
          </a:p>
          <a:p>
            <a:r>
              <a:rPr lang="ru-RU" dirty="0">
                <a:solidFill>
                  <a:srgbClr val="7030A0"/>
                </a:solidFill>
              </a:rPr>
              <a:t>способность удивляться; </a:t>
            </a:r>
          </a:p>
          <a:p>
            <a:r>
              <a:rPr lang="ru-RU" dirty="0">
                <a:solidFill>
                  <a:srgbClr val="7030A0"/>
                </a:solidFill>
              </a:rPr>
              <a:t>готовность искренне восхищаться (достижениями ученика, удачей коллеги, успехом школы, самоотверженностью родителей); </a:t>
            </a:r>
          </a:p>
          <a:p>
            <a:r>
              <a:rPr lang="ru-RU" dirty="0">
                <a:solidFill>
                  <a:srgbClr val="7030A0"/>
                </a:solidFill>
              </a:rPr>
              <a:t>способность не стесняться своих человеческих проявлений - гнева, стыда, юмора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и своих слабостей; </a:t>
            </a:r>
          </a:p>
          <a:p>
            <a:r>
              <a:rPr lang="ru-RU" dirty="0">
                <a:solidFill>
                  <a:srgbClr val="7030A0"/>
                </a:solidFill>
              </a:rPr>
              <a:t>профессиональная </a:t>
            </a:r>
            <a:r>
              <a:rPr lang="ru-RU" dirty="0" err="1">
                <a:solidFill>
                  <a:srgbClr val="7030A0"/>
                </a:solidFill>
              </a:rPr>
              <a:t>неуспокоенность</a:t>
            </a:r>
            <a:r>
              <a:rPr lang="ru-RU" dirty="0">
                <a:solidFill>
                  <a:srgbClr val="7030A0"/>
                </a:solidFill>
              </a:rPr>
              <a:t>; </a:t>
            </a:r>
          </a:p>
          <a:p>
            <a:r>
              <a:rPr lang="ru-RU" dirty="0">
                <a:solidFill>
                  <a:srgbClr val="7030A0"/>
                </a:solidFill>
              </a:rPr>
              <a:t>совесть и достоинство; </a:t>
            </a:r>
          </a:p>
          <a:p>
            <a:r>
              <a:rPr lang="ru-RU" dirty="0">
                <a:solidFill>
                  <a:srgbClr val="7030A0"/>
                </a:solidFill>
              </a:rPr>
              <a:t>интеллигентность; </a:t>
            </a:r>
          </a:p>
          <a:p>
            <a:r>
              <a:rPr lang="ru-RU" dirty="0">
                <a:solidFill>
                  <a:srgbClr val="7030A0"/>
                </a:solidFill>
              </a:rPr>
              <a:t>способность к профессиональной рефлексии.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6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Разрабатываем уроки доброты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chool13.edu.yar.ru/data/images/866_w128_h12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hool13.edu.yar.ru/data/images/864_w128_h1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3096"/>
            <a:ext cx="2447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chool13.edu.yar.ru/data/images/1614_w220_h2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365104"/>
            <a:ext cx="2520280" cy="193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Мастер - класс\2013-11-08, работа\работа\работа 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772817"/>
            <a:ext cx="2808312" cy="187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447800"/>
            <a:ext cx="3201255" cy="2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Реализуем Уроки доброты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Мастер - класс\Photo-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3089920" cy="21976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3645024"/>
            <a:ext cx="30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Создаем Дерево Доброты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645024"/>
            <a:ext cx="437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Рисуем Цветок толерантности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ttp://school13.edu.yar.ru/data/images/1574_w220_h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221088"/>
            <a:ext cx="302433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1094</Words>
  <Application>Microsoft Office PowerPoint</Application>
  <PresentationFormat>Экран (4:3)</PresentationFormat>
  <Paragraphs>123</Paragraphs>
  <Slides>13</Slides>
  <Notes>12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Уроки доброты как форма профилактики деструктивного поведения</vt:lpstr>
      <vt:lpstr>Презентация PowerPoint</vt:lpstr>
      <vt:lpstr>Преимущества доброты </vt:lpstr>
      <vt:lpstr>Нормативные документы</vt:lpstr>
      <vt:lpstr> Деструктивное поведение</vt:lpstr>
      <vt:lpstr>Основные постулаты гуманного педагогического мышления  Ш.А. Амонашвили  </vt:lpstr>
      <vt:lpstr>Основные постулаты гуманного педагогического мышления </vt:lpstr>
      <vt:lpstr>Разрабатываем уроки доброты</vt:lpstr>
      <vt:lpstr>Реализуем Уроки доброты</vt:lpstr>
      <vt:lpstr>Направления                           «Урок доброты» </vt:lpstr>
      <vt:lpstr>Занятие в 1 классе (период адаптации)</vt:lpstr>
      <vt:lpstr>Рецепт счастья педагога Шалвы Александровича Амонашвили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доброты как форма профилактики деструктивного поведения</dc:title>
  <dc:creator>Марина</dc:creator>
  <cp:lastModifiedBy>Марина</cp:lastModifiedBy>
  <cp:revision>20</cp:revision>
  <dcterms:modified xsi:type="dcterms:W3CDTF">2015-02-10T01:25:38Z</dcterms:modified>
</cp:coreProperties>
</file>