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74" r:id="rId4"/>
    <p:sldId id="263" r:id="rId5"/>
    <p:sldId id="265" r:id="rId6"/>
    <p:sldId id="266" r:id="rId7"/>
    <p:sldId id="267" r:id="rId8"/>
    <p:sldId id="264" r:id="rId9"/>
    <p:sldId id="257" r:id="rId10"/>
    <p:sldId id="273" r:id="rId11"/>
    <p:sldId id="259" r:id="rId12"/>
    <p:sldId id="269" r:id="rId13"/>
    <p:sldId id="271" r:id="rId14"/>
    <p:sldId id="272" r:id="rId15"/>
    <p:sldId id="270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7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40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73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6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34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73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4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3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1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&#1084;&#1080;&#1085;&#1086;&#1073;&#1088;&#1085;&#1072;&#1091;&#1082;&#1080;.&#1088;&#1092;/&#1085;&#1086;&#1074;&#1086;&#1089;&#1090;&#1080;/4136" TargetMode="External"/><Relationship Id="rId3" Type="http://schemas.openxmlformats.org/officeDocument/2006/relationships/hyperlink" Target="http://www.zakonrf.info/zakon-ob-obrazovanii-v-rf/" TargetMode="External"/><Relationship Id="rId7" Type="http://schemas.openxmlformats.org/officeDocument/2006/relationships/hyperlink" Target="http://www.edu.ru/dbmon/mo/Data/d_12/m1060.html" TargetMode="External"/><Relationship Id="rId2" Type="http://schemas.openxmlformats.org/officeDocument/2006/relationships/hyperlink" Target="http://www.zakonrf.info/konstituc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.ru/db-mon/mo/Data/d_12/m74.html" TargetMode="External"/><Relationship Id="rId5" Type="http://schemas.openxmlformats.org/officeDocument/2006/relationships/hyperlink" Target="http://www.edu.ru/db-mon/mo/Data/d_12/m69.html" TargetMode="External"/><Relationship Id="rId4" Type="http://schemas.openxmlformats.org/officeDocument/2006/relationships/hyperlink" Target="http://standart.edu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 преподавания учебного предмета «Основы религиозных культур и светской этики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2015-2016 учебном году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581128"/>
            <a:ext cx="6400800" cy="105767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Харитонова Л.А.</a:t>
            </a:r>
          </a:p>
          <a:p>
            <a:pPr algn="r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тарший преподаватель </a:t>
            </a:r>
          </a:p>
          <a:p>
            <a:pPr algn="r"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афедры гуманитарных дисциплин </a:t>
            </a:r>
          </a:p>
          <a:p>
            <a:pPr algn="r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ГОАУ ЯО «Институт развития образования»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64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00038"/>
            <a:ext cx="61245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7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74" y="188640"/>
            <a:ext cx="5029389" cy="644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01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647" y="0"/>
            <a:ext cx="8707627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Регламент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выбора в образовательных организациях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родителями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(законными представителями) обучающихся одного из модулей комплексного учебного курса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«ОРКСЭ»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Общие положения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Порядок выбора.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2.1. Предварительный этап.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родителей (законных представителей) обучающихся о праве на выбор.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Основной этап.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родительского собрания.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Вводное выступление ответственного или руководителя (директора) образовательной организации по теме собрания.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2) Представление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учителей 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всем модулям курса ОРКСЭ.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3) Представление содержания образования по модулям курса ОРКСЭ.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Родителям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(законным представителем) должны быть последовательно представлены все модули курса ОРКСЭ вне зависимости от предполагаемого выбора родителей (законных представителей) обучающихся.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Представление содержания образования по каждому из модулей курса ОРКСЭ должно включать краткий рассказ о содержании данного модуля, целях и ожидаемых результатах образования, используемом учебно-методическом обеспечении.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Ответы на вопросы родителей (законных представителей) обучающихся.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5) Заполнение родителями (законными представителями) обучающихся личных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заявлений. представителей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обучающегося.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Сбор заполненных родителями (законными представителями) личных заявлений, проверка правильности их оформления, сверка числа личных заявлений по списку учащихся каждого класса.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2.3. Заключительный этап.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Подведение итогов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выбора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каждому классу должен быть оформлен протокол родительского собрания класса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Протокол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должен быть подписан классным руководителем и председателем родительского комитета класса.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Особые условия.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Допускается предварительный сбор заявлений от родителей (законных представителей), которые могут отсутствовать в период выбора в образовательной организации и соответственно на родительском собрании по уважительным причинам.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3.2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исключительных случаях допускается изменение выбора родителями (законными представителями) после подведения итогов родительских собраний и направления информации в органы управления образованием. 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848872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Организации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осуществляющие образовательную деятельность по основным образовательным программам, вправе в течение пяти лет использовать в образовательной деятельности учебники, приобретенные  до вступления в силу Приказа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№ 253 от 31 марта 2014 г 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относится только к учебникам федеральных перечней, рекомендованных (допущенных) к использованию в образовательном процессе в общеобразовательных учреждениях в 2013/14 учебном году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7964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Департамент образования Ярославской области в письме «Об использовании учебников» от 14.05.2014 г. № 1172/01-10 указывает, что при наличии в школьной библиотеке необходимого количества учебников для 1-4 классов образовательные организации могут использовать для преподавания модулей ОРКСЭ учебники «Школа 2100». 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317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" y="332656"/>
            <a:ext cx="9087203" cy="518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3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289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333500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Ежеквартальный мониторинг внедрения курса ОРКСЭ в образовательные учреждения включает следующие критерии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количестве обучающихся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выборе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обучающими или родителями (законными представителями) учебных модулей.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Общая информация об обеспеченности учебниками и учебными пособиями обучающихся, изучающих комплексный курс ОРКСЭ.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Учебно-методическое обеспечение и информационное сопровождение введения комплексного курса ОРКСЭ в ОУ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Подготовка кадров к преподаванию курса ОРКСЭ.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Данные о кадровом составе, привлеченном для реализации комплексного курса «Основы религиозных культур и светской этики».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171" y="4293096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целью получения системной и оперативной информации о степени удовлетворенности введением курса ОРКСЭ педагогов, родителей, обучающихся, своевременного предотвращения возможных рисков и негативных последствий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субъектах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социологические опросы или анкетирование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75955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Нормативно-правовая база преподавания учебного предмета «Основы религиозных культур и светской этики»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400600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Конституция РФ (</a:t>
            </a: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http://www.zakonrf.info/konstitucia/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Закон «Об образовании в РФ» (</a:t>
            </a: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3"/>
              </a:rPr>
              <a:t>http://www.zakonrf.info/zakon-ob-obrazovanii-v-rf/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lvl="0" indent="0" algn="just">
              <a:buNone/>
            </a:pPr>
            <a:r>
              <a:rPr lang="en-US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ФГОС НОО</a:t>
            </a:r>
            <a:r>
              <a:rPr lang="en-US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standart.edu.ru</a:t>
            </a:r>
            <a:r>
              <a:rPr lang="en-US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Письмо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РФ от 9.02.2012 г. №МД-102-03 "О введении курса ОРКСЭ с 1 сентября 2012 года";</a:t>
            </a: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Минобрнауки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РФ от 31.01.2012 года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№ 69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 внесении изменений в федеральный компонент государственных образовательных стандартов начального общего, основного общего и среднего (полного) общего образования, утвержденный Приказом Министерства образования РФ от 5 марта 2004 года № 1089» (</a:t>
            </a: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5"/>
              </a:rPr>
              <a:t>http://www.edu.ru/db-mon/mo/Data/d_12/m69.html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Приказ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Минобрнауки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России от 1 февраля 2012 года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№ 74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 внесении изменений в федеральный базисный учебный план и примерные учебные планы для образовательных учреждений Российской Федерации, реализующих программы общего образования, утвержденные приказом Министерства образования РФ от 9 марта 2004 г. № 1312» (</a:t>
            </a: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/>
              </a:rPr>
              <a:t>http://www.edu.ru/db-mon/mo/Data/d_12/m74.html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);</a:t>
            </a:r>
          </a:p>
          <a:p>
            <a:pPr lvl="0" algn="just">
              <a:buFontTx/>
              <a:buChar char="-"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Приказ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Минобрнауки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РФ от 18 декабря 2012 года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№ 1060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 внесении изменений в федеральный государственный образовательный стандарт НОО, утверждённый приказом Министерства образования и науки РФ от 6 октября 2009 г. № 373» (</a:t>
            </a: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7"/>
              </a:rPr>
              <a:t>http://www.edu.ru/dbmon/mo/Data/d_12/m1060.html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);</a:t>
            </a:r>
          </a:p>
          <a:p>
            <a:pPr lvl="0" algn="just">
              <a:buFontTx/>
              <a:buChar char="-"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Письмо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Минобрнауки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РФ от  21.04.14 № 08-516 «О реализации курса ОРКСЭ»;</a:t>
            </a: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Примерная основная образовательная программа образовательного учреждения. Начальная школа (</a:t>
            </a:r>
            <a:r>
              <a:rPr lang="en-US" sz="13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standart</a:t>
            </a: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.</a:t>
            </a:r>
            <a:r>
              <a:rPr lang="en-US" sz="13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edu</a:t>
            </a: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.</a:t>
            </a:r>
            <a:r>
              <a:rPr lang="en-US" sz="1300" u="sng" dirty="0" err="1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4"/>
              </a:rPr>
              <a:t>ru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Приказ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Минобнауки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31 марта 2014 г.  № 253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(</a:t>
            </a:r>
            <a:r>
              <a:rPr lang="ru-RU" sz="1300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8"/>
              </a:rPr>
              <a:t>http://минобрнауки.рф/новости/4136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);</a:t>
            </a: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Письмо Департамента государственной политики в сфере общего образования </a:t>
            </a:r>
            <a:r>
              <a:rPr lang="ru-RU" sz="13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Минобрнауки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России </a:t>
            </a:r>
            <a:r>
              <a:rPr lang="ru-RU" sz="13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 29 апреля 2014 г. № 08-548 </a:t>
            </a:r>
            <a:r>
              <a:rPr lang="ru-RU" sz="13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«О федеральном перечне учебников»</a:t>
            </a:r>
            <a:endParaRPr lang="ru-RU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Письмо Департамента образования Ярославской области от 14.05.2014 г. № 1172/01-10 «Об использовании учебников». 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34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528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3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6" y="4581128"/>
            <a:ext cx="6934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8" y="332656"/>
            <a:ext cx="840931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33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11" y="168557"/>
            <a:ext cx="68770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50" y="3857683"/>
            <a:ext cx="6858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350" y="332656"/>
            <a:ext cx="1714500" cy="178510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Личностные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результаты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освоения основной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образовательной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программы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начального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  <a:ea typeface="Calibri"/>
              </a:rPr>
              <a:t>о</a:t>
            </a:r>
            <a:r>
              <a:rPr lang="ru-RU" sz="1400" b="1" i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бразования</a:t>
            </a:r>
          </a:p>
          <a:p>
            <a:pPr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651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43137"/>
            <a:ext cx="6924675" cy="6591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7504" y="143137"/>
            <a:ext cx="1714500" cy="178510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kern="1200" dirty="0" err="1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Метапредметные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результаты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освоения основной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образовательной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программы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начального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latin typeface="Times New Roman"/>
                <a:ea typeface="Calibri"/>
              </a:rPr>
              <a:t>о</a:t>
            </a:r>
            <a:r>
              <a:rPr lang="ru-RU" sz="1400" b="1" i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бразования</a:t>
            </a:r>
            <a:endParaRPr lang="en-US" sz="1400" b="1" i="1" kern="12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24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44" y="2348880"/>
            <a:ext cx="7756826" cy="38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44" y="1484784"/>
            <a:ext cx="739056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8404" y="280646"/>
            <a:ext cx="2501388" cy="95410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Предметные</a:t>
            </a:r>
            <a:r>
              <a:rPr lang="ru-RU" sz="1200" dirty="0">
                <a:latin typeface="Times New Roman"/>
                <a:ea typeface="Calibri"/>
              </a:rPr>
              <a:t> </a:t>
            </a:r>
            <a:r>
              <a:rPr lang="ru-RU" sz="1400" b="1" i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результаты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освоения основной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образовательной </a:t>
            </a:r>
            <a:r>
              <a:rPr lang="ru-RU" sz="1400" b="1" i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программы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i="1" kern="12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начального </a:t>
            </a:r>
            <a:r>
              <a:rPr lang="ru-RU" sz="1400" b="1" i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образования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186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552645" cy="301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971551"/>
            <a:ext cx="63150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53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86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82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845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3_Тема Office</vt:lpstr>
      <vt:lpstr>Нормативно-правовая база преподавания учебного предмета «Основы религиозных культур и светской этики» в 2015-2016 учебном году</vt:lpstr>
      <vt:lpstr>Нормативно-правовая база преподавания учебного предмета «Основы религиозных культур и светской этики»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Алексеевна Харитонова</dc:creator>
  <cp:lastModifiedBy>Людмила Алексеевна Харитонова</cp:lastModifiedBy>
  <cp:revision>21</cp:revision>
  <cp:lastPrinted>2015-05-14T08:09:57Z</cp:lastPrinted>
  <dcterms:created xsi:type="dcterms:W3CDTF">2015-05-12T08:51:47Z</dcterms:created>
  <dcterms:modified xsi:type="dcterms:W3CDTF">2015-05-15T08:34:56Z</dcterms:modified>
</cp:coreProperties>
</file>