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1" r:id="rId9"/>
    <p:sldId id="272" r:id="rId10"/>
    <p:sldId id="273" r:id="rId11"/>
    <p:sldId id="268" r:id="rId12"/>
    <p:sldId id="274" r:id="rId13"/>
    <p:sldId id="275" r:id="rId14"/>
    <p:sldId id="276" r:id="rId15"/>
    <p:sldId id="286" r:id="rId16"/>
    <p:sldId id="287" r:id="rId17"/>
    <p:sldId id="262" r:id="rId18"/>
    <p:sldId id="277" r:id="rId19"/>
    <p:sldId id="293" r:id="rId20"/>
    <p:sldId id="292" r:id="rId21"/>
    <p:sldId id="294" r:id="rId22"/>
    <p:sldId id="297" r:id="rId23"/>
    <p:sldId id="278" r:id="rId24"/>
    <p:sldId id="279" r:id="rId25"/>
    <p:sldId id="280" r:id="rId26"/>
    <p:sldId id="281" r:id="rId27"/>
    <p:sldId id="284" r:id="rId28"/>
    <p:sldId id="295" r:id="rId29"/>
    <p:sldId id="285" r:id="rId30"/>
    <p:sldId id="282" r:id="rId31"/>
    <p:sldId id="298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5AF1-84E5-4260-9F8F-FC2362898947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F5EC-569F-492D-BEFC-73351710D1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77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933450"/>
            <a:ext cx="4487863" cy="33655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1031875" y="4625975"/>
            <a:ext cx="4608513" cy="3657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933450"/>
            <a:ext cx="4487863" cy="33655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1031875" y="4625975"/>
            <a:ext cx="4608513" cy="3657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1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28357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«Оценивание учебных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достижений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обучающихся на уроках ОРКСЭ»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Кулькова Нина Васильевна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ОРКСЭ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« Сарафоновская СШ»  Ярославский район Ярославская область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6628" name="Picture 2" descr="C:\Documents and Settings\User\Рабочий стол\Новая папка (2)\DSCN1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9313" y="-14288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фиксации динамики достижений учащихся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71438" y="1189038"/>
            <a:ext cx="9001125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портфель индивидуальных достижений – комплект документов, представляющих совокупность сертифицированных индивидуальных достижений, исполняющих роль накопительной оценки.</a:t>
            </a:r>
          </a:p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метод сбора первичной информации путем непосредственной регистрации заранее выделенных показателей какого-либо аспекта деятельности всего класса или одного ученика. </a:t>
            </a:r>
          </a:p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Оценивание  правильности процесса выполнения задания.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Это целенаправленный процесс оценивания на основе критериев, отражающих особенности целеполагания и реальных условий выполнения деятельности. </a:t>
            </a:r>
          </a:p>
          <a:p>
            <a:pPr eaLnBrk="1" hangingPunct="1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Метод оценивания, основанный на 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ыборе ответа.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Распространенным является метод оценивания, который можно условно назвать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открытым ответом.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Он представляет собой, как правило, письменный ответ, который дается в форме небольшого текста, рисунка, диаграммы или решения.</a:t>
            </a:r>
          </a:p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Рефлексия достижений-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самоанализа и самооценки деятельности обучающихся.</a:t>
            </a:r>
          </a:p>
          <a:p>
            <a:pPr eaLnBrk="1" hangingPunct="1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2" descr="C:\Documents and Settings\Admin\Рабочий стол\Новая папка (2)\100_23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379344" cy="55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Picture 2" descr="C:\Documents and Settings\Admin\Рабочий стол\Новая папка (2)\100_23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4" cy="55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7172" name="Picture 2" descr="C:\Documents and Settings\Admin\Рабочий стол\Новая папка (2)\100_23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213" y="-60325"/>
            <a:ext cx="5235575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F:\мои семинары\Пасха семинар 15.04.14 фото 4 кл для района Пасха\DSCN27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DSCN2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5" y="1484784"/>
          <a:ext cx="7992887" cy="4978314"/>
        </p:xfrm>
        <a:graphic>
          <a:graphicData uri="http://schemas.openxmlformats.org/drawingml/2006/table">
            <a:tbl>
              <a:tblPr/>
              <a:tblGrid>
                <a:gridCol w="4211418"/>
                <a:gridCol w="1369863"/>
                <a:gridCol w="1260759"/>
                <a:gridCol w="1150847"/>
              </a:tblGrid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В ходе проекта я...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всегда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иногда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никогда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Предлагал новые идеи и направления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Определял цели, ставил задачи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Ждал помощи от участников группы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Принимал  посильное участие в совместной работе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Задавал вопросы, искал факты, спрашивал разъяснения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NewRomanPSM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Осознавал ответственность за общее дело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Я хорошо выполнил свою работу на уроке;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Я мог выполнить работу значительно лучше;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Я плохо работал на уроке.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5088" y="757238"/>
            <a:ext cx="7808912" cy="769937"/>
          </a:xfrm>
        </p:spPr>
        <p:txBody>
          <a:bodyPr>
            <a:spAutoFit/>
          </a:bodyPr>
          <a:lstStyle/>
          <a:p>
            <a:pPr eaLnBrk="1">
              <a:buFont typeface="StarSymbol"/>
              <a:buNone/>
            </a:pPr>
            <a:r>
              <a:rPr lang="ru-RU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Моя мама</a:t>
            </a:r>
            <a:r>
              <a:rPr lang="ru-RU" dirty="0" smtClean="0">
                <a:latin typeface="Thorndale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9460" name="Текст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3810000" cy="7515904"/>
          </a:xfrm>
        </p:spPr>
        <p:txBody>
          <a:bodyPr wrap="square">
            <a:spAutoFit/>
          </a:bodyPr>
          <a:lstStyle/>
          <a:p>
            <a:pPr eaLnBrk="1"/>
            <a:r>
              <a:rPr lang="de-DE" sz="2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Мама любит </a:t>
            </a:r>
            <a:r>
              <a:rPr lang="ru-RU" sz="2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чис</a:t>
            </a:r>
            <a:r>
              <a:rPr lang="de-DE" sz="2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тоту,</a:t>
            </a:r>
            <a:r>
              <a:rPr lang="ru-RU" sz="2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любит когда всё поставлен на своих  местах.</a:t>
            </a:r>
          </a:p>
          <a:p>
            <a:pPr eaLnBrk="1"/>
            <a:r>
              <a:rPr lang="de-DE" sz="2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Мама просто молодец,мама просто умница!!!</a:t>
            </a:r>
            <a:endParaRPr lang="ru-RU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eaLnBrk="1"/>
            <a:endParaRPr lang="ru-RU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>
              <a:buNone/>
            </a:pP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Мама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любит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чис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тоту,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любит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,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когда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всё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расставлено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на свои  места.</a:t>
            </a:r>
          </a:p>
          <a:p>
            <a:pPr>
              <a:buNone/>
            </a:pP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Мама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-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просто молодец,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мама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-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просто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умница!!!</a:t>
            </a:r>
          </a:p>
          <a:p>
            <a:pPr eaLnBrk="1"/>
            <a:endParaRPr lang="ru-RU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eaLnBrk="1"/>
            <a:endParaRPr lang="ru-RU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eaLnBrk="1"/>
            <a:endParaRPr lang="ru-RU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eaLnBrk="1"/>
            <a:endParaRPr lang="ru-RU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eaLnBrk="1"/>
            <a:endParaRPr lang="de-DE" sz="2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</p:txBody>
      </p:sp>
      <p:pic>
        <p:nvPicPr>
          <p:cNvPr id="1946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6718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выявить трудности оценивания курса ОРКСЭ;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представить опыт оценивания курса ОРКСЭ в условиях сельской      школы. 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5088" y="446951"/>
            <a:ext cx="7808912" cy="707886"/>
          </a:xfrm>
        </p:spPr>
        <p:txBody>
          <a:bodyPr>
            <a:spAutoFit/>
          </a:bodyPr>
          <a:lstStyle/>
          <a:p>
            <a:pPr algn="l" eaLnBrk="1">
              <a:buFont typeface="StarSymbol"/>
              <a:buNone/>
            </a:pPr>
            <a:r>
              <a:rPr lang="ru-RU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Я!</a:t>
            </a:r>
          </a:p>
        </p:txBody>
      </p:sp>
      <p:sp>
        <p:nvSpPr>
          <p:cNvPr id="18436" name="Текст 3"/>
          <p:cNvSpPr>
            <a:spLocks noGrp="1"/>
          </p:cNvSpPr>
          <p:nvPr>
            <p:ph type="body" idx="4294967295"/>
          </p:nvPr>
        </p:nvSpPr>
        <p:spPr>
          <a:xfrm>
            <a:off x="4788024" y="764704"/>
            <a:ext cx="4355976" cy="7035772"/>
          </a:xfrm>
        </p:spPr>
        <p:txBody>
          <a:bodyPr wrap="square">
            <a:spAutoFit/>
          </a:bodyPr>
          <a:lstStyle/>
          <a:p>
            <a:pPr marL="0" indent="0" eaLnBrk="1"/>
            <a:r>
              <a:rPr lang="de-DE" sz="24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Я люблю помагать маме в делах которых ей не справится одной  ,ну и так даже помогаю!</a:t>
            </a:r>
          </a:p>
          <a:p>
            <a:pPr marL="0" indent="0" eaLnBrk="1"/>
            <a:r>
              <a:rPr lang="de-DE" sz="24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Я очень люблю своих родителей ,</a:t>
            </a:r>
          </a:p>
          <a:p>
            <a:pPr marL="0" indent="0" eaLnBrk="1"/>
            <a:r>
              <a:rPr lang="de-DE" sz="24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я счаслива что у меня такие родители!!!</a:t>
            </a:r>
            <a:endParaRPr lang="ru-RU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 eaLnBrk="1"/>
            <a:endParaRPr lang="ru-RU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/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Я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люблю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пом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о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гать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маме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домашних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делах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, с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которы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ми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ей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не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справит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ь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ся одной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.</a:t>
            </a:r>
          </a:p>
          <a:p>
            <a:pPr marL="0" indent="0"/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Я очень люблю своих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р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одителей 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.</a:t>
            </a:r>
            <a:endParaRPr lang="de-DE" sz="1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/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Я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счаслива</a:t>
            </a:r>
            <a:r>
              <a:rPr lang="ru-RU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,</a:t>
            </a:r>
            <a:r>
              <a:rPr lang="de-DE" sz="1800" dirty="0" smtClean="0">
                <a:latin typeface="Times New Roman" pitchFamily="18" charset="0"/>
                <a:ea typeface="HG Mincho Light J"/>
                <a:cs typeface="Times New Roman" pitchFamily="18" charset="0"/>
              </a:rPr>
              <a:t> что у меня такие родители!!!</a:t>
            </a:r>
            <a:endParaRPr lang="ru-RU" sz="18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 eaLnBrk="1"/>
            <a:endParaRPr lang="ru-RU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 eaLnBrk="1"/>
            <a:endParaRPr lang="ru-RU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 eaLnBrk="1"/>
            <a:endParaRPr lang="ru-RU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 eaLnBrk="1"/>
            <a:endParaRPr lang="ru-RU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  <a:p>
            <a:pPr marL="0" indent="0" eaLnBrk="1"/>
            <a:endParaRPr lang="de-DE" sz="2400" dirty="0" smtClean="0">
              <a:latin typeface="Times New Roman" pitchFamily="18" charset="0"/>
              <a:ea typeface="HG Mincho Light J"/>
              <a:cs typeface="Times New Roman" pitchFamily="18" charset="0"/>
            </a:endParaRP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0306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5603" name="Picture 2" descr="C:\Users\User\Desktop\Фото03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28813" y="5715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dirty="0">
                <a:latin typeface="Times New Roman" pitchFamily="18" charset="0"/>
              </a:rPr>
              <a:t>Я живу в небольшом, но очень красивом</a:t>
            </a:r>
          </a:p>
          <a:p>
            <a:pPr algn="ctr" eaLnBrk="1" hangingPunct="1"/>
            <a:r>
              <a:rPr lang="ru-RU" sz="2800" dirty="0">
                <a:latin typeface="Times New Roman" pitchFamily="18" charset="0"/>
              </a:rPr>
              <a:t> селе Сарафоново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75" y="1571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i="1" dirty="0">
                <a:latin typeface="Times New Roman" pitchFamily="18" charset="0"/>
              </a:rPr>
              <a:t>Оно хорошо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374452">
            <a:off x="1098550" y="2314575"/>
            <a:ext cx="1862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i="1" dirty="0">
                <a:latin typeface="Times New Roman" pitchFamily="18" charset="0"/>
              </a:rPr>
              <a:t>зимой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2143125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dirty="0">
                <a:latin typeface="Times New Roman" pitchFamily="18" charset="0"/>
              </a:rPr>
              <a:t>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636066">
            <a:off x="6178550" y="2478088"/>
            <a:ext cx="2143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i="1" dirty="0">
                <a:latin typeface="Times New Roman" pitchFamily="18" charset="0"/>
              </a:rPr>
              <a:t>летом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AF7A9-67E2-41C4-AFCC-011B14FE1431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3" name="Стрелка вправо 12">
            <a:hlinkClick r:id="rId2" action="ppaction://hlinksldjump"/>
          </p:cNvPr>
          <p:cNvSpPr/>
          <p:nvPr/>
        </p:nvSpPr>
        <p:spPr>
          <a:xfrm rot="10800000">
            <a:off x="142875" y="6286500"/>
            <a:ext cx="285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81" name="Picture 2" descr="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257675" cy="291782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082" name="Picture 13" descr="C:\Users\User\Desktop\DSCN22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User\Desktop\ванин урок по войне\DSCN38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User\Desktop\ванин урок по войне\DSCN38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C:\Users\User\Desktop\ванин урок по войне\DSCN38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User\Desktop\ор\DSCN3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User\Desktop\ор\DSCN3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2" name="Picture 2" descr="C:\Users\User\Desktop\последняя\DSCN28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DSCN3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03648"/>
            <a:ext cx="914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6165850"/>
            <a:ext cx="6781800" cy="869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412875"/>
            <a:ext cx="7693025" cy="42481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оценивать?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оценивать?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оценивать?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08232" y="404813"/>
            <a:ext cx="4441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Ключевые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DSCN3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\DSCN3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0724" name="Picture 2" descr="C:\Users\User\Desktop\последняя\DSCN28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ФГОС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86812" cy="4214813"/>
          </a:xfrm>
        </p:spPr>
        <p:txBody>
          <a:bodyPr>
            <a:normAutofit/>
          </a:bodyPr>
          <a:lstStyle/>
          <a:p>
            <a:pPr eaLnBrk="1" fontAlgn="t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Ориентировать на достижение результата. </a:t>
            </a:r>
          </a:p>
          <a:p>
            <a:pPr eaLnBrk="1" fontAlgn="t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Фиксировать критерии, процедуры, инструменты оценки и формы представления её результатов.</a:t>
            </a:r>
          </a:p>
          <a:p>
            <a:pPr eaLnBrk="1" hangingPunct="1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 реализации требований ФГОС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системы оценки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4291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планируемые результаты (личностные, предметные, метапредметные)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диагностики достижений учащихся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устные ответы учащихся;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письменные работы;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практические задания. </a:t>
            </a:r>
          </a:p>
          <a:p>
            <a:pPr eaLnBrk="1" hangingPunct="1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2532" name="Picture 2" descr="C:\Documents and Settings\User\Рабочий стол\Новая папка (2)\DSCN13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08188" y="-984250"/>
            <a:ext cx="12192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3556" name="Picture 2" descr="C:\Documents and Settings\User\Рабочий стол\Новая папка (2)\DSCN1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7788" y="179388"/>
            <a:ext cx="12192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429</Words>
  <Application>Microsoft Office PowerPoint</Application>
  <PresentationFormat>Экран (4:3)</PresentationFormat>
  <Paragraphs>71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Calibri</vt:lpstr>
      <vt:lpstr>HG Mincho Light J</vt:lpstr>
      <vt:lpstr>StarSymbol</vt:lpstr>
      <vt:lpstr>Tahoma</vt:lpstr>
      <vt:lpstr>Thorndale</vt:lpstr>
      <vt:lpstr>Times New Roman</vt:lpstr>
      <vt:lpstr>TimesNewRomanPSMT</vt:lpstr>
      <vt:lpstr>Тема Office</vt:lpstr>
      <vt:lpstr>«Оценивание учебных достижений обучающихся на уроках ОРКСЭ» </vt:lpstr>
      <vt:lpstr>Цели и задачи:  </vt:lpstr>
      <vt:lpstr>   </vt:lpstr>
      <vt:lpstr>Требования ФГОС </vt:lpstr>
      <vt:lpstr>Инструмент реализации требований ФГОС</vt:lpstr>
      <vt:lpstr>Объект системы оценки</vt:lpstr>
      <vt:lpstr>Виды диагностики достижений учащихся </vt:lpstr>
      <vt:lpstr>Презентация PowerPoint</vt:lpstr>
      <vt:lpstr>Презентация PowerPoint</vt:lpstr>
      <vt:lpstr>Презентация PowerPoint</vt:lpstr>
      <vt:lpstr>Способы фиксации динамики достижений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мама.</vt:lpstr>
      <vt:lpstr>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Портфолио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Алексей Александрович Разиков</cp:lastModifiedBy>
  <cp:revision>29</cp:revision>
  <dcterms:created xsi:type="dcterms:W3CDTF">2015-05-05T07:35:55Z</dcterms:created>
  <dcterms:modified xsi:type="dcterms:W3CDTF">2015-05-26T10:57:37Z</dcterms:modified>
</cp:coreProperties>
</file>