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91" r:id="rId2"/>
    <p:sldId id="326" r:id="rId3"/>
    <p:sldId id="346" r:id="rId4"/>
    <p:sldId id="286" r:id="rId5"/>
    <p:sldId id="333" r:id="rId6"/>
    <p:sldId id="328" r:id="rId7"/>
    <p:sldId id="321" r:id="rId8"/>
    <p:sldId id="338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7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49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21B5A-5ED4-4762-B6F4-B5D12E317EA4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0195A-D516-491B-92FB-DB1D48752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193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738B51-859C-430A-8D85-569F8D5218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85E64-5939-42FE-AAFD-73DE9290A4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8E4787-5186-4A0F-860B-EDD6AC550C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0B295C-604B-446E-ABFB-DE5008FF0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695F15-6F80-46CF-BD3B-950EA624C8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0668D-CA2A-446C-AE4C-FFF520B9EE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23CE90-6E76-4A73-8BB4-6F29A64C4A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2152A9-BFF4-40A8-9F43-400BF099A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CE6B9-BCBF-4F3E-A91E-75E5BA4FDE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95624-42F9-413B-BF16-832D38261E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68BF9-B5DC-4986-A259-AA23AE08FD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26F9925-15DA-4974-8959-0A322E41509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251520" y="692696"/>
            <a:ext cx="8712968" cy="4104455"/>
          </a:xfrm>
          <a:solidFill>
            <a:srgbClr val="002060"/>
          </a:solidFill>
          <a:ln>
            <a:solidFill>
              <a:srgbClr val="002060"/>
            </a:solidFill>
          </a:ln>
        </p:spPr>
        <p:txBody>
          <a:bodyPr/>
          <a:lstStyle/>
          <a:p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Междисциплинарная программа «Основы </a:t>
            </a:r>
            <a:b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учебно-исследовательской </a:t>
            </a:r>
            <a:b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 проектной деятельности»: </a:t>
            </a:r>
            <a: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планируемые результаты, содержание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механизмы реализации </a:t>
            </a:r>
            <a:b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5229200"/>
            <a:ext cx="6120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Киселева Наталья Витальевна, </a:t>
            </a:r>
          </a:p>
          <a:p>
            <a:r>
              <a:rPr lang="ru-RU" dirty="0" smtClean="0"/>
              <a:t>доцент кафедры гуманитарных дисциплин </a:t>
            </a:r>
          </a:p>
          <a:p>
            <a:r>
              <a:rPr lang="ru-RU" dirty="0" smtClean="0"/>
              <a:t>ГОАУ ЯО ИРО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238334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Планируемые результаты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III «</a:t>
            </a:r>
            <a:r>
              <a:rPr lang="en-US" sz="2800" dirty="0" err="1"/>
              <a:t>Требования</a:t>
            </a:r>
            <a:r>
              <a:rPr lang="en-US" sz="2800" dirty="0"/>
              <a:t> к </a:t>
            </a:r>
            <a:r>
              <a:rPr lang="en-US" sz="2800" dirty="0" err="1"/>
              <a:t>структуре</a:t>
            </a:r>
            <a:r>
              <a:rPr lang="en-US" sz="2800" dirty="0"/>
              <a:t> ООП </a:t>
            </a:r>
            <a:r>
              <a:rPr lang="en-US" sz="2800" dirty="0" smtClean="0"/>
              <a:t>ООО»</a:t>
            </a:r>
            <a:r>
              <a:rPr lang="ru-RU" sz="2800" dirty="0" smtClean="0"/>
              <a:t>, </a:t>
            </a:r>
          </a:p>
          <a:p>
            <a:r>
              <a:rPr lang="en-US" sz="2800" dirty="0" smtClean="0"/>
              <a:t>п</a:t>
            </a:r>
            <a:r>
              <a:rPr lang="en-US" sz="2800" dirty="0"/>
              <a:t>. 18.2.1.  «</a:t>
            </a:r>
            <a:r>
              <a:rPr lang="en-US" sz="2800" dirty="0" err="1"/>
              <a:t>Программа</a:t>
            </a:r>
            <a:r>
              <a:rPr lang="en-US" sz="2800" dirty="0"/>
              <a:t> </a:t>
            </a:r>
            <a:r>
              <a:rPr lang="en-US" sz="2800" dirty="0" err="1"/>
              <a:t>развития</a:t>
            </a:r>
            <a:r>
              <a:rPr lang="en-US" sz="2800" dirty="0"/>
              <a:t> </a:t>
            </a:r>
            <a:r>
              <a:rPr lang="en-US" sz="2800" dirty="0" err="1"/>
              <a:t>универсальных</a:t>
            </a:r>
            <a:r>
              <a:rPr lang="en-US" sz="2800" dirty="0"/>
              <a:t> </a:t>
            </a:r>
            <a:r>
              <a:rPr lang="en-US" sz="2800" dirty="0" err="1"/>
              <a:t>учебных</a:t>
            </a:r>
            <a:r>
              <a:rPr lang="en-US" sz="2800" dirty="0"/>
              <a:t> </a:t>
            </a:r>
            <a:r>
              <a:rPr lang="en-US" sz="2800" dirty="0" err="1"/>
              <a:t>действий</a:t>
            </a:r>
            <a:r>
              <a:rPr lang="en-US" sz="2800" dirty="0"/>
              <a:t>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5453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2130425"/>
            <a:ext cx="8856984" cy="1470025"/>
          </a:xfrm>
        </p:spPr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Основные понятия, термины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39552" y="3886200"/>
            <a:ext cx="8136904" cy="1752600"/>
          </a:xfrm>
        </p:spPr>
        <p:txBody>
          <a:bodyPr/>
          <a:lstStyle/>
          <a:p>
            <a:r>
              <a:rPr lang="ru-RU" sz="2800" dirty="0" smtClean="0"/>
              <a:t>Исследовательская работа, исследовательская деятельность обучающихся, проект, проектная деятельность обучающихся, проектно-исследовательская деятельность обучающихся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72426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1978555"/>
            <a:ext cx="7772400" cy="1470025"/>
          </a:xfrm>
        </p:spPr>
        <p:txBody>
          <a:bodyPr/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Проектная деятельность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6">
                    <a:lumMod val="50000"/>
                  </a:schemeClr>
                </a:solidFill>
              </a:rPr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259632" y="3573016"/>
            <a:ext cx="6400800" cy="1752600"/>
          </a:xfrm>
        </p:spPr>
        <p:txBody>
          <a:bodyPr/>
          <a:lstStyle/>
          <a:p>
            <a:r>
              <a:rPr lang="ru-RU" dirty="0" smtClean="0"/>
              <a:t>Признаки проекта, проектные умение, этапы работы над проектом, типы проектов, оценивание проектов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2130425"/>
            <a:ext cx="8206680" cy="1470025"/>
          </a:xfrm>
        </p:spPr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Учебно-исследовательская деятельность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376864" cy="2351112"/>
          </a:xfrm>
        </p:spPr>
        <p:txBody>
          <a:bodyPr/>
          <a:lstStyle/>
          <a:p>
            <a:r>
              <a:rPr lang="ru-RU" sz="2400" dirty="0" smtClean="0"/>
              <a:t>Алгоритм самостоятельного поиска знания, уровни реализации обучения исследованию, урок-исследование, урок с элементами исследования, учебные приемы, составляющие исследовательскую деятельность, исследовательские умения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9180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348880"/>
            <a:ext cx="8568952" cy="2979762"/>
          </a:xfrm>
        </p:spPr>
        <p:txBody>
          <a:bodyPr/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Формы организации проектной и исследовательской работы на уроках и во внеурочной деятельности</a:t>
            </a:r>
            <a:br>
              <a:rPr lang="ru-RU" b="1" dirty="0">
                <a:solidFill>
                  <a:schemeClr val="accent6">
                    <a:lumMod val="50000"/>
                  </a:schemeClr>
                </a:solidFill>
              </a:rPr>
            </a:b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92589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640960" cy="1470025"/>
          </a:xfrm>
        </p:spPr>
        <p:txBody>
          <a:bodyPr/>
          <a:lstStyle/>
          <a:p>
            <a:r>
              <a:rPr lang="ru-RU" sz="4000" b="1" dirty="0">
                <a:solidFill>
                  <a:schemeClr val="accent6">
                    <a:lumMod val="50000"/>
                  </a:schemeClr>
                </a:solidFill>
              </a:rPr>
              <a:t>Место междисциплинарной программы «Основы учебно-исследовательской и проектной деятельности» в рабочей программе учителя </a:t>
            </a:r>
          </a:p>
        </p:txBody>
      </p:sp>
    </p:spTree>
    <p:extLst>
      <p:ext uri="{BB962C8B-B14F-4D97-AF65-F5344CB8AC3E}">
        <p14:creationId xmlns:p14="http://schemas.microsoft.com/office/powerpoint/2010/main" val="296086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5500726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</a:rPr>
              <a:t>«Ничто так не способствует успеху, как уверенность в нем, и ничто так не предвещает неудачу, как заведомое ее ожидание»</a:t>
            </a:r>
            <a:br>
              <a:rPr lang="ru-RU" b="1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ru-RU" dirty="0" smtClean="0">
                <a:latin typeface="Arial Black" pitchFamily="34" charset="0"/>
              </a:rPr>
              <a:t/>
            </a:r>
            <a:br>
              <a:rPr lang="ru-RU" dirty="0" smtClean="0">
                <a:latin typeface="Arial Black" pitchFamily="34" charset="0"/>
              </a:rPr>
            </a:br>
            <a:r>
              <a:rPr lang="ru-RU" sz="3600" b="1" i="1" dirty="0" smtClean="0"/>
              <a:t>Р. Бернс</a:t>
            </a:r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val="27752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[templated.ru]_shablon-powerpoint-Siniy-marker</Template>
  <TotalTime>822</TotalTime>
  <Words>142</Words>
  <Application>Microsoft Office PowerPoint</Application>
  <PresentationFormat>Экран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Diseño predeterminado</vt:lpstr>
      <vt:lpstr>  Междисциплинарная программа «Основы  учебно-исследовательской  и проектной деятельности»: планируемые результаты, содержание, механизмы реализации   </vt:lpstr>
      <vt:lpstr>Планируемые результаты</vt:lpstr>
      <vt:lpstr>Основные понятия, термины</vt:lpstr>
      <vt:lpstr>Проектная деятельность </vt:lpstr>
      <vt:lpstr>Учебно-исследовательская деятельность</vt:lpstr>
      <vt:lpstr>Формы организации проектной и исследовательской работы на уроках и во внеурочной деятельности </vt:lpstr>
      <vt:lpstr>Место междисциплинарной программы «Основы учебно-исследовательской и проектной деятельности» в рабочей программе учителя </vt:lpstr>
      <vt:lpstr>«Ничто так не способствует успеху, как уверенность в нем, и ничто так не предвещает неудачу, как заведомое ее ожидание»  Р. Бернс</vt:lpstr>
    </vt:vector>
  </TitlesOfParts>
  <Company>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Этапы работы над проектом</dc:title>
  <dc:creator>1</dc:creator>
  <cp:lastModifiedBy>Мария Николаевна Головлева</cp:lastModifiedBy>
  <cp:revision>93</cp:revision>
  <dcterms:created xsi:type="dcterms:W3CDTF">2013-10-19T13:02:11Z</dcterms:created>
  <dcterms:modified xsi:type="dcterms:W3CDTF">2015-01-29T10:15:17Z</dcterms:modified>
</cp:coreProperties>
</file>