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24" r:id="rId2"/>
    <p:sldId id="313" r:id="rId3"/>
    <p:sldId id="443" r:id="rId4"/>
    <p:sldId id="441" r:id="rId5"/>
    <p:sldId id="428" r:id="rId6"/>
    <p:sldId id="429" r:id="rId7"/>
    <p:sldId id="442" r:id="rId8"/>
    <p:sldId id="358" r:id="rId9"/>
    <p:sldId id="359" r:id="rId10"/>
    <p:sldId id="420" r:id="rId11"/>
    <p:sldId id="382" r:id="rId12"/>
    <p:sldId id="290" r:id="rId13"/>
    <p:sldId id="330" r:id="rId14"/>
    <p:sldId id="360" r:id="rId15"/>
    <p:sldId id="372" r:id="rId16"/>
  </p:sldIdLst>
  <p:sldSz cx="12192000" cy="6858000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>
      <p:cViewPr varScale="1">
        <p:scale>
          <a:sx n="110" d="100"/>
          <a:sy n="110" d="100"/>
        </p:scale>
        <p:origin x="630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EE80F-342A-404A-BE96-9D36498BF20B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3946D-90A2-4C82-911A-A0D60BF23D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479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A29B3-2A59-4357-94C0-E804E6C7A71C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844550"/>
            <a:ext cx="4059237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53809"/>
            <a:ext cx="795401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7F6E5-42D7-42DF-8128-A80283FEB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1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06A2-45E3-4E79-9AD9-BEED4EAF875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327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06A2-45E3-4E79-9AD9-BEED4EAF875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918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06A2-45E3-4E79-9AD9-BEED4EAF875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26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0A36-B5E6-4AC6-B51B-83B807E4EFEC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0BE6-7684-4173-A9AE-38C62E8F7C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79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8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79;&#1072;&#1076;&#1072;&#1085;&#1080;&#1077;%20&#1075;&#1088;&#1091;&#1087;&#1087;&#1072;&#1084;%20&#1087;&#1086;%20&#1087;&#1088;&#1080;&#1086;&#1088;&#1080;&#1090;&#1077;&#1090;&#1072;&#1084;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1464" y="484741"/>
            <a:ext cx="9577064" cy="2152171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 перехода школы в эффективный режим работы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416" y="3161841"/>
            <a:ext cx="11084508" cy="356946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трудности перевода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ИРО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©Полищук С.М., руководитель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инновационной инфраструктуры</a:t>
            </a:r>
            <a:endParaRPr lang="ru-RU" sz="1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743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682" y="330505"/>
            <a:ext cx="9013212" cy="9694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84310" y="1700807"/>
            <a:ext cx="10018713" cy="409039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Разрабатывайте программу перехода</a:t>
            </a: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Создавайте КОУЧИ как ресурс для распространения «вируса улучшений»</a:t>
            </a:r>
          </a:p>
          <a:p>
            <a:pPr marL="0" indent="0">
              <a:buNone/>
            </a:pPr>
            <a:endParaRPr lang="ru-RU" sz="4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8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682" y="330505"/>
            <a:ext cx="9013212" cy="969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очень важные действия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84310" y="1189823"/>
            <a:ext cx="10018713" cy="46013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i="1" dirty="0">
                <a:solidFill>
                  <a:srgbClr val="002060"/>
                </a:solidFill>
              </a:rPr>
              <a:t>Регулярно </a:t>
            </a:r>
            <a:r>
              <a:rPr lang="ru-RU" sz="4000" i="1" dirty="0" smtClean="0">
                <a:solidFill>
                  <a:srgbClr val="002060"/>
                </a:solidFill>
              </a:rPr>
              <a:t>измеряйте прогресс свой и детей</a:t>
            </a: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Обсуждайте с коллегами и вносите коррективы</a:t>
            </a: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Планомерно идите к целевым ориентирам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7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5" y="217603"/>
            <a:ext cx="7514035" cy="38194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Модель школьного </a:t>
            </a:r>
            <a:r>
              <a:rPr lang="ru-RU" sz="2800" dirty="0" err="1">
                <a:solidFill>
                  <a:srgbClr val="C00000"/>
                </a:solidFill>
              </a:rPr>
              <a:t>импрувмента</a:t>
            </a:r>
            <a:endParaRPr lang="ru-RU" sz="2800" dirty="0">
              <a:solidFill>
                <a:srgbClr val="C00000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519937" y="1138840"/>
            <a:ext cx="4689573" cy="4594417"/>
            <a:chOff x="4562947" y="1970827"/>
            <a:chExt cx="4257525" cy="3902315"/>
          </a:xfrm>
        </p:grpSpPr>
        <p:pic>
          <p:nvPicPr>
            <p:cNvPr id="3" name="Picture 12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62947" y="1970827"/>
              <a:ext cx="4257525" cy="390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AutoShape 2"/>
            <p:cNvSpPr>
              <a:spLocks noChangeArrowheads="1"/>
            </p:cNvSpPr>
            <p:nvPr/>
          </p:nvSpPr>
          <p:spPr bwMode="auto">
            <a:xfrm>
              <a:off x="6296884" y="1970827"/>
              <a:ext cx="1138274" cy="851237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endParaRPr lang="ru-RU" altLang="ru-RU" sz="600" b="1" dirty="0">
                <a:latin typeface="Calibri" panose="020F0502020204030204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r>
                <a:rPr lang="ru-RU" altLang="ru-RU" sz="825" b="1" dirty="0"/>
                <a:t>РЕЗУЛЬТАТ</a:t>
              </a:r>
              <a:r>
                <a:rPr lang="ru-RU" altLang="ru-RU" b="1" dirty="0">
                  <a:latin typeface="Calibri" panose="020F0502020204030204" pitchFamily="34" charset="0"/>
                </a:rPr>
                <a:t>!</a:t>
              </a:r>
              <a:endParaRPr lang="ru-RU" altLang="ru-RU" sz="3000" b="1" dirty="0">
                <a:latin typeface="Arial" panose="020B0604020202020204" pitchFamily="34" charset="0"/>
              </a:endParaRPr>
            </a:p>
          </p:txBody>
        </p:sp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6196882" y="3199516"/>
              <a:ext cx="1136426" cy="686118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endParaRPr lang="ru-RU" altLang="ru-RU" sz="825" dirty="0">
                <a:latin typeface="Calibri" panose="020F0502020204030204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r>
                <a:rPr lang="ru-RU" altLang="ru-RU" sz="825" b="1" dirty="0"/>
                <a:t>РЕЗУЛЬТАТЫ</a:t>
              </a:r>
              <a:r>
                <a:rPr lang="ru-RU" altLang="ru-RU" sz="825" dirty="0">
                  <a:latin typeface="Calibri" panose="020F0502020204030204" pitchFamily="34" charset="0"/>
                </a:rPr>
                <a:t> </a:t>
              </a:r>
              <a:r>
                <a:rPr lang="ru-RU" altLang="ru-RU" sz="825" b="1" dirty="0"/>
                <a:t>УЧЕНИКОВ</a:t>
              </a: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7183293" y="3953535"/>
              <a:ext cx="1236430" cy="78813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endParaRPr lang="ru-RU" altLang="ru-RU" sz="450" dirty="0">
                <a:latin typeface="Calibri" panose="020F050202020403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ts val="600"/>
                </a:spcAft>
              </a:pPr>
              <a:r>
                <a:rPr lang="ru-RU" altLang="ru-RU" sz="825" b="1" dirty="0"/>
                <a:t>ФОКУС</a:t>
              </a:r>
              <a:r>
                <a:rPr lang="ru-RU" altLang="ru-RU" sz="825" dirty="0">
                  <a:latin typeface="Calibri" panose="020F0502020204030204" pitchFamily="34" charset="0"/>
                </a:rPr>
                <a:t> </a:t>
              </a:r>
              <a:r>
                <a:rPr lang="ru-RU" altLang="ru-RU" sz="825" b="1" dirty="0"/>
                <a:t>НА КОУЧ И ИССЛЕДОВАНИЯ ДОСТИЖЕНИЙ</a:t>
              </a:r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5737003" y="4553221"/>
              <a:ext cx="1236430" cy="78813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endParaRPr lang="ru-RU" altLang="ru-RU" sz="1350" dirty="0">
                <a:latin typeface="Calibri" panose="020F0502020204030204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r>
                <a:rPr lang="ru-RU" altLang="ru-RU" sz="825" b="1" dirty="0"/>
                <a:t>ИССЛЕДОВАНИЕ</a:t>
              </a:r>
            </a:p>
          </p:txBody>
        </p:sp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4711698" y="3656686"/>
              <a:ext cx="1236430" cy="78813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endParaRPr lang="ru-RU" altLang="ru-RU" sz="1050" dirty="0">
                <a:latin typeface="Calibri" panose="020F0502020204030204" pitchFamily="34" charset="0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ts val="600"/>
                </a:spcAft>
              </a:pPr>
              <a:r>
                <a:rPr lang="ru-RU" altLang="ru-RU" sz="825" b="1" dirty="0"/>
                <a:t>ОЦЕНКА</a:t>
              </a:r>
            </a:p>
          </p:txBody>
        </p: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4811701" y="2555369"/>
              <a:ext cx="1236430" cy="788135"/>
            </a:xfrm>
            <a:prstGeom prst="flowChartAlternate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ts val="600"/>
                </a:spcAft>
              </a:pPr>
              <a:r>
                <a:rPr lang="ru-RU" sz="825" b="1" dirty="0"/>
                <a:t>УСОВЕРШЕНСТВОВАНИЕ ПРАКТИК ПРЕПОДАВАНИЯ И ГОТОВНОСТЬ ПОДЕЛИТЬСЯ </a:t>
              </a:r>
              <a:endParaRPr lang="ru-RU" altLang="ru-RU" sz="135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31504" y="1352856"/>
            <a:ext cx="40500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Мы сами даем оценку тем стратегиям, которые мы использовали,  и делимся нашими находками и открытиями с коллегами.</a:t>
            </a:r>
          </a:p>
          <a:p>
            <a:r>
              <a:rPr lang="ru-RU" dirty="0"/>
              <a:t>Мы тщательно изучаем результаты наших учеников, чтобы оценить влияние используемых нами стратегий и техник, и дальше… </a:t>
            </a:r>
          </a:p>
          <a:p>
            <a:endParaRPr lang="ru-RU" b="1" dirty="0"/>
          </a:p>
          <a:p>
            <a:r>
              <a:rPr lang="ru-RU" b="1" dirty="0"/>
              <a:t>МЫ НАЧИНАЕМ ЭТОТ КРУГ СНОВА!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5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896" y="242371"/>
            <a:ext cx="7656723" cy="11127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Результаты следствие, а не самоцель!!!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543574" y="1586429"/>
            <a:ext cx="9959449" cy="492454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r>
              <a:rPr lang="ru-RU" sz="2600" dirty="0">
                <a:solidFill>
                  <a:srgbClr val="002060"/>
                </a:solidFill>
              </a:rPr>
              <a:t>Итак, ни при какой погоде, ни при каком составе детей </a:t>
            </a:r>
            <a:r>
              <a:rPr lang="ru-RU" sz="2600" b="1" dirty="0">
                <a:solidFill>
                  <a:srgbClr val="C00000"/>
                </a:solidFill>
              </a:rPr>
              <a:t>нельзя снижать планку интереса к учебе и лишать надежд на достижения</a:t>
            </a:r>
            <a:r>
              <a:rPr lang="ru-RU" sz="2600" b="1" dirty="0"/>
              <a:t>.</a:t>
            </a:r>
            <a:r>
              <a:rPr lang="ru-RU" sz="2600" dirty="0"/>
              <a:t> </a:t>
            </a:r>
            <a:r>
              <a:rPr lang="ru-RU" sz="2600" dirty="0">
                <a:solidFill>
                  <a:srgbClr val="002060"/>
                </a:solidFill>
              </a:rPr>
              <a:t>Те отговорки, к которым прибегают учителя школ со слабейшим </a:t>
            </a:r>
            <a:r>
              <a:rPr lang="ru-RU" sz="2600" dirty="0" smtClean="0">
                <a:solidFill>
                  <a:srgbClr val="002060"/>
                </a:solidFill>
              </a:rPr>
              <a:t>контингентом</a:t>
            </a:r>
            <a:r>
              <a:rPr lang="ru-RU" sz="2600" dirty="0">
                <a:solidFill>
                  <a:srgbClr val="002060"/>
                </a:solidFill>
              </a:rPr>
              <a:t>, например «не сел в тюрьму,  и то хорошо», </a:t>
            </a:r>
            <a:r>
              <a:rPr lang="en-US" sz="2600" dirty="0" smtClean="0">
                <a:solidFill>
                  <a:srgbClr val="002060"/>
                </a:solidFill>
              </a:rPr>
              <a:t/>
            </a:r>
            <a:br>
              <a:rPr lang="en-US" sz="2600" dirty="0" smtClean="0">
                <a:solidFill>
                  <a:srgbClr val="002060"/>
                </a:solidFill>
              </a:rPr>
            </a:br>
            <a:r>
              <a:rPr lang="ru-RU" sz="2600" b="1" dirty="0" smtClean="0">
                <a:solidFill>
                  <a:srgbClr val="FF0000"/>
                </a:solidFill>
              </a:rPr>
              <a:t>НЕ </a:t>
            </a:r>
            <a:r>
              <a:rPr lang="ru-RU" sz="2600" b="1" dirty="0">
                <a:solidFill>
                  <a:srgbClr val="FF0000"/>
                </a:solidFill>
              </a:rPr>
              <a:t>ГОДЯТСЯ</a:t>
            </a:r>
            <a:r>
              <a:rPr lang="ru-RU" sz="2600" b="1" dirty="0" smtClean="0">
                <a:solidFill>
                  <a:srgbClr val="FF0000"/>
                </a:solidFill>
              </a:rPr>
              <a:t>!!!</a:t>
            </a:r>
          </a:p>
          <a:p>
            <a:r>
              <a:rPr lang="ru-RU" sz="2600" dirty="0" smtClean="0">
                <a:solidFill>
                  <a:srgbClr val="002060"/>
                </a:solidFill>
              </a:rPr>
              <a:t>Конечно</a:t>
            </a:r>
            <a:r>
              <a:rPr lang="ru-RU" sz="2600" dirty="0">
                <a:solidFill>
                  <a:srgbClr val="002060"/>
                </a:solidFill>
              </a:rPr>
              <a:t>, любые попытки школы уберечь от </a:t>
            </a:r>
            <a:r>
              <a:rPr lang="ru-RU" sz="2600" dirty="0" err="1">
                <a:solidFill>
                  <a:srgbClr val="002060"/>
                </a:solidFill>
              </a:rPr>
              <a:t>ассоциального</a:t>
            </a:r>
            <a:r>
              <a:rPr lang="ru-RU" sz="2600" dirty="0">
                <a:solidFill>
                  <a:srgbClr val="002060"/>
                </a:solidFill>
              </a:rPr>
              <a:t> поведения, </a:t>
            </a:r>
            <a:r>
              <a:rPr lang="ru-RU" sz="2600" dirty="0" smtClean="0">
                <a:solidFill>
                  <a:srgbClr val="002060"/>
                </a:solidFill>
              </a:rPr>
              <a:t>чрезвычайно </a:t>
            </a:r>
            <a:r>
              <a:rPr lang="ru-RU" sz="2600" dirty="0">
                <a:solidFill>
                  <a:srgbClr val="002060"/>
                </a:solidFill>
              </a:rPr>
              <a:t>важны. Но и ставить крест на академических результатах, то есть переставать учить или учить плохо, кое-как, никаких детей нельзя. </a:t>
            </a:r>
          </a:p>
          <a:p>
            <a:pPr>
              <a:buSzPct val="86000"/>
            </a:pPr>
            <a:r>
              <a:rPr lang="ru-RU" sz="4800" b="1" i="1" dirty="0">
                <a:solidFill>
                  <a:srgbClr val="0070C0"/>
                </a:solidFill>
              </a:rPr>
              <a:t>Эффективная школа та, которая дает жизненные шансы даже самому неблагополучному!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63547" y="495760"/>
            <a:ext cx="10289754" cy="793213"/>
          </a:xfrm>
        </p:spPr>
        <p:txBody>
          <a:bodyPr anchor="b">
            <a:noAutofit/>
          </a:bodyPr>
          <a:lstStyle/>
          <a:p>
            <a:pPr lvl="0"/>
            <a:r>
              <a:rPr lang="ru-RU" altLang="ru-RU" sz="2200" dirty="0">
                <a:ln>
                  <a:noFill/>
                </a:ln>
              </a:rPr>
              <a:t/>
            </a:r>
            <a:br>
              <a:rPr lang="ru-RU" altLang="ru-RU" sz="2200" dirty="0">
                <a:ln>
                  <a:noFill/>
                </a:ln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Школьный </a:t>
            </a:r>
            <a:r>
              <a:rPr lang="ru-RU" sz="3200" b="1" dirty="0" err="1">
                <a:solidFill>
                  <a:srgbClr val="C00000"/>
                </a:solidFill>
              </a:rPr>
              <a:t>импрувмент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</a:rPr>
              <a:t>(</a:t>
            </a:r>
            <a:r>
              <a:rPr lang="ru-RU" altLang="ru-RU" sz="2200" dirty="0">
                <a:ln>
                  <a:noFill/>
                </a:ln>
                <a:cs typeface="Arial" panose="020B0604020202020204" pitchFamily="34" charset="0"/>
              </a:rPr>
              <a:t>улучшение; усовершенствование, радикальное </a:t>
            </a:r>
            <a:r>
              <a:rPr lang="ru-RU" altLang="ru-RU" sz="2200" dirty="0" smtClean="0">
                <a:ln>
                  <a:noFill/>
                </a:ln>
                <a:cs typeface="Arial" panose="020B0604020202020204" pitchFamily="34" charset="0"/>
              </a:rPr>
              <a:t>выздоровление)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4294967295"/>
          </p:nvPr>
        </p:nvSpPr>
        <p:spPr bwMode="auto">
          <a:xfrm>
            <a:off x="870333" y="2192358"/>
            <a:ext cx="1041093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buFont typeface="Arial" charset="0"/>
              <a:buNone/>
            </a:pPr>
            <a:r>
              <a:rPr lang="ru-RU" sz="2800" dirty="0">
                <a:solidFill>
                  <a:srgbClr val="002060"/>
                </a:solidFill>
                <a:latin typeface="+mn-lt"/>
              </a:rPr>
              <a:t>Школы не смогут улучшить качество своей работы, если учителя не будут </a:t>
            </a:r>
            <a:r>
              <a:rPr lang="ru-RU" sz="2800" i="1" dirty="0">
                <a:solidFill>
                  <a:srgbClr val="002060"/>
                </a:solidFill>
                <a:latin typeface="+mn-lt"/>
              </a:rPr>
              <a:t>индивидуально и коллективно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развиваться   </a:t>
            </a:r>
            <a:endParaRPr lang="en-GB" sz="2800" b="1" dirty="0">
              <a:solidFill>
                <a:srgbClr val="002060"/>
              </a:solidFill>
              <a:latin typeface="+mn-lt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Эффективные 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школы</a:t>
            </a:r>
            <a:r>
              <a:rPr lang="en-GB" sz="2800" b="1" dirty="0">
                <a:solidFill>
                  <a:srgbClr val="C00000"/>
                </a:solidFill>
                <a:latin typeface="+mn-lt"/>
              </a:rPr>
              <a:t>– </a:t>
            </a:r>
          </a:p>
          <a:p>
            <a:pPr marL="0" indent="0" eaLnBrk="1" hangingPunct="1"/>
            <a:r>
              <a:rPr lang="en-GB" sz="2800" dirty="0">
                <a:latin typeface="+mn-lt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наделяют полномочиями </a:t>
            </a:r>
            <a:r>
              <a:rPr lang="ru-RU" sz="2800" i="1" dirty="0">
                <a:solidFill>
                  <a:srgbClr val="002060"/>
                </a:solidFill>
                <a:latin typeface="+mn-lt"/>
              </a:rPr>
              <a:t>всех,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включая учеников</a:t>
            </a:r>
            <a:endParaRPr lang="en-GB" sz="2800" dirty="0">
              <a:solidFill>
                <a:srgbClr val="002060"/>
              </a:solidFill>
              <a:latin typeface="+mn-lt"/>
            </a:endParaRPr>
          </a:p>
          <a:p>
            <a:pPr marL="0" indent="0" eaLnBrk="1" hangingPunct="1"/>
            <a:r>
              <a:rPr lang="en-GB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используют данные для самооценки и планирования</a:t>
            </a:r>
            <a:endParaRPr lang="en-GB" sz="2800" dirty="0">
              <a:solidFill>
                <a:srgbClr val="002060"/>
              </a:solidFill>
              <a:latin typeface="+mn-lt"/>
            </a:endParaRPr>
          </a:p>
          <a:p>
            <a:pPr marL="0" indent="0" eaLnBrk="1" hangingPunct="1"/>
            <a:r>
              <a:rPr lang="en-GB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ведут постоянный мониторинг </a:t>
            </a:r>
            <a:endParaRPr lang="en-GB" sz="2800" dirty="0">
              <a:solidFill>
                <a:srgbClr val="002060"/>
              </a:solidFill>
              <a:latin typeface="+mn-lt"/>
            </a:endParaRPr>
          </a:p>
          <a:p>
            <a:pPr marL="0" indent="0" eaLnBrk="1" hangingPunct="1"/>
            <a:r>
              <a:rPr lang="en-GB" sz="28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сотрудничают с другими школами</a:t>
            </a:r>
            <a:endParaRPr lang="en-GB" sz="2800" dirty="0">
              <a:solidFill>
                <a:srgbClr val="002060"/>
              </a:solidFill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41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563" y="174034"/>
            <a:ext cx="4130807" cy="6522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atin typeface="Arial Narrow" pitchFamily="34" charset="0"/>
              </a:rPr>
              <a:t> Спасибо! </a:t>
            </a:r>
            <a:br>
              <a:rPr lang="ru-RU" sz="4000" dirty="0">
                <a:latin typeface="Arial Narrow" pitchFamily="34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57125" y="1644643"/>
            <a:ext cx="11210524" cy="48392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51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marL="45720" indent="0">
              <a:buNone/>
            </a:pPr>
            <a:r>
              <a:rPr lang="ru-RU" sz="5100" dirty="0" smtClean="0">
                <a:solidFill>
                  <a:srgbClr val="002060"/>
                </a:solidFill>
                <a:latin typeface="Arial Narrow" pitchFamily="34" charset="0"/>
              </a:rPr>
              <a:t>Готова ответить на Ваши вопросы</a:t>
            </a:r>
            <a:r>
              <a:rPr lang="ru-RU" sz="5100" dirty="0" smtClean="0">
                <a:solidFill>
                  <a:srgbClr val="FF0000"/>
                </a:solidFill>
                <a:latin typeface="Arial Narrow" pitchFamily="34" charset="0"/>
              </a:rPr>
              <a:t>…</a:t>
            </a:r>
            <a:endParaRPr lang="ru-RU" sz="4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7723" y="1050409"/>
            <a:ext cx="34785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Желаю </a:t>
            </a:r>
            <a:r>
              <a:rPr lang="ru-RU" sz="4000" b="1" dirty="0">
                <a:solidFill>
                  <a:srgbClr val="C00000"/>
                </a:solidFill>
                <a:latin typeface="Arial Narrow" pitchFamily="34" charset="0"/>
              </a:rPr>
              <a:t>удачи!!!</a:t>
            </a:r>
          </a:p>
        </p:txBody>
      </p:sp>
    </p:spTree>
    <p:extLst>
      <p:ext uri="{BB962C8B-B14F-4D97-AF65-F5344CB8AC3E}">
        <p14:creationId xmlns:p14="http://schemas.microsoft.com/office/powerpoint/2010/main" val="40958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1526" y="3807"/>
            <a:ext cx="2517002" cy="1143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3200" dirty="0">
                <a:solidFill>
                  <a:srgbClr val="002060"/>
                </a:solidFill>
              </a:rPr>
              <a:t>Фокус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изменений</a:t>
            </a:r>
          </a:p>
        </p:txBody>
      </p:sp>
      <p:grpSp>
        <p:nvGrpSpPr>
          <p:cNvPr id="37" name="Группа 36"/>
          <p:cNvGrpSpPr/>
          <p:nvPr/>
        </p:nvGrpSpPr>
        <p:grpSpPr>
          <a:xfrm>
            <a:off x="2423592" y="223721"/>
            <a:ext cx="6696744" cy="6624736"/>
            <a:chOff x="1331640" y="116632"/>
            <a:chExt cx="6696744" cy="6624736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1331640" y="116632"/>
              <a:ext cx="6696744" cy="6624736"/>
              <a:chOff x="1979712" y="1746873"/>
              <a:chExt cx="4136082" cy="4105645"/>
            </a:xfrm>
          </p:grpSpPr>
          <p:sp>
            <p:nvSpPr>
              <p:cNvPr id="24" name="Овал 23"/>
              <p:cNvSpPr/>
              <p:nvPr/>
            </p:nvSpPr>
            <p:spPr>
              <a:xfrm>
                <a:off x="1979712" y="1746873"/>
                <a:ext cx="4136082" cy="4105645"/>
              </a:xfrm>
              <a:prstGeom prst="ellipse">
                <a:avLst/>
              </a:prstGeom>
              <a:solidFill>
                <a:srgbClr val="AFEB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33CC33"/>
                  </a:solidFill>
                </a:endParaRPr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2715605" y="2503551"/>
                <a:ext cx="2664296" cy="2592288"/>
              </a:xfrm>
              <a:prstGeom prst="ellipse">
                <a:avLst/>
              </a:prstGeom>
              <a:solidFill>
                <a:srgbClr val="65D9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33CC33"/>
                  </a:solidFill>
                </a:endParaRPr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3548506" y="3308313"/>
                <a:ext cx="998493" cy="982763"/>
              </a:xfrm>
              <a:prstGeom prst="ellipse">
                <a:avLst/>
              </a:prstGeom>
              <a:solidFill>
                <a:srgbClr val="2BAB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33CC33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870208" y="3025403"/>
              <a:ext cx="1618135" cy="46166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301681"/>
                </a:avLst>
              </a:prstTxWarp>
              <a:spAutoFit/>
            </a:bodyPr>
            <a:lstStyle/>
            <a:p>
              <a:pPr algn="ctr"/>
              <a:r>
                <a:rPr lang="ru-RU" sz="2400" b="1" u="sng" dirty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РЕБЁНОК</a:t>
              </a:r>
            </a:p>
          </p:txBody>
        </p:sp>
        <p:sp>
          <p:nvSpPr>
            <p:cNvPr id="28" name="TextBox 27">
              <a:hlinkClick r:id="" action="ppaction://noaction"/>
            </p:cNvPr>
            <p:cNvSpPr txBox="1"/>
            <p:nvPr/>
          </p:nvSpPr>
          <p:spPr>
            <a:xfrm>
              <a:off x="3981101" y="3078133"/>
              <a:ext cx="1396343" cy="58477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1600" i="1" dirty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Улучшение</a:t>
              </a:r>
            </a:p>
            <a:p>
              <a:pPr algn="ctr"/>
              <a:r>
                <a:rPr lang="ru-RU" sz="1600" i="1" dirty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результатов</a:t>
              </a:r>
            </a:p>
          </p:txBody>
        </p:sp>
        <p:sp>
          <p:nvSpPr>
            <p:cNvPr id="29" name="TextBox 28">
              <a:hlinkClick r:id="rId2" action="ppaction://hlinksldjump"/>
            </p:cNvPr>
            <p:cNvSpPr txBox="1"/>
            <p:nvPr/>
          </p:nvSpPr>
          <p:spPr>
            <a:xfrm>
              <a:off x="3263372" y="2149978"/>
              <a:ext cx="2592288" cy="92815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4800" b="1" spc="300" dirty="0">
                  <a:solidFill>
                    <a:srgbClr val="117947"/>
                  </a:solidFill>
                </a:rPr>
                <a:t>ПЕДАГОГ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51062" y="4000133"/>
              <a:ext cx="285642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400" i="1" dirty="0">
                  <a:solidFill>
                    <a:srgbClr val="117947"/>
                  </a:solidFill>
                </a:rPr>
                <a:t>Улучшение</a:t>
              </a:r>
            </a:p>
            <a:p>
              <a:pPr algn="ctr"/>
              <a:r>
                <a:rPr lang="ru-RU" sz="2400" i="1" dirty="0">
                  <a:solidFill>
                    <a:srgbClr val="117947"/>
                  </a:solidFill>
                </a:rPr>
                <a:t>качества преподавания</a:t>
              </a:r>
            </a:p>
          </p:txBody>
        </p:sp>
        <p:sp>
          <p:nvSpPr>
            <p:cNvPr id="31" name="TextBox 30">
              <a:hlinkClick r:id="rId3" action="ppaction://hlinksldjump"/>
            </p:cNvPr>
            <p:cNvSpPr txBox="1"/>
            <p:nvPr/>
          </p:nvSpPr>
          <p:spPr>
            <a:xfrm>
              <a:off x="1979712" y="1063378"/>
              <a:ext cx="5688632" cy="107032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145911"/>
                </a:avLst>
              </a:prstTxWarp>
              <a:spAutoFit/>
            </a:bodyPr>
            <a:lstStyle/>
            <a:p>
              <a:pPr algn="ctr"/>
              <a:r>
                <a:rPr lang="ru-RU" sz="4800" b="1" spc="300" dirty="0">
                  <a:solidFill>
                    <a:srgbClr val="135513"/>
                  </a:solidFill>
                </a:rPr>
                <a:t>РУКОВОДИТЕЛЬ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63372" y="5177736"/>
              <a:ext cx="285642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800" i="1" dirty="0">
                  <a:solidFill>
                    <a:srgbClr val="135513"/>
                  </a:solidFill>
                </a:rPr>
                <a:t>Улучшение</a:t>
              </a:r>
            </a:p>
            <a:p>
              <a:pPr algn="ctr"/>
              <a:r>
                <a:rPr lang="ru-RU" sz="2800" i="1" dirty="0">
                  <a:solidFill>
                    <a:srgbClr val="135513"/>
                  </a:solidFill>
                </a:rPr>
                <a:t>качества управления</a:t>
              </a:r>
            </a:p>
          </p:txBody>
        </p:sp>
      </p:grpSp>
      <p:sp>
        <p:nvSpPr>
          <p:cNvPr id="35" name="Заголовок 1"/>
          <p:cNvSpPr txBox="1">
            <a:spLocks/>
          </p:cNvSpPr>
          <p:nvPr/>
        </p:nvSpPr>
        <p:spPr>
          <a:xfrm>
            <a:off x="1537818" y="2779180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>
                <a:solidFill>
                  <a:srgbClr val="002060"/>
                </a:solidFill>
              </a:rPr>
              <a:t>Фокус изменений</a:t>
            </a:r>
          </a:p>
        </p:txBody>
      </p:sp>
    </p:spTree>
    <p:extLst>
      <p:ext uri="{BB962C8B-B14F-4D97-AF65-F5344CB8AC3E}">
        <p14:creationId xmlns:p14="http://schemas.microsoft.com/office/powerpoint/2010/main" val="170670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6360" y="6165304"/>
            <a:ext cx="2458121" cy="50405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Учимся вместе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67408" y="404664"/>
            <a:ext cx="10670976" cy="11521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Как выбрать приоритет?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344" y="1124744"/>
            <a:ext cx="11089232" cy="1732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5820" marR="371475" indent="-457200" algn="just">
              <a:lnSpc>
                <a:spcPct val="111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Разработать </a:t>
            </a:r>
            <a:r>
              <a:rPr lang="ru-RU" sz="2400" dirty="0">
                <a:solidFill>
                  <a:srgbClr val="002060"/>
                </a:solidFill>
                <a:hlinkClick r:id="rId3" action="ppaction://hlinkfile"/>
              </a:rPr>
              <a:t>общую карту возможных приоритетов</a:t>
            </a:r>
            <a:r>
              <a:rPr lang="ru-RU" sz="2400" dirty="0">
                <a:solidFill>
                  <a:srgbClr val="002060"/>
                </a:solidFill>
              </a:rPr>
              <a:t>, которые составят фундамент будущей </a:t>
            </a:r>
            <a:r>
              <a:rPr lang="ru-RU" sz="2400" dirty="0" smtClean="0">
                <a:solidFill>
                  <a:srgbClr val="002060"/>
                </a:solidFill>
              </a:rPr>
              <a:t>программы</a:t>
            </a:r>
          </a:p>
          <a:p>
            <a:pPr marL="845820" marR="371475" indent="-457200" algn="just">
              <a:lnSpc>
                <a:spcPct val="111000"/>
              </a:lnSpc>
              <a:spcAft>
                <a:spcPts val="0"/>
              </a:spcAft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Проранжировать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их на предмет обязательности, срочности, желательности и связей с другими приоритетами. </a:t>
            </a:r>
          </a:p>
        </p:txBody>
      </p:sp>
      <p:pic>
        <p:nvPicPr>
          <p:cNvPr id="7" name="Picture 78024"/>
          <p:cNvPicPr/>
          <p:nvPr/>
        </p:nvPicPr>
        <p:blipFill>
          <a:blip r:embed="rId4"/>
          <a:stretch>
            <a:fillRect/>
          </a:stretch>
        </p:blipFill>
        <p:spPr>
          <a:xfrm>
            <a:off x="787207" y="3002190"/>
            <a:ext cx="10297144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Главное 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07368" y="620688"/>
            <a:ext cx="11031016" cy="30243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         </a:t>
            </a:r>
            <a:r>
              <a:rPr lang="ru-RU" sz="4000" i="1" dirty="0" smtClean="0">
                <a:solidFill>
                  <a:srgbClr val="002060"/>
                </a:solidFill>
              </a:rPr>
              <a:t>Правильно ставим цели</a:t>
            </a:r>
          </a:p>
          <a:p>
            <a:pPr marL="45720" indent="0">
              <a:spcBef>
                <a:spcPts val="600"/>
              </a:spcBef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Ищем смыслы</a:t>
            </a:r>
            <a:endParaRPr lang="ru-RU" sz="4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9028" y="206829"/>
            <a:ext cx="8784771" cy="148385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b="1" dirty="0" smtClean="0"/>
              <a:t>Достижение результата…  </a:t>
            </a:r>
            <a:endParaRPr lang="ru-RU" altLang="ru-RU" dirty="0"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30829" y="1741714"/>
            <a:ext cx="9263742" cy="1654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ru-RU" sz="3200" dirty="0" smtClean="0"/>
          </a:p>
          <a:p>
            <a:pPr marL="45720" indent="0">
              <a:buSzPct val="120000"/>
              <a:buNone/>
            </a:pP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1. Что такое ЦЕЛЬ</a:t>
            </a:r>
          </a:p>
          <a:p>
            <a:pPr marL="45720" indent="0">
              <a:buSzPct val="120000"/>
              <a:buNone/>
            </a:pP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 2. Чем цель отличается от желания (мечты)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nikchernobrov.ru/wp-content/uploads/2013/11/i00OTg1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45" y="206829"/>
            <a:ext cx="1660117" cy="1697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TextBox 5"/>
          <p:cNvSpPr txBox="1"/>
          <p:nvPr/>
        </p:nvSpPr>
        <p:spPr>
          <a:xfrm>
            <a:off x="6814458" y="3388193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0462" y="3381381"/>
            <a:ext cx="265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ЖЕЛАНИЕ</a:t>
            </a:r>
          </a:p>
        </p:txBody>
      </p:sp>
    </p:spTree>
    <p:extLst>
      <p:ext uri="{BB962C8B-B14F-4D97-AF65-F5344CB8AC3E}">
        <p14:creationId xmlns:p14="http://schemas.microsoft.com/office/powerpoint/2010/main" val="13917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286" y="772886"/>
            <a:ext cx="2884713" cy="58891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030" y="408195"/>
            <a:ext cx="10898778" cy="88720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Что </a:t>
            </a:r>
            <a:r>
              <a:rPr lang="ru-RU" sz="4000" b="1" dirty="0">
                <a:solidFill>
                  <a:srgbClr val="FF0000"/>
                </a:solidFill>
              </a:rPr>
              <a:t>же такое цель?</a:t>
            </a:r>
            <a:br>
              <a:rPr lang="ru-RU" sz="4000" b="1" dirty="0">
                <a:solidFill>
                  <a:srgbClr val="FF0000"/>
                </a:solidFill>
              </a:rPr>
            </a:br>
            <a:endParaRPr lang="ru-RU" sz="4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34772" y="1055915"/>
            <a:ext cx="8999085" cy="493773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be-BY" dirty="0" smtClean="0">
                <a:solidFill>
                  <a:srgbClr val="002060"/>
                </a:solidFill>
              </a:rPr>
              <a:t> </a:t>
            </a:r>
            <a:r>
              <a:rPr lang="be-BY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be-BY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предвосхищаемый  результат –продукт, который должен  быть  создан  за определённый промежуток времени  и его  можно   продиагностировать, т.е. цель  должна  быть проверяема </a:t>
            </a:r>
            <a:r>
              <a:rPr lang="be-BY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(А.В.Хуторской</a:t>
            </a:r>
            <a:r>
              <a:rPr lang="be-BY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ЧТО? ЗАЧЕМ? КАК? </a:t>
            </a:r>
          </a:p>
          <a:p>
            <a:pPr marL="0" indent="0">
              <a:buNone/>
            </a:pPr>
            <a:r>
              <a:rPr lang="be-BY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be-BY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это то, что нужно  сделать,чтобы достичь цели. Другими  словами, это средство  для  достижения  цели. Чтобы  её  охарактеризовать, надо  ответить  на вопрос: как  будет  достигаться цель?</a:t>
            </a:r>
            <a:endParaRPr lang="ru-RU" sz="2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  <a:p>
            <a:pPr marL="0" indent="0">
              <a:buNone/>
            </a:pPr>
            <a:endParaRPr lang="ru-RU" sz="2400" i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4131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2264" y="6021288"/>
            <a:ext cx="3538240" cy="641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Учимся вместе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07368" y="620688"/>
            <a:ext cx="11031016" cy="482453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5720" lvl="0" indent="0">
              <a:buNone/>
            </a:pP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         </a:t>
            </a:r>
            <a:r>
              <a:rPr lang="ru-RU" sz="4000" b="1" dirty="0" smtClean="0">
                <a:solidFill>
                  <a:srgbClr val="002060"/>
                </a:solidFill>
              </a:rPr>
              <a:t>План </a:t>
            </a:r>
            <a:r>
              <a:rPr lang="ru-RU" sz="4000" b="1" dirty="0">
                <a:solidFill>
                  <a:srgbClr val="002060"/>
                </a:solidFill>
              </a:rPr>
              <a:t>совместных </a:t>
            </a:r>
            <a:r>
              <a:rPr lang="ru-RU" sz="4000" b="1" dirty="0" smtClean="0">
                <a:solidFill>
                  <a:srgbClr val="002060"/>
                </a:solidFill>
              </a:rPr>
              <a:t>действий</a:t>
            </a:r>
          </a:p>
          <a:p>
            <a:pPr marL="45720" indent="0">
              <a:buNone/>
            </a:pPr>
            <a:r>
              <a:rPr lang="ru-RU" sz="4000" dirty="0">
                <a:solidFill>
                  <a:srgbClr val="002060"/>
                </a:solidFill>
              </a:rPr>
              <a:t>На следующем шаге заполняется План совместных действий школы, муниципального органа управления образования и департамента образования региона. </a:t>
            </a:r>
          </a:p>
          <a:p>
            <a:pPr marL="45720" indent="0">
              <a:buNone/>
            </a:pPr>
            <a:r>
              <a:rPr lang="ru-RU" sz="4000" dirty="0">
                <a:solidFill>
                  <a:srgbClr val="002060"/>
                </a:solidFill>
              </a:rPr>
              <a:t>Это позволяет понять: </a:t>
            </a:r>
          </a:p>
          <a:p>
            <a:pPr lvl="0" fontAlgn="base"/>
            <a:r>
              <a:rPr lang="ru-RU" sz="4000" dirty="0">
                <a:solidFill>
                  <a:srgbClr val="002060"/>
                </a:solidFill>
              </a:rPr>
              <a:t>что школа может сделать </a:t>
            </a:r>
            <a:r>
              <a:rPr lang="ru-RU" sz="4000" dirty="0" smtClean="0">
                <a:solidFill>
                  <a:srgbClr val="002060"/>
                </a:solidFill>
              </a:rPr>
              <a:t>сама</a:t>
            </a:r>
            <a:endParaRPr lang="ru-RU" sz="4000" dirty="0">
              <a:solidFill>
                <a:srgbClr val="002060"/>
              </a:solidFill>
            </a:endParaRPr>
          </a:p>
          <a:p>
            <a:pPr lvl="0" fontAlgn="base"/>
            <a:r>
              <a:rPr lang="ru-RU" sz="4000" dirty="0">
                <a:solidFill>
                  <a:srgbClr val="002060"/>
                </a:solidFill>
              </a:rPr>
              <a:t>что школе могут предоставить на муниципальном </a:t>
            </a:r>
            <a:r>
              <a:rPr lang="ru-RU" sz="4000" dirty="0" smtClean="0">
                <a:solidFill>
                  <a:srgbClr val="002060"/>
                </a:solidFill>
              </a:rPr>
              <a:t>уровне</a:t>
            </a:r>
            <a:endParaRPr lang="ru-RU" sz="4000" dirty="0">
              <a:solidFill>
                <a:srgbClr val="002060"/>
              </a:solidFill>
            </a:endParaRPr>
          </a:p>
          <a:p>
            <a:r>
              <a:rPr lang="ru-RU" sz="4000" dirty="0">
                <a:solidFill>
                  <a:srgbClr val="002060"/>
                </a:solidFill>
              </a:rPr>
              <a:t>что школе могут предоставить на уровне региона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68148" y="116632"/>
            <a:ext cx="7514033" cy="383214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002060"/>
                </a:solidFill>
              </a:rPr>
              <a:t>Шаги на пути к эффективности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008768" y="764704"/>
            <a:ext cx="8648161" cy="792088"/>
          </a:xfrm>
        </p:spPr>
        <p:txBody>
          <a:bodyPr>
            <a:normAutofit/>
          </a:bodyPr>
          <a:lstStyle/>
          <a:p>
            <a:pPr algn="l"/>
            <a:r>
              <a:rPr lang="ru-RU" sz="3000" b="1" dirty="0" smtClean="0">
                <a:solidFill>
                  <a:srgbClr val="002060"/>
                </a:solidFill>
              </a:rPr>
              <a:t>Подведем итоги</a:t>
            </a:r>
            <a:endParaRPr lang="ru-RU" sz="3000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1916832"/>
            <a:ext cx="1000911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ru-RU" sz="2400" dirty="0" smtClean="0">
                <a:solidFill>
                  <a:srgbClr val="002060"/>
                </a:solidFill>
              </a:rPr>
              <a:t>Определим последовательность шагов:</a:t>
            </a:r>
          </a:p>
          <a:p>
            <a:pPr marL="45720"/>
            <a:r>
              <a:rPr lang="ru-RU" sz="2400" dirty="0" smtClean="0">
                <a:solidFill>
                  <a:srgbClr val="002060"/>
                </a:solidFill>
              </a:rPr>
              <a:t>Шаг первый- анализ сильных и слабых сторон</a:t>
            </a:r>
          </a:p>
          <a:p>
            <a:pPr marL="45720"/>
            <a:r>
              <a:rPr lang="ru-RU" sz="2400" dirty="0" smtClean="0">
                <a:solidFill>
                  <a:srgbClr val="002060"/>
                </a:solidFill>
              </a:rPr>
              <a:t>Шаг второй - выделяем приоритет, выделяем целевые ориентиры и договариваемся о стратегии решения проблем</a:t>
            </a:r>
          </a:p>
          <a:p>
            <a:pPr marL="45720"/>
            <a:r>
              <a:rPr lang="ru-RU" sz="2400" dirty="0" smtClean="0">
                <a:solidFill>
                  <a:srgbClr val="002060"/>
                </a:solidFill>
              </a:rPr>
              <a:t>Шаг третий- планируем действия, обговариваем риски и ищем решения.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4450" indent="227013">
              <a:buClr>
                <a:schemeClr val="accent3"/>
              </a:buClr>
              <a:defRPr/>
            </a:pPr>
            <a:endParaRPr lang="ru-RU" sz="1600" i="1" dirty="0">
              <a:solidFill>
                <a:srgbClr val="002060"/>
              </a:solidFill>
            </a:endParaRPr>
          </a:p>
          <a:p>
            <a:pPr marL="44450" indent="227013">
              <a:buClr>
                <a:schemeClr val="accent3"/>
              </a:buClr>
              <a:defRPr/>
            </a:pPr>
            <a:endParaRPr lang="ru-RU" sz="1600" i="1" dirty="0">
              <a:solidFill>
                <a:srgbClr val="002060"/>
              </a:solidFill>
            </a:endParaRPr>
          </a:p>
          <a:p>
            <a:pPr marL="44450" indent="227013">
              <a:buClr>
                <a:schemeClr val="accent3"/>
              </a:buClr>
              <a:defRPr/>
            </a:pPr>
            <a:endParaRPr lang="ru-RU" sz="1600" i="1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682" y="330505"/>
            <a:ext cx="9013212" cy="969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Шаг четвертый, но очень важный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84310" y="1189823"/>
            <a:ext cx="10018713" cy="46013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i="1" dirty="0">
                <a:solidFill>
                  <a:srgbClr val="002060"/>
                </a:solidFill>
              </a:rPr>
              <a:t>Регулярно </a:t>
            </a:r>
            <a:r>
              <a:rPr lang="ru-RU" sz="4000" i="1" dirty="0" smtClean="0">
                <a:solidFill>
                  <a:srgbClr val="002060"/>
                </a:solidFill>
              </a:rPr>
              <a:t>измеряйте прогресс</a:t>
            </a: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Планомерно идите к целевым ориентирам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9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2479</TotalTime>
  <Words>443</Words>
  <Application>Microsoft Office PowerPoint</Application>
  <PresentationFormat>Широкоэкранный</PresentationFormat>
  <Paragraphs>96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Cambria</vt:lpstr>
      <vt:lpstr>Georgia</vt:lpstr>
      <vt:lpstr>Times New Roman</vt:lpstr>
      <vt:lpstr>Воздушный поток</vt:lpstr>
      <vt:lpstr>  Разработка программ перехода школы в эффективный режим работы</vt:lpstr>
      <vt:lpstr>Фокус изменений</vt:lpstr>
      <vt:lpstr>Учимся вместе</vt:lpstr>
      <vt:lpstr>Главное !</vt:lpstr>
      <vt:lpstr>Достижение результата…  </vt:lpstr>
      <vt:lpstr>Что же такое цель? </vt:lpstr>
      <vt:lpstr>Учимся вместе</vt:lpstr>
      <vt:lpstr>Шаги на пути к эффективности</vt:lpstr>
      <vt:lpstr>Шаг четвертый, но очень важный </vt:lpstr>
      <vt:lpstr>Презентация PowerPoint</vt:lpstr>
      <vt:lpstr>очень важные действия </vt:lpstr>
      <vt:lpstr>Модель школьного импрувмента</vt:lpstr>
      <vt:lpstr>Результаты следствие, а не самоцель!!!</vt:lpstr>
      <vt:lpstr>  Школьный импрувмент (улучшение; усовершенствование, радикальное выздоровление)</vt:lpstr>
      <vt:lpstr> Спасибо!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Полищук Сергей Сергеевич</dc:creator>
  <cp:lastModifiedBy>Юлия Сергеевна Никитина</cp:lastModifiedBy>
  <cp:revision>218</cp:revision>
  <cp:lastPrinted>2016-04-21T08:24:28Z</cp:lastPrinted>
  <dcterms:created xsi:type="dcterms:W3CDTF">2016-04-18T08:16:13Z</dcterms:created>
  <dcterms:modified xsi:type="dcterms:W3CDTF">2017-07-06T12:51:36Z</dcterms:modified>
</cp:coreProperties>
</file>