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  <p:sldMasterId id="2147483672" r:id="rId2"/>
  </p:sldMasterIdLst>
  <p:notesMasterIdLst>
    <p:notesMasterId r:id="rId14"/>
  </p:notesMasterIdLst>
  <p:handoutMasterIdLst>
    <p:handoutMasterId r:id="rId15"/>
  </p:handoutMasterIdLst>
  <p:sldIdLst>
    <p:sldId id="259" r:id="rId3"/>
    <p:sldId id="323" r:id="rId4"/>
    <p:sldId id="306" r:id="rId5"/>
    <p:sldId id="307" r:id="rId6"/>
    <p:sldId id="305" r:id="rId7"/>
    <p:sldId id="329" r:id="rId8"/>
    <p:sldId id="332" r:id="rId9"/>
    <p:sldId id="333" r:id="rId10"/>
    <p:sldId id="328" r:id="rId11"/>
    <p:sldId id="331" r:id="rId12"/>
    <p:sldId id="264" r:id="rId13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9" autoAdjust="0"/>
    <p:restoredTop sz="89359" autoAdjust="0"/>
  </p:normalViewPr>
  <p:slideViewPr>
    <p:cSldViewPr snapToGrid="0">
      <p:cViewPr>
        <p:scale>
          <a:sx n="100" d="100"/>
          <a:sy n="100" d="100"/>
        </p:scale>
        <p:origin x="2256" y="4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12.04.2021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176F50-3E94-469F-B74E-87B805CA6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75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12.04.2021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68EA67-1C24-4BD0-AEA8-F632DBC45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717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8EA67-1C24-4BD0-AEA8-F632DBC4528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056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E7318B1-B823-4691-83F0-65EF10B1AE0B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178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BB09B15-9A7B-4E1C-9ED5-00FD5C3D4A8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687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BB09B15-9A7B-4E1C-9ED5-00FD5C3D4A80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E2F1333-DE9A-4338-87DD-29A6C03A684C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E7318B1-B823-4691-83F0-65EF10B1AE0B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E7318B1-B823-4691-83F0-65EF10B1AE0B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220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E7318B1-B823-4691-83F0-65EF10B1AE0B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220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954EB7F6-7D60-4597-A8C7-64521EDADB8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E7318B1-B823-4691-83F0-65EF10B1AE0B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ru-RU" smtClean="0"/>
              <a:t>12.04.2021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9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em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72632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Организация тьюторского сопровождения профессионального развития учителей ШНОР и ШНСУ</a:t>
            </a:r>
            <a:endParaRPr lang="ru-RU" sz="4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4963182"/>
            <a:ext cx="9144000" cy="1012371"/>
          </a:xfrm>
        </p:spPr>
        <p:txBody>
          <a:bodyPr/>
          <a:lstStyle/>
          <a:p>
            <a:r>
              <a:rPr lang="ru-RU" dirty="0" smtClean="0"/>
              <a:t>©Тихомирова, </a:t>
            </a:r>
            <a:r>
              <a:rPr lang="ru-RU" dirty="0" err="1" smtClean="0"/>
              <a:t>к.п.н</a:t>
            </a:r>
            <a:r>
              <a:rPr lang="ru-RU" dirty="0" smtClean="0"/>
              <a:t>., зав. кафедрой начального образования </a:t>
            </a:r>
          </a:p>
          <a:p>
            <a:r>
              <a:rPr lang="ru-RU" dirty="0" smtClean="0"/>
              <a:t>12 апреля 2021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524000" y="268288"/>
            <a:ext cx="8710863" cy="738187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Предложения в решение</a:t>
            </a:r>
            <a:endParaRPr lang="ru-RU" altLang="ru-RU" sz="3600" dirty="0" smtClean="0"/>
          </a:p>
        </p:txBody>
      </p:sp>
      <p:sp>
        <p:nvSpPr>
          <p:cNvPr id="8200" name="TextBox 2"/>
          <p:cNvSpPr txBox="1">
            <a:spLocks noChangeArrowheads="1"/>
          </p:cNvSpPr>
          <p:nvPr/>
        </p:nvSpPr>
        <p:spPr bwMode="auto">
          <a:xfrm>
            <a:off x="882316" y="1065228"/>
            <a:ext cx="1053966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Рекомендовать к дальнейшему использованию концепцию тьюторского сопровождения профессионального развития педагогов ШНОР и ШНСУ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Поручить ИРО с учетом опыта тьюторского провождения подготовить рекомендации </a:t>
            </a:r>
            <a:r>
              <a:rPr lang="ru-RU" sz="2400" dirty="0"/>
              <a:t>для муниципальных органов управления образованием о порядке формирования </a:t>
            </a:r>
            <a:r>
              <a:rPr lang="ru-RU" sz="2400" dirty="0" smtClean="0"/>
              <a:t>и работы МТК, а так же возможных </a:t>
            </a:r>
            <a:r>
              <a:rPr lang="ru-RU" sz="2400" dirty="0"/>
              <a:t>мерах стимулирования </a:t>
            </a:r>
            <a:r>
              <a:rPr lang="ru-RU" sz="2400" dirty="0" smtClean="0"/>
              <a:t>членов МТК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Поручить ИРО организовать тиражирование тьюторских практик и взаимообмен опытом между МТК </a:t>
            </a:r>
            <a:endParaRPr lang="en-US" sz="2400" dirty="0"/>
          </a:p>
        </p:txBody>
      </p:sp>
      <p:pic>
        <p:nvPicPr>
          <p:cNvPr id="7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</p:spTree>
    <p:extLst>
      <p:ext uri="{BB962C8B-B14F-4D97-AF65-F5344CB8AC3E}">
        <p14:creationId xmlns:p14="http://schemas.microsoft.com/office/powerpoint/2010/main" val="11595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pic>
        <p:nvPicPr>
          <p:cNvPr id="10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363235" cy="1363235"/>
          </a:xfr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Заголовок 1"/>
          <p:cNvSpPr>
            <a:spLocks noGrp="1"/>
          </p:cNvSpPr>
          <p:nvPr>
            <p:ph type="title"/>
          </p:nvPr>
        </p:nvSpPr>
        <p:spPr>
          <a:xfrm>
            <a:off x="1524000" y="171450"/>
            <a:ext cx="10514013" cy="835025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Цель и субъекты тьюторского сопровождения </a:t>
            </a:r>
            <a:endParaRPr lang="ru-RU" altLang="ru-RU" sz="3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89812" y="1065228"/>
            <a:ext cx="110530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Цель:</a:t>
            </a:r>
            <a:r>
              <a:rPr lang="ru-RU" sz="2800" dirty="0" smtClean="0"/>
              <a:t> </a:t>
            </a:r>
            <a:r>
              <a:rPr lang="ru-RU" sz="2800" dirty="0" err="1" smtClean="0"/>
              <a:t>тьюторское</a:t>
            </a:r>
            <a:r>
              <a:rPr lang="ru-RU" sz="2800" dirty="0" smtClean="0"/>
              <a:t> сопровождение горизонтального обучения </a:t>
            </a:r>
            <a:r>
              <a:rPr lang="ru-RU" sz="2800" dirty="0"/>
              <a:t>учителей ШНОР и </a:t>
            </a:r>
            <a:r>
              <a:rPr lang="ru-RU" sz="2800" dirty="0" smtClean="0"/>
              <a:t>ШНСУ в профессиональных обучающихся сообществах (ПОС)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Субъекты (кто участники сопровождения)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Координатор тьюторской сети (регион)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Муниципальные тьюторские команды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Управленческие команды школ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Основной показатель деятельности МТК ( в данном проекте согласно программе мониторинга):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/>
              <a:t>динамика включения педагогических работников в активные формы взаимодействия и </a:t>
            </a:r>
            <a:r>
              <a:rPr lang="ru-RU" sz="2800" dirty="0" smtClean="0"/>
              <a:t>саморазвития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динамика качества преподавания в ШНОР и ШНСУ (на основе технологий исследования урока) </a:t>
            </a:r>
            <a:endParaRPr lang="ru-RU" sz="2800" dirty="0"/>
          </a:p>
        </p:txBody>
      </p:sp>
      <p:pic>
        <p:nvPicPr>
          <p:cNvPr id="10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</p:spTree>
    <p:extLst>
      <p:ext uri="{BB962C8B-B14F-4D97-AF65-F5344CB8AC3E}">
        <p14:creationId xmlns:p14="http://schemas.microsoft.com/office/powerpoint/2010/main" val="54161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Заголовок 1"/>
          <p:cNvSpPr>
            <a:spLocks noGrp="1"/>
          </p:cNvSpPr>
          <p:nvPr>
            <p:ph type="title"/>
          </p:nvPr>
        </p:nvSpPr>
        <p:spPr>
          <a:xfrm>
            <a:off x="1524000" y="171450"/>
            <a:ext cx="10514013" cy="835025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Основные задачи тьюторского сопровождения </a:t>
            </a:r>
            <a:endParaRPr lang="ru-RU" altLang="ru-RU" sz="3600" dirty="0" smtClean="0"/>
          </a:p>
        </p:txBody>
      </p:sp>
      <p:sp>
        <p:nvSpPr>
          <p:cNvPr id="9224" name="TextBox 2"/>
          <p:cNvSpPr txBox="1">
            <a:spLocks noChangeArrowheads="1"/>
          </p:cNvSpPr>
          <p:nvPr/>
        </p:nvSpPr>
        <p:spPr bwMode="auto">
          <a:xfrm>
            <a:off x="397834" y="1255616"/>
            <a:ext cx="3946361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2200" b="1" dirty="0" smtClean="0">
                <a:solidFill>
                  <a:srgbClr val="C00000"/>
                </a:solidFill>
              </a:rPr>
              <a:t>Регион</a:t>
            </a:r>
            <a:endParaRPr lang="ru-RU" altLang="ru-R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разработка </a:t>
            </a:r>
            <a:r>
              <a:rPr lang="ru-RU" altLang="ru-RU" sz="2200" dirty="0"/>
              <a:t>инструментов </a:t>
            </a:r>
            <a:r>
              <a:rPr lang="ru-RU" altLang="ru-RU" sz="2200" dirty="0" smtClean="0"/>
              <a:t>сопровождения,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подготовка </a:t>
            </a:r>
            <a:r>
              <a:rPr lang="ru-RU" altLang="ru-RU" sz="2200" dirty="0"/>
              <a:t>муниципальных тьюторов </a:t>
            </a:r>
            <a:endParaRPr lang="ru-RU" altLang="ru-R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сопровождение муниципальных тьюторских </a:t>
            </a:r>
            <a:r>
              <a:rPr lang="ru-RU" altLang="ru-RU" sz="2200" dirty="0"/>
              <a:t>команд, </a:t>
            </a:r>
            <a:endParaRPr lang="ru-RU" altLang="ru-R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создание </a:t>
            </a:r>
            <a:r>
              <a:rPr lang="ru-RU" altLang="ru-RU" sz="2200" dirty="0"/>
              <a:t>единого пространства </a:t>
            </a:r>
            <a:r>
              <a:rPr lang="ru-RU" altLang="ru-RU" sz="2200" dirty="0" smtClean="0"/>
              <a:t>ДПО (модульные ППК на основе ИОМ, единый план обеспечивающих мероприятий) </a:t>
            </a:r>
            <a:endParaRPr lang="ru-RU" altLang="ru-RU" sz="2200" dirty="0"/>
          </a:p>
        </p:txBody>
      </p:sp>
      <p:sp>
        <p:nvSpPr>
          <p:cNvPr id="9225" name="TextBox 3"/>
          <p:cNvSpPr txBox="1">
            <a:spLocks noChangeArrowheads="1"/>
          </p:cNvSpPr>
          <p:nvPr/>
        </p:nvSpPr>
        <p:spPr bwMode="auto">
          <a:xfrm>
            <a:off x="4498182" y="1255616"/>
            <a:ext cx="335279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2200" b="1" dirty="0" smtClean="0">
                <a:solidFill>
                  <a:srgbClr val="C00000"/>
                </a:solidFill>
              </a:rPr>
              <a:t>Муниципалитет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сопровождение </a:t>
            </a:r>
            <a:r>
              <a:rPr lang="ru-RU" altLang="ru-RU" sz="2200" dirty="0"/>
              <a:t>школьных команд в проектировании </a:t>
            </a:r>
            <a:r>
              <a:rPr lang="ru-RU" altLang="ru-RU" sz="2200" dirty="0" smtClean="0"/>
              <a:t>и работе ПОС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планирование </a:t>
            </a:r>
            <a:r>
              <a:rPr lang="ru-RU" altLang="ru-RU" sz="2200" dirty="0"/>
              <a:t>муниципальных мероприятий по взаимообмену школами </a:t>
            </a:r>
            <a:r>
              <a:rPr lang="ru-RU" altLang="ru-RU" sz="2200" dirty="0" smtClean="0"/>
              <a:t>практикой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навигация </a:t>
            </a:r>
            <a:r>
              <a:rPr lang="ru-RU" altLang="ru-RU" sz="2200" dirty="0"/>
              <a:t>педагогов в пространстве ДПО </a:t>
            </a:r>
            <a:r>
              <a:rPr lang="ru-RU" altLang="ru-RU" sz="2200" dirty="0" smtClean="0"/>
              <a:t>, мониторинг деятельности ПОС</a:t>
            </a:r>
            <a:endParaRPr lang="ru-RU" altLang="ru-RU" sz="2200" dirty="0"/>
          </a:p>
        </p:txBody>
      </p:sp>
      <p:sp>
        <p:nvSpPr>
          <p:cNvPr id="9226" name="TextBox 4"/>
          <p:cNvSpPr txBox="1">
            <a:spLocks noChangeArrowheads="1"/>
          </p:cNvSpPr>
          <p:nvPr/>
        </p:nvSpPr>
        <p:spPr bwMode="auto">
          <a:xfrm>
            <a:off x="7908760" y="1255616"/>
            <a:ext cx="412925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2200" b="1" dirty="0" smtClean="0">
                <a:solidFill>
                  <a:srgbClr val="C00000"/>
                </a:solidFill>
              </a:rPr>
              <a:t>Школа</a:t>
            </a:r>
            <a:endParaRPr lang="ru-RU" altLang="ru-RU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обеспечение </a:t>
            </a:r>
            <a:r>
              <a:rPr lang="ru-RU" altLang="ru-RU" sz="2200" dirty="0"/>
              <a:t>деятельности ПОС </a:t>
            </a:r>
            <a:r>
              <a:rPr lang="ru-RU" altLang="ru-RU" sz="2200" dirty="0" smtClean="0"/>
              <a:t>по </a:t>
            </a:r>
            <a:r>
              <a:rPr lang="ru-RU" altLang="ru-RU" sz="2200" dirty="0"/>
              <a:t>выбранной педагогической </a:t>
            </a:r>
            <a:r>
              <a:rPr lang="ru-RU" altLang="ru-RU" sz="2200" dirty="0" smtClean="0"/>
              <a:t>стратегии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обеспечение условий горизонтального обучения (ВФО) через </a:t>
            </a:r>
            <a:r>
              <a:rPr lang="ru-RU" altLang="ru-RU" sz="2200" dirty="0"/>
              <a:t>деятельность </a:t>
            </a:r>
            <a:r>
              <a:rPr lang="ru-RU" altLang="ru-RU" sz="2200" dirty="0" smtClean="0"/>
              <a:t>ПОС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 </a:t>
            </a:r>
            <a:r>
              <a:rPr lang="ru-RU" altLang="ru-RU" sz="2200" dirty="0"/>
              <a:t>организация диагностики профессионального </a:t>
            </a:r>
            <a:r>
              <a:rPr lang="ru-RU" altLang="ru-RU" sz="2200" dirty="0" smtClean="0"/>
              <a:t>развития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поддержка индивидуальных ППР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200" dirty="0" smtClean="0"/>
              <a:t>выстраивание </a:t>
            </a:r>
            <a:r>
              <a:rPr lang="ru-RU" altLang="ru-RU" sz="2200" dirty="0"/>
              <a:t>методической работы на основе </a:t>
            </a:r>
            <a:r>
              <a:rPr lang="ru-RU" altLang="ru-RU" sz="2200" dirty="0" smtClean="0"/>
              <a:t>ИППР</a:t>
            </a:r>
            <a:endParaRPr lang="ru-RU" altLang="ru-RU" sz="2200" dirty="0"/>
          </a:p>
        </p:txBody>
      </p:sp>
      <p:pic>
        <p:nvPicPr>
          <p:cNvPr id="12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</p:spTree>
    <p:extLst>
      <p:ext uri="{BB962C8B-B14F-4D97-AF65-F5344CB8AC3E}">
        <p14:creationId xmlns:p14="http://schemas.microsoft.com/office/powerpoint/2010/main" val="18786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Заголовок 1"/>
          <p:cNvSpPr>
            <a:spLocks noGrp="1"/>
          </p:cNvSpPr>
          <p:nvPr>
            <p:ph type="title"/>
          </p:nvPr>
        </p:nvSpPr>
        <p:spPr>
          <a:xfrm>
            <a:off x="1524000" y="171450"/>
            <a:ext cx="10427367" cy="835025"/>
          </a:xfrm>
        </p:spPr>
        <p:txBody>
          <a:bodyPr>
            <a:normAutofit fontScale="90000"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Этапы организации работы по </a:t>
            </a:r>
            <a:r>
              <a:rPr lang="ru-RU" altLang="ru-RU" sz="3600" dirty="0" err="1" smtClean="0">
                <a:solidFill>
                  <a:srgbClr val="A52D36"/>
                </a:solidFill>
              </a:rPr>
              <a:t>тьюторскому</a:t>
            </a:r>
            <a:r>
              <a:rPr lang="ru-RU" altLang="ru-RU" sz="3600" dirty="0" smtClean="0">
                <a:solidFill>
                  <a:srgbClr val="A52D36"/>
                </a:solidFill>
              </a:rPr>
              <a:t> сопровождению</a:t>
            </a:r>
            <a:endParaRPr lang="ru-RU" altLang="ru-RU" sz="3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802104" y="1311275"/>
            <a:ext cx="105637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1</a:t>
            </a:r>
            <a:r>
              <a:rPr lang="ru-RU" sz="2800" dirty="0" smtClean="0">
                <a:solidFill>
                  <a:srgbClr val="C00000"/>
                </a:solidFill>
              </a:rPr>
              <a:t> этап</a:t>
            </a:r>
          </a:p>
          <a:p>
            <a:r>
              <a:rPr lang="ru-RU" sz="2800" dirty="0" smtClean="0"/>
              <a:t> Формирование МТК (до  5 июня)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2 этап</a:t>
            </a:r>
            <a:endParaRPr lang="ru-RU" sz="2800" dirty="0" smtClean="0"/>
          </a:p>
          <a:p>
            <a:r>
              <a:rPr lang="ru-RU" sz="2800" dirty="0" smtClean="0"/>
              <a:t>Обучение МТК (8 июня - 30 июня)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3 этап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Запуск тьюторского сопровождения на муниципальном уровне (август-сентябрь): воркшоп с управленческими командами + проведение в школах проектировочных семинаров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Сопровождение реализации ИППР и деятельности ПОС (сентябрь-март)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4 этап</a:t>
            </a:r>
          </a:p>
          <a:p>
            <a:r>
              <a:rPr lang="ru-RU" sz="2800" dirty="0" smtClean="0"/>
              <a:t>Обработка результатов деятельности ПОС (апрель)</a:t>
            </a:r>
            <a:endParaRPr lang="ru-RU" sz="2800" dirty="0"/>
          </a:p>
        </p:txBody>
      </p:sp>
      <p:pic>
        <p:nvPicPr>
          <p:cNvPr id="1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</p:spTree>
    <p:extLst>
      <p:ext uri="{BB962C8B-B14F-4D97-AF65-F5344CB8AC3E}">
        <p14:creationId xmlns:p14="http://schemas.microsoft.com/office/powerpoint/2010/main" val="33685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524000" y="268288"/>
            <a:ext cx="10417175" cy="738187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Основные  виды работ тьютора МТК</a:t>
            </a:r>
            <a:endParaRPr lang="ru-RU" altLang="ru-RU" sz="36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680703"/>
              </p:ext>
            </p:extLst>
          </p:nvPr>
        </p:nvGraphicFramePr>
        <p:xfrm>
          <a:off x="160420" y="1311275"/>
          <a:ext cx="11780754" cy="53843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89096">
                  <a:extLst>
                    <a:ext uri="{9D8B030D-6E8A-4147-A177-3AD203B41FA5}">
                      <a16:colId xmlns="" xmlns:a16="http://schemas.microsoft.com/office/drawing/2014/main" val="3369010652"/>
                    </a:ext>
                  </a:extLst>
                </a:gridCol>
                <a:gridCol w="5791200">
                  <a:extLst>
                    <a:ext uri="{9D8B030D-6E8A-4147-A177-3AD203B41FA5}">
                      <a16:colId xmlns="" xmlns:a16="http://schemas.microsoft.com/office/drawing/2014/main" val="62250771"/>
                    </a:ext>
                  </a:extLst>
                </a:gridCol>
                <a:gridCol w="1000458">
                  <a:extLst>
                    <a:ext uri="{9D8B030D-6E8A-4147-A177-3AD203B41FA5}">
                      <a16:colId xmlns="" xmlns:a16="http://schemas.microsoft.com/office/drawing/2014/main" val="4265091976"/>
                    </a:ext>
                  </a:extLst>
                </a:gridCol>
              </a:tblGrid>
              <a:tr h="3731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Виды работ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Результат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≈Кол-во</a:t>
                      </a:r>
                      <a:r>
                        <a:rPr lang="ru-RU" sz="2000" baseline="0" dirty="0" smtClean="0">
                          <a:effectLst/>
                        </a:rPr>
                        <a:t> встреч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3424726317"/>
                  </a:ext>
                </a:extLst>
              </a:tr>
              <a:tr h="75546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effectLst/>
                        </a:rPr>
                        <a:t>Воркшопы</a:t>
                      </a:r>
                      <a:r>
                        <a:rPr lang="ru-RU" sz="2000" dirty="0" smtClean="0">
                          <a:effectLst/>
                        </a:rPr>
                        <a:t> со школьными  командами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</a:pPr>
                      <a:r>
                        <a:rPr lang="ru-RU" sz="2000" dirty="0" smtClean="0">
                          <a:effectLst/>
                        </a:rPr>
                        <a:t>Анализ </a:t>
                      </a:r>
                      <a:r>
                        <a:rPr lang="ru-RU" sz="2000" dirty="0">
                          <a:effectLst/>
                        </a:rPr>
                        <a:t>ситуации и  выбор стратегии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школе выбрана общая педагогическая стратегия и классы с наибольшими рисками </a:t>
                      </a:r>
                      <a:r>
                        <a:rPr lang="ru-RU" sz="2000" dirty="0" err="1">
                          <a:effectLst/>
                        </a:rPr>
                        <a:t>неуспешности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1850884944"/>
                  </a:ext>
                </a:extLst>
              </a:tr>
              <a:tr h="32377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</a:pPr>
                      <a:r>
                        <a:rPr lang="ru-RU" sz="2000">
                          <a:effectLst/>
                        </a:rPr>
                        <a:t>Планирование ВФО и методической работы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Составлены ИППР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 </a:t>
                      </a:r>
                      <a:r>
                        <a:rPr lang="ru-RU" sz="2000" dirty="0">
                          <a:effectLst/>
                        </a:rPr>
                        <a:t>школе составлен </a:t>
                      </a:r>
                      <a:r>
                        <a:rPr lang="ru-RU" sz="2000">
                          <a:effectLst/>
                        </a:rPr>
                        <a:t>план </a:t>
                      </a:r>
                      <a:r>
                        <a:rPr lang="ru-RU" sz="2000" smtClean="0">
                          <a:effectLst/>
                        </a:rPr>
                        <a:t>ВФО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2221202830"/>
                  </a:ext>
                </a:extLst>
              </a:tr>
              <a:tr h="647538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−"/>
                      </a:pPr>
                      <a:r>
                        <a:rPr lang="ru-RU" sz="2000">
                          <a:effectLst/>
                        </a:rPr>
                        <a:t>Экспертиза результатов работы ПОС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Составлен план мероприятий по оцениванию деятельности </a:t>
                      </a:r>
                      <a:r>
                        <a:rPr lang="ru-RU" sz="2000" dirty="0" smtClean="0">
                          <a:effectLst/>
                        </a:rPr>
                        <a:t>ПОС.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Собраны </a:t>
                      </a:r>
                      <a:r>
                        <a:rPr lang="ru-RU" sz="2000" dirty="0">
                          <a:effectLst/>
                        </a:rPr>
                        <a:t>данные для аналитики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2272051555"/>
                  </a:ext>
                </a:extLst>
              </a:tr>
              <a:tr h="5396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Проектировочные семинары для </a:t>
                      </a:r>
                      <a:r>
                        <a:rPr lang="ru-RU" sz="2000" dirty="0" smtClean="0">
                          <a:effectLst/>
                        </a:rPr>
                        <a:t>коллектива </a:t>
                      </a:r>
                      <a:r>
                        <a:rPr lang="ru-RU" sz="2000" dirty="0">
                          <a:effectLst/>
                        </a:rPr>
                        <a:t>школы «Создание ПОС»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 школе сформированы ПОС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1733471365"/>
                  </a:ext>
                </a:extLst>
              </a:tr>
              <a:tr h="5761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Обучающие семинары для </a:t>
                      </a:r>
                      <a:r>
                        <a:rPr lang="ru-RU" sz="2000" dirty="0" smtClean="0">
                          <a:effectLst/>
                        </a:rPr>
                        <a:t>коллектива </a:t>
                      </a:r>
                      <a:r>
                        <a:rPr lang="ru-RU" sz="2000" dirty="0">
                          <a:effectLst/>
                        </a:rPr>
                        <a:t>школы «Технологии исследования урока»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ПОС составлены планы работы по технологии </a:t>
                      </a:r>
                      <a:r>
                        <a:rPr lang="en-US" sz="2000" dirty="0" smtClean="0">
                          <a:effectLst/>
                        </a:rPr>
                        <a:t>LS</a:t>
                      </a:r>
                      <a:endParaRPr lang="ru-RU" sz="2000" dirty="0">
                        <a:effectLst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3325958399"/>
                  </a:ext>
                </a:extLst>
              </a:tr>
              <a:tr h="323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Педсовет «Презентация результатов ПОС»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Проведено  оценивание результатов  ПОС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1666042839"/>
                  </a:ext>
                </a:extLst>
              </a:tr>
              <a:tr h="6475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Обработка материалов деятельности ПОС (диагностических и методических) по заданному инструменту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Материалы сданы координатору МТК, переданы региональному куратору направления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1061270537"/>
                  </a:ext>
                </a:extLst>
              </a:tr>
              <a:tr h="2158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Участие во встречах МТК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Подготовлена информация по протеканию процесса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27" marR="32527" marT="0" marB="0"/>
                </a:tc>
                <a:extLst>
                  <a:ext uri="{0D108BD9-81ED-4DB2-BD59-A6C34878D82A}">
                    <a16:rowId xmlns="" xmlns:a16="http://schemas.microsoft.com/office/drawing/2014/main" val="3014818760"/>
                  </a:ext>
                </a:extLst>
              </a:tr>
            </a:tbl>
          </a:graphicData>
        </a:graphic>
      </p:graphicFrame>
      <p:pic>
        <p:nvPicPr>
          <p:cNvPr id="13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</p:spTree>
    <p:extLst>
      <p:ext uri="{BB962C8B-B14F-4D97-AF65-F5344CB8AC3E}">
        <p14:creationId xmlns:p14="http://schemas.microsoft.com/office/powerpoint/2010/main" val="2017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507957" y="134144"/>
            <a:ext cx="10417175" cy="738187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Результаты тьюторского сопровождения</a:t>
            </a:r>
            <a:endParaRPr lang="ru-RU" altLang="ru-RU" sz="3600" dirty="0" smtClean="0"/>
          </a:p>
        </p:txBody>
      </p:sp>
      <p:pic>
        <p:nvPicPr>
          <p:cNvPr id="13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6" y="950046"/>
            <a:ext cx="10906124" cy="569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65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507957" y="134144"/>
            <a:ext cx="10417175" cy="738187"/>
          </a:xfrm>
        </p:spPr>
        <p:txBody>
          <a:bodyPr>
            <a:normAutofit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Эффекты тьюторского сопровождения</a:t>
            </a:r>
            <a:endParaRPr lang="ru-RU" altLang="ru-RU" sz="3600" dirty="0" smtClean="0"/>
          </a:p>
        </p:txBody>
      </p:sp>
      <p:pic>
        <p:nvPicPr>
          <p:cNvPr id="13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 t="40555" r="29793" b="33335"/>
          <a:stretch/>
        </p:blipFill>
        <p:spPr bwMode="auto">
          <a:xfrm>
            <a:off x="447674" y="1666875"/>
            <a:ext cx="11515725" cy="3933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5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6" y="1158081"/>
            <a:ext cx="9182100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Заголовок 7"/>
          <p:cNvSpPr>
            <a:spLocks noGrp="1"/>
          </p:cNvSpPr>
          <p:nvPr>
            <p:ph type="title"/>
          </p:nvPr>
        </p:nvSpPr>
        <p:spPr>
          <a:xfrm>
            <a:off x="1625600" y="66675"/>
            <a:ext cx="7924800" cy="1014413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dirty="0">
                <a:solidFill>
                  <a:srgbClr val="A52D36"/>
                </a:solidFill>
              </a:rPr>
              <a:t>Э</a:t>
            </a:r>
            <a:r>
              <a:rPr lang="ru-RU" altLang="ru-RU" sz="3600" dirty="0" smtClean="0">
                <a:solidFill>
                  <a:srgbClr val="A52D36"/>
                </a:solidFill>
              </a:rPr>
              <a:t>ффекты </a:t>
            </a:r>
            <a:r>
              <a:rPr lang="ru-RU" altLang="ru-RU" sz="3600" dirty="0">
                <a:solidFill>
                  <a:srgbClr val="A52D36"/>
                </a:solidFill>
              </a:rPr>
              <a:t>тьюторского сопровождения</a:t>
            </a:r>
            <a:endParaRPr lang="ru-RU" altLang="ru-RU" sz="3600" dirty="0" smtClean="0"/>
          </a:p>
        </p:txBody>
      </p:sp>
      <p:sp>
        <p:nvSpPr>
          <p:cNvPr id="20483" name="Объект 15"/>
          <p:cNvSpPr txBox="1">
            <a:spLocks/>
          </p:cNvSpPr>
          <p:nvPr/>
        </p:nvSpPr>
        <p:spPr bwMode="auto">
          <a:xfrm>
            <a:off x="380999" y="1031083"/>
            <a:ext cx="11610976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Clr>
                <a:srgbClr val="22974F"/>
              </a:buClr>
              <a:buFont typeface="Arial" pitchFamily="34" charset="0"/>
              <a:buNone/>
            </a:pPr>
            <a:r>
              <a:rPr lang="ru-RU" altLang="ru-RU" sz="2000" dirty="0">
                <a:solidFill>
                  <a:srgbClr val="424242"/>
                </a:solidFill>
                <a:latin typeface="Fedra Sans Pro Light"/>
                <a:ea typeface="Fedra Sans Pro Light"/>
                <a:cs typeface="Fedra Sans Pro Light"/>
              </a:rPr>
              <a:t>В </a:t>
            </a:r>
            <a:r>
              <a:rPr lang="ru-RU" altLang="ru-RU" sz="2000" dirty="0" smtClean="0">
                <a:solidFill>
                  <a:srgbClr val="424242"/>
                </a:solidFill>
                <a:latin typeface="Fedra Sans Pro Light"/>
                <a:ea typeface="Fedra Sans Pro Light"/>
                <a:cs typeface="Fedra Sans Pro Light"/>
              </a:rPr>
              <a:t>11 </a:t>
            </a:r>
            <a:r>
              <a:rPr lang="ru-RU" altLang="ru-RU" sz="2000" dirty="0">
                <a:solidFill>
                  <a:srgbClr val="424242"/>
                </a:solidFill>
                <a:latin typeface="Fedra Sans Pro Light"/>
                <a:ea typeface="Fedra Sans Pro Light"/>
                <a:cs typeface="Fedra Sans Pro Light"/>
              </a:rPr>
              <a:t>муниципальных районов ЯО  </a:t>
            </a:r>
            <a:r>
              <a:rPr lang="ru-RU" altLang="ru-RU" sz="2000" dirty="0" smtClean="0">
                <a:solidFill>
                  <a:srgbClr val="424242"/>
                </a:solidFill>
                <a:latin typeface="Fedra Sans Pro Light"/>
                <a:ea typeface="Fedra Sans Pro Light"/>
                <a:cs typeface="Fedra Sans Pro Light"/>
              </a:rPr>
              <a:t>(68 НОР и ШНСУ) работают (сформированы) </a:t>
            </a:r>
            <a:r>
              <a:rPr lang="ru-RU" altLang="ru-RU" sz="2000" dirty="0">
                <a:solidFill>
                  <a:srgbClr val="424242"/>
                </a:solidFill>
                <a:latin typeface="Fedra Sans Pro Light"/>
                <a:ea typeface="Fedra Sans Pro Light"/>
                <a:cs typeface="Fedra Sans Pro Light"/>
              </a:rPr>
              <a:t>ПОС</a:t>
            </a:r>
          </a:p>
        </p:txBody>
      </p:sp>
      <p:pic>
        <p:nvPicPr>
          <p:cNvPr id="6" name="Объект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1" y="3505201"/>
            <a:ext cx="5953124" cy="326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89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524000" y="268288"/>
            <a:ext cx="8710863" cy="738187"/>
          </a:xfrm>
        </p:spPr>
        <p:txBody>
          <a:bodyPr>
            <a:normAutofit fontScale="90000"/>
          </a:bodyPr>
          <a:lstStyle/>
          <a:p>
            <a:r>
              <a:rPr lang="ru-RU" altLang="ru-RU" sz="3600" dirty="0" smtClean="0">
                <a:solidFill>
                  <a:srgbClr val="A52D36"/>
                </a:solidFill>
              </a:rPr>
              <a:t>Трудности тьюторского сопровождения и пути их преодоления</a:t>
            </a:r>
            <a:endParaRPr lang="ru-RU" altLang="ru-RU" sz="3600" dirty="0" smtClean="0"/>
          </a:p>
        </p:txBody>
      </p:sp>
      <p:sp>
        <p:nvSpPr>
          <p:cNvPr id="8200" name="TextBox 2"/>
          <p:cNvSpPr txBox="1">
            <a:spLocks noChangeArrowheads="1"/>
          </p:cNvSpPr>
          <p:nvPr/>
        </p:nvSpPr>
        <p:spPr bwMode="auto">
          <a:xfrm>
            <a:off x="529390" y="1065228"/>
            <a:ext cx="1134176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Сопротивление директоров школ: </a:t>
            </a:r>
            <a:r>
              <a:rPr lang="ru-RU" sz="2400" dirty="0" smtClean="0"/>
              <a:t>пересмотр (корректировка) методики «отбора» школ для включения в программу поддержки/ организация работы только по запросу от директора школы/ привлечение административного ресурса мотивации  директоров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Ограниченность (нехватка) времени для достижения результата: </a:t>
            </a:r>
            <a:r>
              <a:rPr lang="ru-RU" sz="2400" dirty="0" smtClean="0"/>
              <a:t>период ТС должен быть с июня текущего года по июнь последующего, формирование и подготовка МТК - апрель-май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Неустойчивость статуса тьютора МТК: </a:t>
            </a:r>
            <a:r>
              <a:rPr lang="ru-RU" sz="2400" dirty="0" smtClean="0"/>
              <a:t>разработка рекомендаций для муниципальных органов управления образованием о порядке </a:t>
            </a:r>
            <a:r>
              <a:rPr lang="ru-RU" sz="2400" dirty="0"/>
              <a:t>формирования </a:t>
            </a:r>
            <a:r>
              <a:rPr lang="ru-RU" sz="2400" dirty="0" smtClean="0"/>
              <a:t>МТК и возможных мерах стимулирования тьютора, директора школы, чьим сотрудником является тьютор, включении тьютора ПР в штатное расписание школ…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C00000"/>
                </a:solidFill>
              </a:rPr>
              <a:t>Нехватка собственных ресурсов: </a:t>
            </a:r>
            <a:r>
              <a:rPr lang="ru-RU" sz="2400" dirty="0"/>
              <a:t>организация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>постоянного взаимообмена между МТК, </a:t>
            </a:r>
            <a:r>
              <a:rPr lang="ru-RU" sz="2400" dirty="0" err="1" smtClean="0"/>
              <a:t>супервизия</a:t>
            </a:r>
            <a:r>
              <a:rPr lang="ru-RU" sz="2400" dirty="0" smtClean="0"/>
              <a:t> тьютора </a:t>
            </a:r>
            <a:r>
              <a:rPr lang="ru-RU" sz="2400" dirty="0" err="1" smtClean="0"/>
              <a:t>др.тьюторами</a:t>
            </a:r>
            <a:r>
              <a:rPr lang="ru-RU" sz="2400" dirty="0" smtClean="0"/>
              <a:t>, более тщательный отбор школ-партеров для передачи опыта</a:t>
            </a:r>
            <a:endParaRPr lang="en-US" sz="2400" dirty="0"/>
          </a:p>
        </p:txBody>
      </p:sp>
      <p:pic>
        <p:nvPicPr>
          <p:cNvPr id="7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</p:spTree>
    <p:extLst>
      <p:ext uri="{BB962C8B-B14F-4D97-AF65-F5344CB8AC3E}">
        <p14:creationId xmlns:p14="http://schemas.microsoft.com/office/powerpoint/2010/main" val="404752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627</Words>
  <Application>Microsoft Office PowerPoint</Application>
  <PresentationFormat>Произвольный</PresentationFormat>
  <Paragraphs>103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1_Тема Office</vt:lpstr>
      <vt:lpstr>2_Тема Office</vt:lpstr>
      <vt:lpstr>Организация тьюторского сопровождения профессионального развития учителей ШНОР и ШНСУ</vt:lpstr>
      <vt:lpstr>Цель и субъекты тьюторского сопровождения </vt:lpstr>
      <vt:lpstr>Основные задачи тьюторского сопровождения </vt:lpstr>
      <vt:lpstr>Этапы организации работы по тьюторскому сопровождению</vt:lpstr>
      <vt:lpstr>Основные  виды работ тьютора МТК</vt:lpstr>
      <vt:lpstr>Результаты тьюторского сопровождения</vt:lpstr>
      <vt:lpstr>Эффекты тьюторского сопровождения</vt:lpstr>
      <vt:lpstr>Эффекты тьюторского сопровождения</vt:lpstr>
      <vt:lpstr>Трудности тьюторского сопровождения и пути их преодоления</vt:lpstr>
      <vt:lpstr>Предложения в решение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Галина Валентиновна Куприянова</cp:lastModifiedBy>
  <cp:revision>174</cp:revision>
  <cp:lastPrinted>2021-04-13T11:19:17Z</cp:lastPrinted>
  <dcterms:created xsi:type="dcterms:W3CDTF">2017-01-30T13:00:35Z</dcterms:created>
  <dcterms:modified xsi:type="dcterms:W3CDTF">2021-04-13T11:19:48Z</dcterms:modified>
</cp:coreProperties>
</file>