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85" r:id="rId3"/>
    <p:sldId id="486" r:id="rId4"/>
    <p:sldId id="472" r:id="rId5"/>
    <p:sldId id="492" r:id="rId6"/>
    <p:sldId id="493" r:id="rId7"/>
    <p:sldId id="473" r:id="rId8"/>
    <p:sldId id="490" r:id="rId9"/>
    <p:sldId id="489" r:id="rId10"/>
    <p:sldId id="491" r:id="rId11"/>
    <p:sldId id="494" r:id="rId12"/>
    <p:sldId id="495" r:id="rId13"/>
    <p:sldId id="496" r:id="rId14"/>
    <p:sldId id="274" r:id="rId15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35D6A"/>
    <a:srgbClr val="DE2ABC"/>
    <a:srgbClr val="BC71C3"/>
    <a:srgbClr val="06FA12"/>
    <a:srgbClr val="FF33CC"/>
    <a:srgbClr val="00D661"/>
    <a:srgbClr val="0000FF"/>
    <a:srgbClr val="47D872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7" autoAdjust="0"/>
  </p:normalViewPr>
  <p:slideViewPr>
    <p:cSldViewPr>
      <p:cViewPr varScale="1">
        <p:scale>
          <a:sx n="109" d="100"/>
          <a:sy n="109" d="100"/>
        </p:scale>
        <p:origin x="63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реестрам в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Реестр бюджетных программ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0-4B01-BE69-A0E02E3B39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Реестр сертифицированных программ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0-4B01-BE69-A0E02E3B39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Реестр платных программ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0-4B01-BE69-A0E02E3B3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93088"/>
        <c:axId val="1776195264"/>
      </c:barChart>
      <c:catAx>
        <c:axId val="177619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5264"/>
        <c:crosses val="autoZero"/>
        <c:auto val="1"/>
        <c:lblAlgn val="ctr"/>
        <c:lblOffset val="100"/>
        <c:noMultiLvlLbl val="0"/>
      </c:catAx>
      <c:valAx>
        <c:axId val="177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3637968238269"/>
          <c:y val="0.853406473784591"/>
          <c:w val="0.72032724063523457"/>
          <c:h val="0.146593526215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Охват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23.03.2020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215</c:v>
                </c:pt>
                <c:pt idx="2">
                  <c:v>0</c:v>
                </c:pt>
                <c:pt idx="3">
                  <c:v>185</c:v>
                </c:pt>
                <c:pt idx="4">
                  <c:v>0</c:v>
                </c:pt>
                <c:pt idx="5">
                  <c:v>123</c:v>
                </c:pt>
                <c:pt idx="6">
                  <c:v>39</c:v>
                </c:pt>
                <c:pt idx="7">
                  <c:v>133</c:v>
                </c:pt>
                <c:pt idx="8">
                  <c:v>205</c:v>
                </c:pt>
                <c:pt idx="9">
                  <c:v>357</c:v>
                </c:pt>
                <c:pt idx="10">
                  <c:v>690</c:v>
                </c:pt>
                <c:pt idx="11">
                  <c:v>135</c:v>
                </c:pt>
                <c:pt idx="12">
                  <c:v>140</c:v>
                </c:pt>
                <c:pt idx="13">
                  <c:v>462</c:v>
                </c:pt>
                <c:pt idx="14">
                  <c:v>15</c:v>
                </c:pt>
                <c:pt idx="15">
                  <c:v>0</c:v>
                </c:pt>
                <c:pt idx="16">
                  <c:v>33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AF9-98E4-8A28635AFB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286</c:v>
                </c:pt>
                <c:pt idx="2">
                  <c:v>395</c:v>
                </c:pt>
                <c:pt idx="3">
                  <c:v>329</c:v>
                </c:pt>
                <c:pt idx="4">
                  <c:v>0</c:v>
                </c:pt>
                <c:pt idx="5">
                  <c:v>123</c:v>
                </c:pt>
                <c:pt idx="6">
                  <c:v>39</c:v>
                </c:pt>
                <c:pt idx="7">
                  <c:v>263</c:v>
                </c:pt>
                <c:pt idx="8">
                  <c:v>238</c:v>
                </c:pt>
                <c:pt idx="9">
                  <c:v>378</c:v>
                </c:pt>
                <c:pt idx="10">
                  <c:v>792</c:v>
                </c:pt>
                <c:pt idx="11">
                  <c:v>148</c:v>
                </c:pt>
                <c:pt idx="12">
                  <c:v>148</c:v>
                </c:pt>
                <c:pt idx="13">
                  <c:v>851</c:v>
                </c:pt>
                <c:pt idx="14">
                  <c:v>20</c:v>
                </c:pt>
                <c:pt idx="15">
                  <c:v>10</c:v>
                </c:pt>
                <c:pt idx="16">
                  <c:v>38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4-4AF9-98E4-8A28635AFB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01.01.-14.09.2021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191</c:v>
                </c:pt>
                <c:pt idx="1">
                  <c:v>261</c:v>
                </c:pt>
                <c:pt idx="2">
                  <c:v>394</c:v>
                </c:pt>
                <c:pt idx="3">
                  <c:v>365</c:v>
                </c:pt>
                <c:pt idx="4">
                  <c:v>261</c:v>
                </c:pt>
                <c:pt idx="5">
                  <c:v>228</c:v>
                </c:pt>
                <c:pt idx="6">
                  <c:v>225</c:v>
                </c:pt>
                <c:pt idx="7">
                  <c:v>296</c:v>
                </c:pt>
                <c:pt idx="8">
                  <c:v>228</c:v>
                </c:pt>
                <c:pt idx="9">
                  <c:v>495</c:v>
                </c:pt>
                <c:pt idx="10">
                  <c:v>908</c:v>
                </c:pt>
                <c:pt idx="11">
                  <c:v>16</c:v>
                </c:pt>
                <c:pt idx="12">
                  <c:v>357</c:v>
                </c:pt>
                <c:pt idx="13">
                  <c:v>723</c:v>
                </c:pt>
                <c:pt idx="14">
                  <c:v>15</c:v>
                </c:pt>
                <c:pt idx="15">
                  <c:v>18</c:v>
                </c:pt>
                <c:pt idx="16">
                  <c:v>33</c:v>
                </c:pt>
                <c:pt idx="17">
                  <c:v>46</c:v>
                </c:pt>
                <c:pt idx="18">
                  <c:v>376</c:v>
                </c:pt>
                <c:pt idx="19">
                  <c:v>32</c:v>
                </c:pt>
                <c:pt idx="2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4-4AF9-98E4-8A28635AFB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01.09.-14.09.2021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Лист1!$E$2:$E$22</c:f>
              <c:numCache>
                <c:formatCode>General</c:formatCode>
                <c:ptCount val="21"/>
                <c:pt idx="0">
                  <c:v>81</c:v>
                </c:pt>
                <c:pt idx="1">
                  <c:v>0</c:v>
                </c:pt>
                <c:pt idx="2">
                  <c:v>0</c:v>
                </c:pt>
                <c:pt idx="3">
                  <c:v>318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223</c:v>
                </c:pt>
                <c:pt idx="8">
                  <c:v>200</c:v>
                </c:pt>
                <c:pt idx="9">
                  <c:v>114</c:v>
                </c:pt>
                <c:pt idx="10">
                  <c:v>699</c:v>
                </c:pt>
                <c:pt idx="11">
                  <c:v>0</c:v>
                </c:pt>
                <c:pt idx="12">
                  <c:v>318</c:v>
                </c:pt>
                <c:pt idx="13">
                  <c:v>534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4-4AF9-98E4-8A28635AF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55664"/>
        <c:axId val="86465456"/>
      </c:barChart>
      <c:catAx>
        <c:axId val="864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5456"/>
        <c:crosses val="autoZero"/>
        <c:auto val="1"/>
        <c:lblAlgn val="ctr"/>
        <c:lblOffset val="100"/>
        <c:noMultiLvlLbl val="0"/>
      </c:catAx>
      <c:valAx>
        <c:axId val="8646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23.03.2020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27</c:v>
                </c:pt>
                <c:pt idx="10">
                  <c:v>12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C-4FF9-8BF0-154643C13B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29</c:v>
                </c:pt>
                <c:pt idx="6">
                  <c:v>45</c:v>
                </c:pt>
                <c:pt idx="7">
                  <c:v>0</c:v>
                </c:pt>
                <c:pt idx="8">
                  <c:v>0</c:v>
                </c:pt>
                <c:pt idx="9">
                  <c:v>67</c:v>
                </c:pt>
                <c:pt idx="10">
                  <c:v>42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292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C-4FF9-8BF0-154643C13B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01.01.-14.09.2021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296</c:v>
                </c:pt>
                <c:pt idx="1">
                  <c:v>296</c:v>
                </c:pt>
                <c:pt idx="2">
                  <c:v>0</c:v>
                </c:pt>
                <c:pt idx="3">
                  <c:v>98</c:v>
                </c:pt>
                <c:pt idx="4">
                  <c:v>92</c:v>
                </c:pt>
                <c:pt idx="5">
                  <c:v>134</c:v>
                </c:pt>
                <c:pt idx="6">
                  <c:v>113</c:v>
                </c:pt>
                <c:pt idx="7">
                  <c:v>20</c:v>
                </c:pt>
                <c:pt idx="8">
                  <c:v>48</c:v>
                </c:pt>
                <c:pt idx="9">
                  <c:v>44</c:v>
                </c:pt>
                <c:pt idx="10">
                  <c:v>45</c:v>
                </c:pt>
                <c:pt idx="11">
                  <c:v>44</c:v>
                </c:pt>
                <c:pt idx="12">
                  <c:v>84</c:v>
                </c:pt>
                <c:pt idx="13">
                  <c:v>28</c:v>
                </c:pt>
                <c:pt idx="14">
                  <c:v>252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DC-4FF9-8BF0-154643C13B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01.09.-14.09.2021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  <c:pt idx="0">
                  <c:v>38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56</c:v>
                </c:pt>
                <c:pt idx="5">
                  <c:v>79</c:v>
                </c:pt>
                <c:pt idx="6">
                  <c:v>60</c:v>
                </c:pt>
                <c:pt idx="7">
                  <c:v>5</c:v>
                </c:pt>
                <c:pt idx="8">
                  <c:v>0</c:v>
                </c:pt>
                <c:pt idx="9">
                  <c:v>12</c:v>
                </c:pt>
                <c:pt idx="10">
                  <c:v>18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58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C-4FF9-8BF0-154643C13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62736"/>
        <c:axId val="86453488"/>
      </c:barChart>
      <c:catAx>
        <c:axId val="864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53488"/>
        <c:crosses val="autoZero"/>
        <c:auto val="1"/>
        <c:lblAlgn val="ctr"/>
        <c:lblOffset val="100"/>
        <c:noMultiLvlLbl val="0"/>
      </c:catAx>
      <c:valAx>
        <c:axId val="864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Охват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23.03.2020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15</c:v>
                </c:pt>
                <c:pt idx="10">
                  <c:v>12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3-4CB0-98C1-5AFEA0903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29</c:v>
                </c:pt>
                <c:pt idx="6">
                  <c:v>36</c:v>
                </c:pt>
                <c:pt idx="7">
                  <c:v>0</c:v>
                </c:pt>
                <c:pt idx="8">
                  <c:v>0</c:v>
                </c:pt>
                <c:pt idx="9">
                  <c:v>23</c:v>
                </c:pt>
                <c:pt idx="10">
                  <c:v>22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202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3-4CB0-98C1-5AFEA0903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01.01.-14.09.2021</c:v>
                </c:pt>
              </c:strCache>
            </c:strRef>
          </c:tx>
          <c:spPr>
            <a:solidFill>
              <a:srgbClr val="F35D6A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200</c:v>
                </c:pt>
                <c:pt idx="1">
                  <c:v>200</c:v>
                </c:pt>
                <c:pt idx="2">
                  <c:v>0</c:v>
                </c:pt>
                <c:pt idx="3">
                  <c:v>65</c:v>
                </c:pt>
                <c:pt idx="4">
                  <c:v>66</c:v>
                </c:pt>
                <c:pt idx="5">
                  <c:v>80</c:v>
                </c:pt>
                <c:pt idx="6">
                  <c:v>61</c:v>
                </c:pt>
                <c:pt idx="7">
                  <c:v>20</c:v>
                </c:pt>
                <c:pt idx="8">
                  <c:v>48</c:v>
                </c:pt>
                <c:pt idx="9">
                  <c:v>19</c:v>
                </c:pt>
                <c:pt idx="10">
                  <c:v>26</c:v>
                </c:pt>
                <c:pt idx="11">
                  <c:v>44</c:v>
                </c:pt>
                <c:pt idx="12">
                  <c:v>55</c:v>
                </c:pt>
                <c:pt idx="13">
                  <c:v>28</c:v>
                </c:pt>
                <c:pt idx="14">
                  <c:v>195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3-4CB0-98C1-5AFEA09035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01.09.-14.09.2021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ОШ № 3 им. Сергея Сниткина</c:v>
                </c:pt>
                <c:pt idx="1">
                  <c:v>МОУ Смоленская ОШ</c:v>
                </c:pt>
                <c:pt idx="2">
                  <c:v>МОУ Берендеевская СШ</c:v>
                </c:pt>
                <c:pt idx="3">
                  <c:v>МОУ Кубринская СШ</c:v>
                </c:pt>
                <c:pt idx="4">
                  <c:v>МОУ СШ № 9</c:v>
                </c:pt>
                <c:pt idx="5">
                  <c:v>МОУ Коптевская ООШ</c:v>
                </c:pt>
                <c:pt idx="6">
                  <c:v>МОУ Крюковская ООШ</c:v>
                </c:pt>
                <c:pt idx="7">
                  <c:v>МОУ Шипиловская ООШ</c:v>
                </c:pt>
                <c:pt idx="8">
                  <c:v>МОУ Шильпуховская ОШ</c:v>
                </c:pt>
                <c:pt idx="9">
                  <c:v>МБОУ Пятницкая ОШ</c:v>
                </c:pt>
                <c:pt idx="10">
                  <c:v>МБОУ Покров-Рогульская СШ</c:v>
                </c:pt>
                <c:pt idx="11">
                  <c:v>МБОУ Белосельская СШ</c:v>
                </c:pt>
                <c:pt idx="12">
                  <c:v>МОУ Сретенская СОШ им. П.И. Батова</c:v>
                </c:pt>
                <c:pt idx="13">
                  <c:v>МОУ Шашковская СОШ</c:v>
                </c:pt>
                <c:pt idx="14">
                  <c:v>МОУ СШ № 4 "Центр образования"</c:v>
                </c:pt>
                <c:pt idx="15">
                  <c:v>МОУ Улейминская сош им. Героя Советского Союза Дерюгина А.В.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56</c:v>
                </c:pt>
                <c:pt idx="5">
                  <c:v>66</c:v>
                </c:pt>
                <c:pt idx="6">
                  <c:v>40</c:v>
                </c:pt>
                <c:pt idx="7">
                  <c:v>5</c:v>
                </c:pt>
                <c:pt idx="8">
                  <c:v>0</c:v>
                </c:pt>
                <c:pt idx="9">
                  <c:v>12</c:v>
                </c:pt>
                <c:pt idx="10">
                  <c:v>18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57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C3-4CB0-98C1-5AFEA0903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64912"/>
        <c:axId val="86461648"/>
      </c:barChart>
      <c:catAx>
        <c:axId val="864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1648"/>
        <c:crosses val="autoZero"/>
        <c:auto val="1"/>
        <c:lblAlgn val="ctr"/>
        <c:lblOffset val="100"/>
        <c:noMultiLvlLbl val="0"/>
      </c:catAx>
      <c:valAx>
        <c:axId val="8646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и ДОП в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618059822529174E-2"/>
          <c:y val="8.3355591499844686E-2"/>
          <c:w val="0.90818423803250881"/>
          <c:h val="0.79915631612240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Зачисления 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ООШ № 15</c:v>
                </c:pt>
                <c:pt idx="1">
                  <c:v>МОУ СОШ № 43</c:v>
                </c:pt>
                <c:pt idx="2">
                  <c:v>МОУ СОШ № 3</c:v>
                </c:pt>
                <c:pt idx="3">
                  <c:v>МОУ СШ № 44</c:v>
                </c:pt>
                <c:pt idx="4">
                  <c:v>МОУ СШ № 99</c:v>
                </c:pt>
                <c:pt idx="5">
                  <c:v>МОУ СШ № 66</c:v>
                </c:pt>
                <c:pt idx="6">
                  <c:v>МОУ СШ № 60</c:v>
                </c:pt>
                <c:pt idx="7">
                  <c:v>МОУ ОШ № 41</c:v>
                </c:pt>
                <c:pt idx="8">
                  <c:v>МОУ ОШ № 50</c:v>
                </c:pt>
                <c:pt idx="9">
                  <c:v>МОУ СШ № 16</c:v>
                </c:pt>
                <c:pt idx="10">
                  <c:v>МОУ ОШ № 35</c:v>
                </c:pt>
                <c:pt idx="11">
                  <c:v>МОУ Санаторная школа-интернат № 6</c:v>
                </c:pt>
                <c:pt idx="12">
                  <c:v>МОУ Вышеславская ОШ</c:v>
                </c:pt>
                <c:pt idx="13">
                  <c:v>МОБУ Митинская ОШ</c:v>
                </c:pt>
                <c:pt idx="14">
                  <c:v>МОБУ Ильинская ОШ</c:v>
                </c:pt>
                <c:pt idx="15">
                  <c:v>МОУ Лучинская СШ</c:v>
                </c:pt>
                <c:pt idx="16">
                  <c:v>МОУ Брейтовская СОШ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ООШ № 15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318</c:v>
                </c:pt>
                <c:pt idx="3">
                  <c:v>114</c:v>
                </c:pt>
                <c:pt idx="4">
                  <c:v>1247</c:v>
                </c:pt>
                <c:pt idx="5">
                  <c:v>0</c:v>
                </c:pt>
                <c:pt idx="6">
                  <c:v>341</c:v>
                </c:pt>
                <c:pt idx="7">
                  <c:v>699</c:v>
                </c:pt>
                <c:pt idx="8">
                  <c:v>0</c:v>
                </c:pt>
                <c:pt idx="9">
                  <c:v>0</c:v>
                </c:pt>
                <c:pt idx="10">
                  <c:v>237</c:v>
                </c:pt>
                <c:pt idx="11">
                  <c:v>587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269</c:v>
                </c:pt>
                <c:pt idx="16">
                  <c:v>95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7-4628-AB8A-B08B2313B2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ООШ № 15</c:v>
                </c:pt>
                <c:pt idx="1">
                  <c:v>МОУ СОШ № 43</c:v>
                </c:pt>
                <c:pt idx="2">
                  <c:v>МОУ СОШ № 3</c:v>
                </c:pt>
                <c:pt idx="3">
                  <c:v>МОУ СШ № 44</c:v>
                </c:pt>
                <c:pt idx="4">
                  <c:v>МОУ СШ № 99</c:v>
                </c:pt>
                <c:pt idx="5">
                  <c:v>МОУ СШ № 66</c:v>
                </c:pt>
                <c:pt idx="6">
                  <c:v>МОУ СШ № 60</c:v>
                </c:pt>
                <c:pt idx="7">
                  <c:v>МОУ ОШ № 41</c:v>
                </c:pt>
                <c:pt idx="8">
                  <c:v>МОУ ОШ № 50</c:v>
                </c:pt>
                <c:pt idx="9">
                  <c:v>МОУ СШ № 16</c:v>
                </c:pt>
                <c:pt idx="10">
                  <c:v>МОУ ОШ № 35</c:v>
                </c:pt>
                <c:pt idx="11">
                  <c:v>МОУ Санаторная школа-интернат № 6</c:v>
                </c:pt>
                <c:pt idx="12">
                  <c:v>МОУ Вышеславская ОШ</c:v>
                </c:pt>
                <c:pt idx="13">
                  <c:v>МОБУ Митинская ОШ</c:v>
                </c:pt>
                <c:pt idx="14">
                  <c:v>МОБУ Ильинская ОШ</c:v>
                </c:pt>
                <c:pt idx="15">
                  <c:v>МОУ Лучинская СШ</c:v>
                </c:pt>
                <c:pt idx="16">
                  <c:v>МОУ Брейтовская СОШ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ООШ № 15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5</c:v>
                </c:pt>
                <c:pt idx="1">
                  <c:v>19</c:v>
                </c:pt>
                <c:pt idx="2">
                  <c:v>10</c:v>
                </c:pt>
                <c:pt idx="3">
                  <c:v>26</c:v>
                </c:pt>
                <c:pt idx="4">
                  <c:v>76</c:v>
                </c:pt>
                <c:pt idx="5">
                  <c:v>28</c:v>
                </c:pt>
                <c:pt idx="6">
                  <c:v>6</c:v>
                </c:pt>
                <c:pt idx="7">
                  <c:v>55</c:v>
                </c:pt>
                <c:pt idx="8">
                  <c:v>6</c:v>
                </c:pt>
                <c:pt idx="9">
                  <c:v>10</c:v>
                </c:pt>
                <c:pt idx="10">
                  <c:v>26</c:v>
                </c:pt>
                <c:pt idx="11">
                  <c:v>14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19</c:v>
                </c:pt>
                <c:pt idx="16">
                  <c:v>7</c:v>
                </c:pt>
                <c:pt idx="17">
                  <c:v>10</c:v>
                </c:pt>
                <c:pt idx="18">
                  <c:v>32</c:v>
                </c:pt>
                <c:pt idx="19">
                  <c:v>2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7-4628-AB8A-B08B2313B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459472"/>
        <c:axId val="86461104"/>
      </c:barChart>
      <c:catAx>
        <c:axId val="8645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1104"/>
        <c:crosses val="autoZero"/>
        <c:auto val="1"/>
        <c:lblAlgn val="ctr"/>
        <c:lblOffset val="100"/>
        <c:noMultiLvlLbl val="0"/>
      </c:catAx>
      <c:valAx>
        <c:axId val="8646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и ДОП в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618059822529174E-2"/>
          <c:y val="8.3355591499844686E-2"/>
          <c:w val="0.90818423803250881"/>
          <c:h val="0.8086210052304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Зачисления 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Коптевская ООШ</c:v>
                </c:pt>
                <c:pt idx="1">
                  <c:v>МОУ Крюковская ООШ</c:v>
                </c:pt>
                <c:pt idx="2">
                  <c:v>МОУ Шипиловская ООШ</c:v>
                </c:pt>
                <c:pt idx="3">
                  <c:v>МБОУ Пятницкая ОШ</c:v>
                </c:pt>
                <c:pt idx="4">
                  <c:v>МБОУ Покров-Рогульская СШ</c:v>
                </c:pt>
                <c:pt idx="5">
                  <c:v>МБОУ Белосельская СШ</c:v>
                </c:pt>
                <c:pt idx="6">
                  <c:v>МОУ СШ № 4 "Центр образования"</c:v>
                </c:pt>
                <c:pt idx="7">
                  <c:v>МОУ Улейминская сош им. Героя Советского Союза Дерюгина А.В.</c:v>
                </c:pt>
                <c:pt idx="8">
                  <c:v>МОУ ОШ № 3 им. Сергея Сниткина</c:v>
                </c:pt>
                <c:pt idx="9">
                  <c:v>МОУ Смоленская ОШ</c:v>
                </c:pt>
                <c:pt idx="10">
                  <c:v>МОУ Берендеевская СШ</c:v>
                </c:pt>
                <c:pt idx="11">
                  <c:v>МОУ Кубринская СШ</c:v>
                </c:pt>
                <c:pt idx="12">
                  <c:v>МОУ Шильпуховская ОШ</c:v>
                </c:pt>
                <c:pt idx="13">
                  <c:v>МОУ Сретенская СОШ им. П.И. Батова</c:v>
                </c:pt>
                <c:pt idx="14">
                  <c:v>МОУ Шашковская СОШ</c:v>
                </c:pt>
                <c:pt idx="15">
                  <c:v>МОУ СШ № 9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79</c:v>
                </c:pt>
                <c:pt idx="1">
                  <c:v>60</c:v>
                </c:pt>
                <c:pt idx="2">
                  <c:v>5</c:v>
                </c:pt>
                <c:pt idx="3">
                  <c:v>12</c:v>
                </c:pt>
                <c:pt idx="4">
                  <c:v>18</c:v>
                </c:pt>
                <c:pt idx="5">
                  <c:v>0</c:v>
                </c:pt>
                <c:pt idx="6">
                  <c:v>58</c:v>
                </c:pt>
                <c:pt idx="7">
                  <c:v>0</c:v>
                </c:pt>
                <c:pt idx="8">
                  <c:v>38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B-4A43-91AC-DFF2CF5D1A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МОУ Коптевская ООШ</c:v>
                </c:pt>
                <c:pt idx="1">
                  <c:v>МОУ Крюковская ООШ</c:v>
                </c:pt>
                <c:pt idx="2">
                  <c:v>МОУ Шипиловская ООШ</c:v>
                </c:pt>
                <c:pt idx="3">
                  <c:v>МБОУ Пятницкая ОШ</c:v>
                </c:pt>
                <c:pt idx="4">
                  <c:v>МБОУ Покров-Рогульская СШ</c:v>
                </c:pt>
                <c:pt idx="5">
                  <c:v>МБОУ Белосельская СШ</c:v>
                </c:pt>
                <c:pt idx="6">
                  <c:v>МОУ СШ № 4 "Центр образования"</c:v>
                </c:pt>
                <c:pt idx="7">
                  <c:v>МОУ Улейминская сош им. Героя Советского Союза Дерюгина А.В.</c:v>
                </c:pt>
                <c:pt idx="8">
                  <c:v>МОУ ОШ № 3 им. Сергея Сниткина</c:v>
                </c:pt>
                <c:pt idx="9">
                  <c:v>МОУ Смоленская ОШ</c:v>
                </c:pt>
                <c:pt idx="10">
                  <c:v>МОУ Берендеевская СШ</c:v>
                </c:pt>
                <c:pt idx="11">
                  <c:v>МОУ Кубринская СШ</c:v>
                </c:pt>
                <c:pt idx="12">
                  <c:v>МОУ Шильпуховская ОШ</c:v>
                </c:pt>
                <c:pt idx="13">
                  <c:v>МОУ Сретенская СОШ им. П.И. Батова</c:v>
                </c:pt>
                <c:pt idx="14">
                  <c:v>МОУ Шашковская СОШ</c:v>
                </c:pt>
                <c:pt idx="15">
                  <c:v>МОУ СШ № 9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12</c:v>
                </c:pt>
                <c:pt idx="7">
                  <c:v>2</c:v>
                </c:pt>
                <c:pt idx="8">
                  <c:v>19</c:v>
                </c:pt>
                <c:pt idx="9">
                  <c:v>3</c:v>
                </c:pt>
                <c:pt idx="10">
                  <c:v>1</c:v>
                </c:pt>
                <c:pt idx="11">
                  <c:v>9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B-4A43-91AC-DFF2CF5D1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451312"/>
        <c:axId val="86463280"/>
      </c:barChart>
      <c:catAx>
        <c:axId val="8645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63280"/>
        <c:crosses val="autoZero"/>
        <c:auto val="1"/>
        <c:lblAlgn val="ctr"/>
        <c:lblOffset val="100"/>
        <c:noMultiLvlLbl val="0"/>
      </c:catAx>
      <c:valAx>
        <c:axId val="8646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реестрам в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Реестр бюджетных программ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5-48FC-86C2-642CC8AB09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Реестр сертифицированных программ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5-48FC-86C2-642CC8AB09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Реестр платных программ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B5-48FC-86C2-642CC8AB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3840"/>
        <c:axId val="1776196352"/>
      </c:barChart>
      <c:catAx>
        <c:axId val="177618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6352"/>
        <c:crosses val="autoZero"/>
        <c:auto val="1"/>
        <c:lblAlgn val="ctr"/>
        <c:lblOffset val="100"/>
        <c:noMultiLvlLbl val="0"/>
      </c:catAx>
      <c:valAx>
        <c:axId val="17761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46444493863246"/>
          <c:y val="0.85358025357755463"/>
          <c:w val="0.47786630298464328"/>
          <c:h val="0.14641974642244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направленностям в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6-4E02-BA6B-52A5B049BC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6-4E02-BA6B-52A5B049BC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6-4E02-BA6B-52A5B049BC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16-4E02-BA6B-52A5B049BC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16-4E02-BA6B-52A5B049BC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6-4E02-BA6B-52A5B049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4928"/>
        <c:axId val="1776193632"/>
      </c:barChart>
      <c:catAx>
        <c:axId val="177618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3632"/>
        <c:crosses val="autoZero"/>
        <c:auto val="1"/>
        <c:lblAlgn val="ctr"/>
        <c:lblOffset val="100"/>
        <c:noMultiLvlLbl val="0"/>
      </c:catAx>
      <c:valAx>
        <c:axId val="177619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3637968238269"/>
          <c:y val="0.853406473784591"/>
          <c:w val="0.72032724063523457"/>
          <c:h val="0.146593526215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направленностям в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4-4041-BABE-B61CD0F6F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4-4041-BABE-B61CD0F6FB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4-4041-BABE-B61CD0F6FB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4-4041-BABE-B61CD0F6FB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44-4041-BABE-B61CD0F6FB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44-4041-BABE-B61CD0F6F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6016"/>
        <c:axId val="1776184384"/>
      </c:barChart>
      <c:catAx>
        <c:axId val="177618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84384"/>
        <c:crosses val="autoZero"/>
        <c:auto val="1"/>
        <c:lblAlgn val="ctr"/>
        <c:lblOffset val="100"/>
        <c:noMultiLvlLbl val="0"/>
      </c:catAx>
      <c:valAx>
        <c:axId val="17761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46444493863246"/>
          <c:y val="0.85358025357755463"/>
          <c:w val="0.47786630298464328"/>
          <c:h val="0.14641974642244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направленностям в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7-4963-BD26-86D7BC9979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7-4963-BD26-86D7BC9979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7-4963-BD26-86D7BC9979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07-4963-BD26-86D7BC9979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7-4963-BD26-86D7BC9979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07-4963-BD26-86D7BC99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1120"/>
        <c:axId val="1776190368"/>
      </c:barChart>
      <c:catAx>
        <c:axId val="177618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0368"/>
        <c:crosses val="autoZero"/>
        <c:auto val="1"/>
        <c:lblAlgn val="ctr"/>
        <c:lblOffset val="100"/>
        <c:noMultiLvlLbl val="0"/>
      </c:catAx>
      <c:valAx>
        <c:axId val="177619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3637968238269"/>
          <c:y val="0.853406473784591"/>
          <c:w val="0.72032724063523457"/>
          <c:h val="0.146593526215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по направленностям в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2-46F0-96F4-3C3F637346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2-46F0-96F4-3C3F637346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2-46F0-96F4-3C3F637346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72-46F0-96F4-3C3F637346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72-46F0-96F4-3C3F637346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72-46F0-96F4-3C3F63734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7104"/>
        <c:axId val="1776188192"/>
      </c:barChart>
      <c:catAx>
        <c:axId val="177618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88192"/>
        <c:crosses val="autoZero"/>
        <c:auto val="1"/>
        <c:lblAlgn val="ctr"/>
        <c:lblOffset val="100"/>
        <c:noMultiLvlLbl val="0"/>
      </c:catAx>
      <c:valAx>
        <c:axId val="177618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46444493863246"/>
          <c:y val="0.85358025357755463"/>
          <c:w val="0.47786630298464328"/>
          <c:h val="0.14641974642244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по направленностям в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4-4293-8A67-59102B09F1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4-4293-8A67-59102B09F1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4-4293-8A67-59102B09F1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54-4293-8A67-59102B09F1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54-4293-8A67-59102B09F1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54-4293-8A67-59102B09F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82208"/>
        <c:axId val="1776194176"/>
      </c:barChart>
      <c:catAx>
        <c:axId val="1776182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4176"/>
        <c:crosses val="autoZero"/>
        <c:auto val="1"/>
        <c:lblAlgn val="ctr"/>
        <c:lblOffset val="100"/>
        <c:noMultiLvlLbl val="0"/>
      </c:catAx>
      <c:valAx>
        <c:axId val="17761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3637968238269"/>
          <c:y val="0.853406473784591"/>
          <c:w val="0.72032724063523457"/>
          <c:h val="0.146593526215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ДОП по направленностям в ШНСУ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E-44DC-81D0-EC7066F3BB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Социально-гуманитарная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E-44DC-81D0-EC7066F3BB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Техническая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E-44DC-81D0-EC7066F3BB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Туристcко-краеведческая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1E-44DC-81D0-EC7066F3BB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1E-44DC-81D0-EC7066F3BB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ДОП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1E-44DC-81D0-EC7066F3B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195808"/>
        <c:axId val="1776190912"/>
      </c:barChart>
      <c:catAx>
        <c:axId val="177619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190912"/>
        <c:crosses val="autoZero"/>
        <c:auto val="1"/>
        <c:lblAlgn val="ctr"/>
        <c:lblOffset val="100"/>
        <c:noMultiLvlLbl val="0"/>
      </c:catAx>
      <c:valAx>
        <c:axId val="17761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1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46444493863246"/>
          <c:y val="0.85358025357755463"/>
          <c:w val="0.47786630298464328"/>
          <c:h val="0.14641974642244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Зачисления ШНОР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23.03.2020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238</c:v>
                </c:pt>
                <c:pt idx="2">
                  <c:v>0</c:v>
                </c:pt>
                <c:pt idx="3">
                  <c:v>225</c:v>
                </c:pt>
                <c:pt idx="4">
                  <c:v>0</c:v>
                </c:pt>
                <c:pt idx="5">
                  <c:v>123</c:v>
                </c:pt>
                <c:pt idx="6">
                  <c:v>39</c:v>
                </c:pt>
                <c:pt idx="7">
                  <c:v>139</c:v>
                </c:pt>
                <c:pt idx="8">
                  <c:v>589</c:v>
                </c:pt>
                <c:pt idx="9">
                  <c:v>494</c:v>
                </c:pt>
                <c:pt idx="10">
                  <c:v>1410</c:v>
                </c:pt>
                <c:pt idx="11">
                  <c:v>190</c:v>
                </c:pt>
                <c:pt idx="12">
                  <c:v>147</c:v>
                </c:pt>
                <c:pt idx="13">
                  <c:v>1067</c:v>
                </c:pt>
                <c:pt idx="14">
                  <c:v>15</c:v>
                </c:pt>
                <c:pt idx="15">
                  <c:v>0</c:v>
                </c:pt>
                <c:pt idx="16">
                  <c:v>33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B-4512-B14D-A5755257DE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501</c:v>
                </c:pt>
                <c:pt idx="2">
                  <c:v>448</c:v>
                </c:pt>
                <c:pt idx="3">
                  <c:v>858</c:v>
                </c:pt>
                <c:pt idx="4">
                  <c:v>0</c:v>
                </c:pt>
                <c:pt idx="5">
                  <c:v>183</c:v>
                </c:pt>
                <c:pt idx="6">
                  <c:v>39</c:v>
                </c:pt>
                <c:pt idx="7">
                  <c:v>514</c:v>
                </c:pt>
                <c:pt idx="8">
                  <c:v>958</c:v>
                </c:pt>
                <c:pt idx="9">
                  <c:v>622</c:v>
                </c:pt>
                <c:pt idx="10">
                  <c:v>1877</c:v>
                </c:pt>
                <c:pt idx="11">
                  <c:v>203</c:v>
                </c:pt>
                <c:pt idx="12">
                  <c:v>534</c:v>
                </c:pt>
                <c:pt idx="13">
                  <c:v>2180</c:v>
                </c:pt>
                <c:pt idx="14">
                  <c:v>30</c:v>
                </c:pt>
                <c:pt idx="15">
                  <c:v>10</c:v>
                </c:pt>
                <c:pt idx="16">
                  <c:v>67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B-4512-B14D-A5755257DE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01.01.-14.09.2021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294</c:v>
                </c:pt>
                <c:pt idx="1">
                  <c:v>278</c:v>
                </c:pt>
                <c:pt idx="2">
                  <c:v>394</c:v>
                </c:pt>
                <c:pt idx="3">
                  <c:v>547</c:v>
                </c:pt>
                <c:pt idx="4">
                  <c:v>278</c:v>
                </c:pt>
                <c:pt idx="5">
                  <c:v>316</c:v>
                </c:pt>
                <c:pt idx="6">
                  <c:v>483</c:v>
                </c:pt>
                <c:pt idx="7">
                  <c:v>776</c:v>
                </c:pt>
                <c:pt idx="8">
                  <c:v>999</c:v>
                </c:pt>
                <c:pt idx="9">
                  <c:v>901</c:v>
                </c:pt>
                <c:pt idx="10">
                  <c:v>2278</c:v>
                </c:pt>
                <c:pt idx="11">
                  <c:v>195</c:v>
                </c:pt>
                <c:pt idx="12">
                  <c:v>532</c:v>
                </c:pt>
                <c:pt idx="13">
                  <c:v>1724</c:v>
                </c:pt>
                <c:pt idx="14">
                  <c:v>15</c:v>
                </c:pt>
                <c:pt idx="15">
                  <c:v>21</c:v>
                </c:pt>
                <c:pt idx="16">
                  <c:v>50</c:v>
                </c:pt>
                <c:pt idx="17">
                  <c:v>75</c:v>
                </c:pt>
                <c:pt idx="18">
                  <c:v>538</c:v>
                </c:pt>
                <c:pt idx="19">
                  <c:v>32</c:v>
                </c:pt>
                <c:pt idx="20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B-4512-B14D-A5755257DE1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01.09.-14.09.2021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МОУ Брейтовская СОШ</c:v>
                </c:pt>
                <c:pt idx="1">
                  <c:v>МОУ ООШ № 15</c:v>
                </c:pt>
                <c:pt idx="2">
                  <c:v>МОУ СОШ № 43</c:v>
                </c:pt>
                <c:pt idx="3">
                  <c:v>МОУ СОШ № 3</c:v>
                </c:pt>
                <c:pt idx="4">
                  <c:v>МОУ ООШ № 15</c:v>
                </c:pt>
                <c:pt idx="5">
                  <c:v>МОУ ОШ № 50</c:v>
                </c:pt>
                <c:pt idx="6">
                  <c:v>СРЕДНЯЯ ШКОЛА № 16</c:v>
                </c:pt>
                <c:pt idx="7">
                  <c:v>МОУ ОШ № 35</c:v>
                </c:pt>
                <c:pt idx="8">
                  <c:v>САНАТОРНАЯ ШКОЛА-ИНТЕРНАТ № 6</c:v>
                </c:pt>
                <c:pt idx="9">
                  <c:v>МОУ СШ № 44</c:v>
                </c:pt>
                <c:pt idx="10">
                  <c:v>МОУ СШ № 99</c:v>
                </c:pt>
                <c:pt idx="11">
                  <c:v>МОУ СШ № 66</c:v>
                </c:pt>
                <c:pt idx="12">
                  <c:v>средняя школа № 60</c:v>
                </c:pt>
                <c:pt idx="13">
                  <c:v>МОУ ОШ № 41</c:v>
                </c:pt>
                <c:pt idx="14">
                  <c:v>МОУ Вышеславская ОШ</c:v>
                </c:pt>
                <c:pt idx="15">
                  <c:v>МОБУ Митинская ОШ</c:v>
                </c:pt>
                <c:pt idx="16">
                  <c:v>МОБУ Ильинская ОШ</c:v>
                </c:pt>
                <c:pt idx="17">
                  <c:v>МОУ Ермаковская СОШ, Любимский МР</c:v>
                </c:pt>
                <c:pt idx="18">
                  <c:v>МОУ Пречистенская СШ</c:v>
                </c:pt>
                <c:pt idx="19">
                  <c:v>МОУ Скалинская ОШ</c:v>
                </c:pt>
                <c:pt idx="20">
                  <c:v>МОУ Лучинская СШ</c:v>
                </c:pt>
              </c:strCache>
            </c:strRef>
          </c:cat>
          <c:val>
            <c:numRef>
              <c:f>Лист1!$E$2:$E$22</c:f>
              <c:numCache>
                <c:formatCode>General</c:formatCode>
                <c:ptCount val="21"/>
                <c:pt idx="0">
                  <c:v>95</c:v>
                </c:pt>
                <c:pt idx="1">
                  <c:v>0</c:v>
                </c:pt>
                <c:pt idx="2">
                  <c:v>0</c:v>
                </c:pt>
                <c:pt idx="3">
                  <c:v>318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237</c:v>
                </c:pt>
                <c:pt idx="8">
                  <c:v>587</c:v>
                </c:pt>
                <c:pt idx="9">
                  <c:v>114</c:v>
                </c:pt>
                <c:pt idx="10">
                  <c:v>1247</c:v>
                </c:pt>
                <c:pt idx="11">
                  <c:v>0</c:v>
                </c:pt>
                <c:pt idx="12">
                  <c:v>341</c:v>
                </c:pt>
                <c:pt idx="13">
                  <c:v>699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FB-4512-B14D-A5755257D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5860656"/>
        <c:axId val="1775861200"/>
      </c:barChart>
      <c:catAx>
        <c:axId val="17758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861200"/>
        <c:crosses val="autoZero"/>
        <c:auto val="1"/>
        <c:lblAlgn val="ctr"/>
        <c:lblOffset val="100"/>
        <c:noMultiLvlLbl val="0"/>
      </c:catAx>
      <c:valAx>
        <c:axId val="177586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86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34196ACA-87D5-4717-81CE-55023DE3E3A8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917DCCCD-7ED5-480E-9F72-2990A1A3E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3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1225550"/>
            <a:ext cx="5878513" cy="3306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наглядно представлено соотношение общего количества программ по всем направленностям в каждой конкретной организации и количество зачислений по ним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0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наглядно представлено соотношение общего количества программ по всем направленностям в каждой конкретной организации и количество зачислений по ним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6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1225550"/>
            <a:ext cx="5878513" cy="3306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общее</a:t>
            </a:r>
            <a:r>
              <a:rPr lang="ru-RU" baseline="0" dirty="0" smtClean="0"/>
              <a:t> количество программ по ШНСУ и ШНОР по реестрам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отражена</a:t>
            </a:r>
            <a:r>
              <a:rPr lang="ru-RU" baseline="0" dirty="0" smtClean="0"/>
              <a:t> информация по общему количеству программ в ШНСУ И ШНОР по каждой направленности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3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отражена</a:t>
            </a:r>
            <a:r>
              <a:rPr lang="ru-RU" baseline="0" dirty="0" smtClean="0"/>
              <a:t> информация по общему количеству программ в ШНОР по каждой направленности и количеству зачислений (количеству услуг) на программы по 6 направленностям.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3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отражена</a:t>
            </a:r>
            <a:r>
              <a:rPr lang="ru-RU" baseline="0" dirty="0" smtClean="0"/>
              <a:t> информация по общему количеству программ в ШНСУ по каждой направленности и количеству зачислений (количеству услуг) на программы по 6 направленностям.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представлена</a:t>
            </a:r>
            <a:r>
              <a:rPr lang="ru-RU" baseline="0" dirty="0" smtClean="0"/>
              <a:t> динамика зачислений обучающихся по всем представленным в конкретной организации программам за определенный период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представлена информация</a:t>
            </a:r>
            <a:r>
              <a:rPr lang="ru-RU" baseline="0" dirty="0" smtClean="0"/>
              <a:t> по охвату (количество обучающихся) обучающихся по всем представленным в конкретной организации программам за определенный период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представлена</a:t>
            </a:r>
            <a:r>
              <a:rPr lang="ru-RU" baseline="0" dirty="0" smtClean="0"/>
              <a:t> динамика зачислений обучающихся по всем представленным в конкретной организации программам за определенный период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2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r>
              <a:rPr lang="ru-RU" dirty="0" smtClean="0"/>
              <a:t>На слайде представлена информация</a:t>
            </a:r>
            <a:r>
              <a:rPr lang="ru-RU" baseline="0" dirty="0" smtClean="0"/>
              <a:t> по охвату (количество обучающихся) обучающихся по всем представленным в конкретной организации программам за определенный период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95340" y="4293096"/>
            <a:ext cx="10001320" cy="2361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реализации доступных программ ДОД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ШНОР и ШНСУ</a:t>
            </a:r>
            <a:endParaRPr lang="ru-RU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endParaRPr lang="ru-RU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0"/>
            <a:ext cx="2628530" cy="261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1505637"/>
              </p:ext>
            </p:extLst>
          </p:nvPr>
        </p:nvGraphicFramePr>
        <p:xfrm>
          <a:off x="1559496" y="32220"/>
          <a:ext cx="10513168" cy="67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4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9115262"/>
              </p:ext>
            </p:extLst>
          </p:nvPr>
        </p:nvGraphicFramePr>
        <p:xfrm>
          <a:off x="1343472" y="-99392"/>
          <a:ext cx="10729192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0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2837761"/>
              </p:ext>
            </p:extLst>
          </p:nvPr>
        </p:nvGraphicFramePr>
        <p:xfrm>
          <a:off x="1487488" y="32220"/>
          <a:ext cx="10585176" cy="67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4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Разработка ДОП с учетом дефицитов обучающихся, востребованности направлений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Использование сетевой формы реализации ДОП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Сотрудничество с муниципальными и государственными УДО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Реализация краткосрочных ДОП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Развитие социально-гуманитарной направленности в ШНСУ </a:t>
            </a:r>
            <a:endParaRPr lang="ru-RU" sz="20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1484784"/>
            <a:ext cx="6984776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4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РМЦ</a:t>
            </a:r>
          </a:p>
          <a:p>
            <a:pPr algn="ctr"/>
            <a:endParaRPr lang="en-US" sz="4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504" y="2564904"/>
            <a:ext cx="5943537" cy="3591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438289" y="6344842"/>
            <a:ext cx="0" cy="34852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9496" y="116632"/>
            <a:ext cx="10297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 Портала персонифицированного дополнительного образования Ярославской области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Весна, осень 2020 г.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Осень 2021 г.</a:t>
            </a: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8248" y="2569667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ШНОР: </a:t>
            </a:r>
          </a:p>
          <a:p>
            <a:pPr algn="ctr"/>
            <a:r>
              <a:rPr lang="ru-RU" b="1" dirty="0" smtClean="0"/>
              <a:t>29 ОУ внесли ДОП</a:t>
            </a:r>
          </a:p>
          <a:p>
            <a:pPr algn="ctr"/>
            <a:r>
              <a:rPr lang="ru-RU" b="1" dirty="0" smtClean="0"/>
              <a:t>22 ОУ имеют зачисления</a:t>
            </a:r>
          </a:p>
          <a:p>
            <a:pPr algn="ctr"/>
            <a:r>
              <a:rPr lang="ru-RU" b="1" dirty="0" smtClean="0"/>
              <a:t>ОУ не имеют зачислений</a:t>
            </a:r>
          </a:p>
          <a:p>
            <a:pPr algn="ctr"/>
            <a:r>
              <a:rPr lang="ru-RU" b="1" dirty="0" smtClean="0"/>
              <a:t>3 ОУ не внесли ДОП</a:t>
            </a:r>
          </a:p>
          <a:p>
            <a:pPr algn="ctr"/>
            <a:r>
              <a:rPr lang="ru-RU" b="1" dirty="0" smtClean="0"/>
              <a:t>28 ОУ – нет на Портале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ШНСУ: </a:t>
            </a:r>
          </a:p>
          <a:p>
            <a:pPr algn="ctr"/>
            <a:r>
              <a:rPr lang="ru-RU" b="1" dirty="0" smtClean="0"/>
              <a:t>16 ОУ </a:t>
            </a:r>
            <a:r>
              <a:rPr lang="ru-RU" b="1" dirty="0"/>
              <a:t>внесли </a:t>
            </a:r>
            <a:r>
              <a:rPr lang="ru-RU" b="1" dirty="0" smtClean="0"/>
              <a:t>ДОП</a:t>
            </a:r>
          </a:p>
          <a:p>
            <a:pPr algn="ctr"/>
            <a:r>
              <a:rPr lang="ru-RU" b="1" dirty="0" smtClean="0"/>
              <a:t>15 ОУ </a:t>
            </a:r>
            <a:r>
              <a:rPr lang="ru-RU" b="1" dirty="0"/>
              <a:t>имеют зачисления</a:t>
            </a:r>
          </a:p>
          <a:p>
            <a:pPr algn="ctr"/>
            <a:r>
              <a:rPr lang="ru-RU" b="1" dirty="0"/>
              <a:t>ОУ не имеют зачислений</a:t>
            </a:r>
          </a:p>
          <a:p>
            <a:pPr algn="ctr"/>
            <a:r>
              <a:rPr lang="ru-RU" b="1" dirty="0" smtClean="0"/>
              <a:t>45 ОУ - нет</a:t>
            </a:r>
            <a:r>
              <a:rPr lang="ru-RU" b="1" dirty="0"/>
              <a:t> на Портале</a:t>
            </a:r>
          </a:p>
        </p:txBody>
      </p:sp>
    </p:spTree>
    <p:extLst>
      <p:ext uri="{BB962C8B-B14F-4D97-AF65-F5344CB8AC3E}">
        <p14:creationId xmlns:p14="http://schemas.microsoft.com/office/powerpoint/2010/main" val="4059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3280238"/>
              </p:ext>
            </p:extLst>
          </p:nvPr>
        </p:nvGraphicFramePr>
        <p:xfrm>
          <a:off x="1487488" y="188640"/>
          <a:ext cx="511256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03711517"/>
              </p:ext>
            </p:extLst>
          </p:nvPr>
        </p:nvGraphicFramePr>
        <p:xfrm>
          <a:off x="6744072" y="188640"/>
          <a:ext cx="528813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07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8160425"/>
              </p:ext>
            </p:extLst>
          </p:nvPr>
        </p:nvGraphicFramePr>
        <p:xfrm>
          <a:off x="1487488" y="188640"/>
          <a:ext cx="511256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3429670"/>
              </p:ext>
            </p:extLst>
          </p:nvPr>
        </p:nvGraphicFramePr>
        <p:xfrm>
          <a:off x="6744072" y="188640"/>
          <a:ext cx="528813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89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66057277"/>
              </p:ext>
            </p:extLst>
          </p:nvPr>
        </p:nvGraphicFramePr>
        <p:xfrm>
          <a:off x="1487488" y="188640"/>
          <a:ext cx="511256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9681215"/>
              </p:ext>
            </p:extLst>
          </p:nvPr>
        </p:nvGraphicFramePr>
        <p:xfrm>
          <a:off x="6744072" y="188640"/>
          <a:ext cx="528813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712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5324197"/>
              </p:ext>
            </p:extLst>
          </p:nvPr>
        </p:nvGraphicFramePr>
        <p:xfrm>
          <a:off x="6934392" y="63544"/>
          <a:ext cx="511256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9767203"/>
              </p:ext>
            </p:extLst>
          </p:nvPr>
        </p:nvGraphicFramePr>
        <p:xfrm>
          <a:off x="1630877" y="33761"/>
          <a:ext cx="528813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976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97733239"/>
              </p:ext>
            </p:extLst>
          </p:nvPr>
        </p:nvGraphicFramePr>
        <p:xfrm>
          <a:off x="1559496" y="32220"/>
          <a:ext cx="10513168" cy="67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78842339"/>
              </p:ext>
            </p:extLst>
          </p:nvPr>
        </p:nvGraphicFramePr>
        <p:xfrm>
          <a:off x="1559496" y="32220"/>
          <a:ext cx="10513168" cy="67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91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836712"/>
            <a:ext cx="10729192" cy="5821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385445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35006742"/>
              </p:ext>
            </p:extLst>
          </p:nvPr>
        </p:nvGraphicFramePr>
        <p:xfrm>
          <a:off x="1559496" y="32220"/>
          <a:ext cx="10513168" cy="67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14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374</Words>
  <Application>Microsoft Office PowerPoint</Application>
  <PresentationFormat>Широкоэкранный</PresentationFormat>
  <Paragraphs>119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Тема Office</vt:lpstr>
      <vt:lpstr>Ярославская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Мария Андреевна Грекова</cp:lastModifiedBy>
  <cp:revision>328</cp:revision>
  <cp:lastPrinted>2021-09-23T12:44:35Z</cp:lastPrinted>
  <dcterms:created xsi:type="dcterms:W3CDTF">2017-10-16T07:43:36Z</dcterms:created>
  <dcterms:modified xsi:type="dcterms:W3CDTF">2021-09-30T07:18:07Z</dcterms:modified>
</cp:coreProperties>
</file>