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00" r:id="rId3"/>
    <p:sldId id="288" r:id="rId4"/>
    <p:sldId id="289" r:id="rId5"/>
    <p:sldId id="320" r:id="rId6"/>
    <p:sldId id="295" r:id="rId7"/>
    <p:sldId id="296" r:id="rId8"/>
    <p:sldId id="321" r:id="rId9"/>
    <p:sldId id="304" r:id="rId10"/>
    <p:sldId id="322" r:id="rId11"/>
    <p:sldId id="323" r:id="rId12"/>
    <p:sldId id="317" r:id="rId13"/>
    <p:sldId id="324" r:id="rId14"/>
    <p:sldId id="325" r:id="rId15"/>
    <p:sldId id="326" r:id="rId16"/>
    <p:sldId id="286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  <a:srgbClr val="FF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55" autoAdjust="0"/>
  </p:normalViewPr>
  <p:slideViewPr>
    <p:cSldViewPr>
      <p:cViewPr varScale="1">
        <p:scale>
          <a:sx n="80" d="100"/>
          <a:sy n="80" d="100"/>
        </p:scale>
        <p:origin x="-15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053;&#1086;&#1074;&#1072;&#1103;%20&#1087;&#1072;&#1087;&#1082;&#1072;\&#1054;&#1073;&#1086;&#1073;&#1097;&#1077;&#1085;&#1085;&#1099;&#1081;%20&#1084;&#1086;&#1090;&#1080;&#1074;%20&#1089;%20&#1087;&#1088;&#1080;&#1083;&#1086;&#1078;&#1077;&#1085;&#1080;&#1077;&#1084;%2023.09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053;&#1086;&#1074;&#1072;&#1103;%20&#1087;&#1072;&#1087;&#1082;&#1072;\&#1054;&#1073;&#1086;&#1073;&#1097;&#1077;&#1085;&#1085;&#1099;&#1081;%20&#1084;&#1086;&#1090;&#1080;&#1074;%20&#1089;%20&#1087;&#1088;&#1080;&#1083;&#1086;&#1078;&#1077;&#1085;&#1080;&#1077;&#1084;%2023.09.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salnikova\Desktop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053;&#1086;&#1074;&#1072;&#1103;%20&#1087;&#1072;&#1087;&#1082;&#1072;\&#1054;&#1073;&#1086;&#1073;&#1097;&#1077;&#1085;&#1085;&#1099;&#1081;%20&#1084;&#1086;&#1090;&#1080;&#1074;%20&#1089;%20&#1087;&#1088;&#1080;&#1083;&#1086;&#1078;&#1077;&#1085;&#1080;&#1077;&#1084;%2023.09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053;&#1086;&#1074;&#1072;&#1103;%20&#1087;&#1072;&#1087;&#1082;&#1072;\&#1054;&#1073;&#1086;&#1073;&#1097;&#1077;&#1085;&#1085;&#1099;&#1081;%20&#1084;&#1086;&#1090;&#1080;&#1074;%20&#1089;%20&#1087;&#1088;&#1080;&#1083;&#1086;&#1078;&#1077;&#1085;&#1080;&#1077;&#1084;%2023.09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Анкета "Отношение к учителю"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225634875110813"/>
          <c:y val="0.15169734151329259"/>
          <c:w val="0.86266186925309885"/>
          <c:h val="0.68849330950195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Лист7!$E$2</c:f>
              <c:strCache>
                <c:ptCount val="1"/>
                <c:pt idx="0">
                  <c:v>Среднее значение совокупности выборки ШНОР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Лист7!$F$1:$H$1</c:f>
              <c:strCache>
                <c:ptCount val="3"/>
                <c:pt idx="0">
                  <c:v>Гностический</c:v>
                </c:pt>
                <c:pt idx="1">
                  <c:v>Эмоциональный</c:v>
                </c:pt>
                <c:pt idx="2">
                  <c:v>Поведенческий</c:v>
                </c:pt>
              </c:strCache>
            </c:strRef>
          </c:cat>
          <c:val>
            <c:numRef>
              <c:f>Лист7!$F$2:$H$2</c:f>
              <c:numCache>
                <c:formatCode>General</c:formatCode>
                <c:ptCount val="3"/>
                <c:pt idx="0">
                  <c:v>5.7</c:v>
                </c:pt>
                <c:pt idx="1">
                  <c:v>5.3</c:v>
                </c:pt>
                <c:pt idx="2">
                  <c:v>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CF-4992-82AB-78C9B8DCFAFA}"/>
            </c:ext>
          </c:extLst>
        </c:ser>
        <c:ser>
          <c:idx val="1"/>
          <c:order val="1"/>
          <c:tx>
            <c:strRef>
              <c:f>Лист7!$E$3</c:f>
              <c:strCache>
                <c:ptCount val="1"/>
                <c:pt idx="0">
                  <c:v>Среднее значение совокупности выборки ШНСУ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Лист7!$F$1:$H$1</c:f>
              <c:strCache>
                <c:ptCount val="3"/>
                <c:pt idx="0">
                  <c:v>Гностический</c:v>
                </c:pt>
                <c:pt idx="1">
                  <c:v>Эмоциональный</c:v>
                </c:pt>
                <c:pt idx="2">
                  <c:v>Поведенческий</c:v>
                </c:pt>
              </c:strCache>
            </c:strRef>
          </c:cat>
          <c:val>
            <c:numRef>
              <c:f>Лист7!$F$3:$H$3</c:f>
              <c:numCache>
                <c:formatCode>General</c:formatCode>
                <c:ptCount val="3"/>
                <c:pt idx="0">
                  <c:v>5.8</c:v>
                </c:pt>
                <c:pt idx="1">
                  <c:v>5.3</c:v>
                </c:pt>
                <c:pt idx="2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CF-4992-82AB-78C9B8DCFA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162816"/>
        <c:axId val="49167104"/>
      </c:barChart>
      <c:catAx>
        <c:axId val="13616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49167104"/>
        <c:crosses val="autoZero"/>
        <c:auto val="1"/>
        <c:lblAlgn val="ctr"/>
        <c:lblOffset val="100"/>
        <c:noMultiLvlLbl val="0"/>
      </c:catAx>
      <c:valAx>
        <c:axId val="491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616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Уровни мотивации учения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3667854613753294E-2"/>
          <c:y val="9.2619047619047615E-2"/>
          <c:w val="0.92213936269563035"/>
          <c:h val="0.49673753280839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Лист8!$B$1</c:f>
              <c:strCache>
                <c:ptCount val="1"/>
                <c:pt idx="0">
                  <c:v>Вся совокупная выборка  ШНОР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Лист8!$A$2:$A$6</c:f>
              <c:strCache>
                <c:ptCount val="5"/>
                <c:pt idx="0">
                  <c:v>продуктивная мотивация с выраженным преобладанием познавательной мотивации учения и положительным эмоциональным отношением к нему</c:v>
                </c:pt>
                <c:pt idx="1">
                  <c:v>продуктивная мотивация, позитивное отношение к учению, соответствие социальному нормативу</c:v>
                </c:pt>
                <c:pt idx="2">
                  <c:v>средний уровень с несколько сниженной познавательной мотивацией</c:v>
                </c:pt>
                <c:pt idx="3">
                  <c:v>сниженная мотивация, переживание «школьной скуки», отрицательное эмоциональное отношение к учению</c:v>
                </c:pt>
                <c:pt idx="4">
                  <c:v>резко отрицательное отношение к учению.</c:v>
                </c:pt>
              </c:strCache>
            </c:strRef>
          </c:cat>
          <c:val>
            <c:numRef>
              <c:f>Лист8!$B$2:$B$6</c:f>
              <c:numCache>
                <c:formatCode>0%</c:formatCode>
                <c:ptCount val="5"/>
                <c:pt idx="0">
                  <c:v>0.01</c:v>
                </c:pt>
                <c:pt idx="1">
                  <c:v>0.2</c:v>
                </c:pt>
                <c:pt idx="2">
                  <c:v>0.54</c:v>
                </c:pt>
                <c:pt idx="3">
                  <c:v>0.21</c:v>
                </c:pt>
                <c:pt idx="4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10-4B29-9C23-CDE039DF1EB8}"/>
            </c:ext>
          </c:extLst>
        </c:ser>
        <c:ser>
          <c:idx val="1"/>
          <c:order val="1"/>
          <c:tx>
            <c:strRef>
              <c:f>Лист8!$C$1</c:f>
              <c:strCache>
                <c:ptCount val="1"/>
                <c:pt idx="0">
                  <c:v>Вся совокупная выборка  ШНСУ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Лист8!$A$2:$A$6</c:f>
              <c:strCache>
                <c:ptCount val="5"/>
                <c:pt idx="0">
                  <c:v>продуктивная мотивация с выраженным преобладанием познавательной мотивации учения и положительным эмоциональным отношением к нему</c:v>
                </c:pt>
                <c:pt idx="1">
                  <c:v>продуктивная мотивация, позитивное отношение к учению, соответствие социальному нормативу</c:v>
                </c:pt>
                <c:pt idx="2">
                  <c:v>средний уровень с несколько сниженной познавательной мотивацией</c:v>
                </c:pt>
                <c:pt idx="3">
                  <c:v>сниженная мотивация, переживание «школьной скуки», отрицательное эмоциональное отношение к учению</c:v>
                </c:pt>
                <c:pt idx="4">
                  <c:v>резко отрицательное отношение к учению.</c:v>
                </c:pt>
              </c:strCache>
            </c:strRef>
          </c:cat>
          <c:val>
            <c:numRef>
              <c:f>Лист8!$C$2:$C$6</c:f>
              <c:numCache>
                <c:formatCode>0%</c:formatCode>
                <c:ptCount val="5"/>
                <c:pt idx="0">
                  <c:v>0</c:v>
                </c:pt>
                <c:pt idx="1">
                  <c:v>0.16</c:v>
                </c:pt>
                <c:pt idx="2">
                  <c:v>0.68</c:v>
                </c:pt>
                <c:pt idx="3">
                  <c:v>0.16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10-4B29-9C23-CDE039DF1E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573952"/>
        <c:axId val="59737216"/>
      </c:barChart>
      <c:catAx>
        <c:axId val="13657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9737216"/>
        <c:crosses val="autoZero"/>
        <c:auto val="1"/>
        <c:lblAlgn val="ctr"/>
        <c:lblOffset val="100"/>
        <c:noMultiLvlLbl val="0"/>
      </c:catAx>
      <c:valAx>
        <c:axId val="597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657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Лист5!$B$1</c:f>
              <c:strCache>
                <c:ptCount val="1"/>
                <c:pt idx="0">
                  <c:v>% девочки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Лист5!$A$2:$A$6</c:f>
              <c:strCache>
                <c:ptCount val="5"/>
                <c:pt idx="0">
                  <c:v>продуктивная мотивация с выраженным преобладанием познавательной мотивации учения и положительным эмоциональным отношением к нему</c:v>
                </c:pt>
                <c:pt idx="1">
                  <c:v>продуктивная мотивация, позитивное отношение к учению, соответствие социальному нормативу</c:v>
                </c:pt>
                <c:pt idx="2">
                  <c:v>средний уровень с несколько сниженной познавательной мотивацией</c:v>
                </c:pt>
                <c:pt idx="3">
                  <c:v>сниженная мотивация, переживание «школьной скуки», отрицательное эмоциональное отношение к учению</c:v>
                </c:pt>
                <c:pt idx="4">
                  <c:v>резко отрицательное отношение к учению.</c:v>
                </c:pt>
              </c:strCache>
            </c:strRef>
          </c:cat>
          <c:val>
            <c:numRef>
              <c:f>Лист5!$B$2:$B$6</c:f>
              <c:numCache>
                <c:formatCode>General</c:formatCode>
                <c:ptCount val="5"/>
                <c:pt idx="0">
                  <c:v>1.4</c:v>
                </c:pt>
                <c:pt idx="1">
                  <c:v>27</c:v>
                </c:pt>
                <c:pt idx="2">
                  <c:v>34.6</c:v>
                </c:pt>
                <c:pt idx="3">
                  <c:v>25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74-47A8-AA2D-A3B1A778E22D}"/>
            </c:ext>
          </c:extLst>
        </c:ser>
        <c:ser>
          <c:idx val="1"/>
          <c:order val="1"/>
          <c:tx>
            <c:strRef>
              <c:f>Лист5!$C$1</c:f>
              <c:strCache>
                <c:ptCount val="1"/>
                <c:pt idx="0">
                  <c:v>% мальчики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Лист5!$A$2:$A$6</c:f>
              <c:strCache>
                <c:ptCount val="5"/>
                <c:pt idx="0">
                  <c:v>продуктивная мотивация с выраженным преобладанием познавательной мотивации учения и положительным эмоциональным отношением к нему</c:v>
                </c:pt>
                <c:pt idx="1">
                  <c:v>продуктивная мотивация, позитивное отношение к учению, соответствие социальному нормативу</c:v>
                </c:pt>
                <c:pt idx="2">
                  <c:v>средний уровень с несколько сниженной познавательной мотивацией</c:v>
                </c:pt>
                <c:pt idx="3">
                  <c:v>сниженная мотивация, переживание «школьной скуки», отрицательное эмоциональное отношение к учению</c:v>
                </c:pt>
                <c:pt idx="4">
                  <c:v>резко отрицательное отношение к учению.</c:v>
                </c:pt>
              </c:strCache>
            </c:strRef>
          </c:cat>
          <c:val>
            <c:numRef>
              <c:f>Лист5!$C$2:$C$6</c:f>
              <c:numCache>
                <c:formatCode>General</c:formatCode>
                <c:ptCount val="5"/>
                <c:pt idx="0">
                  <c:v>5</c:v>
                </c:pt>
                <c:pt idx="1">
                  <c:v>27</c:v>
                </c:pt>
                <c:pt idx="2">
                  <c:v>43</c:v>
                </c:pt>
                <c:pt idx="3">
                  <c:v>20.3</c:v>
                </c:pt>
                <c:pt idx="4">
                  <c:v>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74-47A8-AA2D-A3B1A778E2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136574976"/>
        <c:axId val="59740096"/>
      </c:barChart>
      <c:catAx>
        <c:axId val="136574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740096"/>
        <c:crosses val="autoZero"/>
        <c:auto val="1"/>
        <c:lblAlgn val="ctr"/>
        <c:lblOffset val="100"/>
        <c:noMultiLvlLbl val="0"/>
      </c:catAx>
      <c:valAx>
        <c:axId val="59740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57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1"/>
              <a:t>Шкалы</a:t>
            </a:r>
            <a:r>
              <a:rPr lang="ru-RU" sz="2800" b="1" i="1" baseline="0"/>
              <a:t> самооценки</a:t>
            </a:r>
            <a:endParaRPr lang="ru-RU" sz="2800" b="1" i="1"/>
          </a:p>
        </c:rich>
      </c:tx>
      <c:layout>
        <c:manualLayout>
          <c:xMode val="edge"/>
          <c:yMode val="edge"/>
          <c:x val="0.27525752153266797"/>
          <c:y val="1.159420289855072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Лист10!$B$1</c:f>
              <c:strCache>
                <c:ptCount val="1"/>
                <c:pt idx="0">
                  <c:v>Среднее значение девочки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Лист10!$A$2:$A$13</c:f>
              <c:strCache>
                <c:ptCount val="12"/>
                <c:pt idx="0">
                  <c:v>Здоровье</c:v>
                </c:pt>
                <c:pt idx="1">
                  <c:v>Ум</c:v>
                </c:pt>
                <c:pt idx="2">
                  <c:v>Друзья</c:v>
                </c:pt>
                <c:pt idx="3">
                  <c:v>Самооценка себя в роли ученика</c:v>
                </c:pt>
                <c:pt idx="4">
                  <c:v>Нравится ли учится в школе</c:v>
                </c:pt>
                <c:pt idx="5">
                  <c:v>Нравится узнавать новое в школе</c:v>
                </c:pt>
                <c:pt idx="6">
                  <c:v>Умение общаться</c:v>
                </c:pt>
                <c:pt idx="7">
                  <c:v>Умение работать в команде</c:v>
                </c:pt>
                <c:pt idx="8">
                  <c:v>Умение разрешать конфликты</c:v>
                </c:pt>
                <c:pt idx="9">
                  <c:v>Умение осуществлять выбор</c:v>
                </c:pt>
                <c:pt idx="10">
                  <c:v>Отношение к учителям в школе</c:v>
                </c:pt>
                <c:pt idx="11">
                  <c:v>Желание сменить школу*</c:v>
                </c:pt>
              </c:strCache>
            </c:strRef>
          </c:cat>
          <c:val>
            <c:numRef>
              <c:f>Лист10!$B$2:$B$13</c:f>
              <c:numCache>
                <c:formatCode>General</c:formatCode>
                <c:ptCount val="12"/>
                <c:pt idx="0">
                  <c:v>78.5</c:v>
                </c:pt>
                <c:pt idx="1">
                  <c:v>67</c:v>
                </c:pt>
                <c:pt idx="2">
                  <c:v>75</c:v>
                </c:pt>
                <c:pt idx="3">
                  <c:v>72</c:v>
                </c:pt>
                <c:pt idx="4">
                  <c:v>72</c:v>
                </c:pt>
                <c:pt idx="5">
                  <c:v>78.900000000000006</c:v>
                </c:pt>
                <c:pt idx="6">
                  <c:v>78.7</c:v>
                </c:pt>
                <c:pt idx="7">
                  <c:v>79.599999999999994</c:v>
                </c:pt>
                <c:pt idx="8">
                  <c:v>70</c:v>
                </c:pt>
                <c:pt idx="9">
                  <c:v>78.599999999999994</c:v>
                </c:pt>
                <c:pt idx="10">
                  <c:v>76</c:v>
                </c:pt>
                <c:pt idx="11">
                  <c:v>76.7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0D-42C9-AE1A-1ED2161017EE}"/>
            </c:ext>
          </c:extLst>
        </c:ser>
        <c:ser>
          <c:idx val="1"/>
          <c:order val="1"/>
          <c:tx>
            <c:strRef>
              <c:f>Лист10!$C$1</c:f>
              <c:strCache>
                <c:ptCount val="1"/>
                <c:pt idx="0">
                  <c:v>Среднее значение мальчики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Лист10!$A$2:$A$13</c:f>
              <c:strCache>
                <c:ptCount val="12"/>
                <c:pt idx="0">
                  <c:v>Здоровье</c:v>
                </c:pt>
                <c:pt idx="1">
                  <c:v>Ум</c:v>
                </c:pt>
                <c:pt idx="2">
                  <c:v>Друзья</c:v>
                </c:pt>
                <c:pt idx="3">
                  <c:v>Самооценка себя в роли ученика</c:v>
                </c:pt>
                <c:pt idx="4">
                  <c:v>Нравится ли учится в школе</c:v>
                </c:pt>
                <c:pt idx="5">
                  <c:v>Нравится узнавать новое в школе</c:v>
                </c:pt>
                <c:pt idx="6">
                  <c:v>Умение общаться</c:v>
                </c:pt>
                <c:pt idx="7">
                  <c:v>Умение работать в команде</c:v>
                </c:pt>
                <c:pt idx="8">
                  <c:v>Умение разрешать конфликты</c:v>
                </c:pt>
                <c:pt idx="9">
                  <c:v>Умение осуществлять выбор</c:v>
                </c:pt>
                <c:pt idx="10">
                  <c:v>Отношение к учителям в школе</c:v>
                </c:pt>
                <c:pt idx="11">
                  <c:v>Желание сменить школу*</c:v>
                </c:pt>
              </c:strCache>
            </c:strRef>
          </c:cat>
          <c:val>
            <c:numRef>
              <c:f>Лист10!$C$2:$C$13</c:f>
              <c:numCache>
                <c:formatCode>General</c:formatCode>
                <c:ptCount val="12"/>
                <c:pt idx="0">
                  <c:v>82.3</c:v>
                </c:pt>
                <c:pt idx="1">
                  <c:v>71.599999999999994</c:v>
                </c:pt>
                <c:pt idx="2">
                  <c:v>81.2</c:v>
                </c:pt>
                <c:pt idx="3">
                  <c:v>71.8</c:v>
                </c:pt>
                <c:pt idx="4">
                  <c:v>78.8</c:v>
                </c:pt>
                <c:pt idx="5">
                  <c:v>83.4</c:v>
                </c:pt>
                <c:pt idx="6">
                  <c:v>81.8</c:v>
                </c:pt>
                <c:pt idx="7">
                  <c:v>77.5</c:v>
                </c:pt>
                <c:pt idx="8">
                  <c:v>66.5</c:v>
                </c:pt>
                <c:pt idx="9">
                  <c:v>78.400000000000006</c:v>
                </c:pt>
                <c:pt idx="10">
                  <c:v>83.6</c:v>
                </c:pt>
                <c:pt idx="11">
                  <c:v>82.7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A0D-42C9-AE1A-1ED216101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6576512"/>
        <c:axId val="59742400"/>
      </c:barChart>
      <c:catAx>
        <c:axId val="136576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742400"/>
        <c:crosses val="autoZero"/>
        <c:auto val="1"/>
        <c:lblAlgn val="ctr"/>
        <c:lblOffset val="100"/>
        <c:noMultiLvlLbl val="0"/>
      </c:catAx>
      <c:valAx>
        <c:axId val="59742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57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i="1"/>
              <a:t>Шкалы</a:t>
            </a:r>
            <a:r>
              <a:rPr lang="ru-RU" sz="3200" b="1" i="1" baseline="0"/>
              <a:t> самооценки</a:t>
            </a:r>
            <a:endParaRPr lang="ru-RU" sz="3200" b="1" i="1"/>
          </a:p>
        </c:rich>
      </c:tx>
      <c:layout>
        <c:manualLayout>
          <c:xMode val="edge"/>
          <c:yMode val="edge"/>
          <c:x val="0.37595822397200379"/>
          <c:y val="3.240740740740742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10960666291718"/>
          <c:y val="0.14417881438289601"/>
          <c:w val="0.63382824559933992"/>
          <c:h val="0.667488808796859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Лист10!$K$1</c:f>
              <c:strCache>
                <c:ptCount val="1"/>
                <c:pt idx="0">
                  <c:v>Среднее значение совокупности выборки ШНОР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Лист10!$J$2:$J$13</c:f>
              <c:strCache>
                <c:ptCount val="12"/>
                <c:pt idx="0">
                  <c:v>Здоровье</c:v>
                </c:pt>
                <c:pt idx="1">
                  <c:v>Ум</c:v>
                </c:pt>
                <c:pt idx="2">
                  <c:v>Друзья</c:v>
                </c:pt>
                <c:pt idx="3">
                  <c:v>Самооценка себя в роли ученика</c:v>
                </c:pt>
                <c:pt idx="4">
                  <c:v>Нравится ли учится в школе</c:v>
                </c:pt>
                <c:pt idx="5">
                  <c:v>Нравится узнавать новое в школе</c:v>
                </c:pt>
                <c:pt idx="6">
                  <c:v>Умение общаться</c:v>
                </c:pt>
                <c:pt idx="7">
                  <c:v>Умение работать в команде</c:v>
                </c:pt>
                <c:pt idx="8">
                  <c:v>Умение разрешать конфликты</c:v>
                </c:pt>
                <c:pt idx="9">
                  <c:v>Умение осуществлять выбор</c:v>
                </c:pt>
                <c:pt idx="10">
                  <c:v>Отношение к учителям в школе</c:v>
                </c:pt>
                <c:pt idx="11">
                  <c:v>Желание сменить школу*</c:v>
                </c:pt>
              </c:strCache>
            </c:strRef>
          </c:cat>
          <c:val>
            <c:numRef>
              <c:f>Лист10!$K$2:$K$13</c:f>
              <c:numCache>
                <c:formatCode>General</c:formatCode>
                <c:ptCount val="12"/>
                <c:pt idx="0">
                  <c:v>80</c:v>
                </c:pt>
                <c:pt idx="1">
                  <c:v>69</c:v>
                </c:pt>
                <c:pt idx="2">
                  <c:v>78</c:v>
                </c:pt>
                <c:pt idx="3">
                  <c:v>72</c:v>
                </c:pt>
                <c:pt idx="4">
                  <c:v>75</c:v>
                </c:pt>
                <c:pt idx="5">
                  <c:v>81</c:v>
                </c:pt>
                <c:pt idx="6">
                  <c:v>80</c:v>
                </c:pt>
                <c:pt idx="7">
                  <c:v>78</c:v>
                </c:pt>
                <c:pt idx="8">
                  <c:v>68</c:v>
                </c:pt>
                <c:pt idx="9">
                  <c:v>78</c:v>
                </c:pt>
                <c:pt idx="10">
                  <c:v>80</c:v>
                </c:pt>
                <c:pt idx="11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DD-4A47-9143-F2E708FBFE5C}"/>
            </c:ext>
          </c:extLst>
        </c:ser>
        <c:ser>
          <c:idx val="1"/>
          <c:order val="1"/>
          <c:tx>
            <c:strRef>
              <c:f>Лист10!$L$1</c:f>
              <c:strCache>
                <c:ptCount val="1"/>
                <c:pt idx="0">
                  <c:v>Среднее значение совокупности выборки ШНСУ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Лист10!$J$2:$J$13</c:f>
              <c:strCache>
                <c:ptCount val="12"/>
                <c:pt idx="0">
                  <c:v>Здоровье</c:v>
                </c:pt>
                <c:pt idx="1">
                  <c:v>Ум</c:v>
                </c:pt>
                <c:pt idx="2">
                  <c:v>Друзья</c:v>
                </c:pt>
                <c:pt idx="3">
                  <c:v>Самооценка себя в роли ученика</c:v>
                </c:pt>
                <c:pt idx="4">
                  <c:v>Нравится ли учится в школе</c:v>
                </c:pt>
                <c:pt idx="5">
                  <c:v>Нравится узнавать новое в школе</c:v>
                </c:pt>
                <c:pt idx="6">
                  <c:v>Умение общаться</c:v>
                </c:pt>
                <c:pt idx="7">
                  <c:v>Умение работать в команде</c:v>
                </c:pt>
                <c:pt idx="8">
                  <c:v>Умение разрешать конфликты</c:v>
                </c:pt>
                <c:pt idx="9">
                  <c:v>Умение осуществлять выбор</c:v>
                </c:pt>
                <c:pt idx="10">
                  <c:v>Отношение к учителям в школе</c:v>
                </c:pt>
                <c:pt idx="11">
                  <c:v>Желание сменить школу*</c:v>
                </c:pt>
              </c:strCache>
            </c:strRef>
          </c:cat>
          <c:val>
            <c:numRef>
              <c:f>Лист10!$L$2:$L$13</c:f>
              <c:numCache>
                <c:formatCode>General</c:formatCode>
                <c:ptCount val="12"/>
                <c:pt idx="0">
                  <c:v>80</c:v>
                </c:pt>
                <c:pt idx="1">
                  <c:v>69</c:v>
                </c:pt>
                <c:pt idx="2">
                  <c:v>78</c:v>
                </c:pt>
                <c:pt idx="3">
                  <c:v>72</c:v>
                </c:pt>
                <c:pt idx="4">
                  <c:v>75</c:v>
                </c:pt>
                <c:pt idx="5">
                  <c:v>81</c:v>
                </c:pt>
                <c:pt idx="6">
                  <c:v>80</c:v>
                </c:pt>
                <c:pt idx="7">
                  <c:v>78</c:v>
                </c:pt>
                <c:pt idx="8">
                  <c:v>68</c:v>
                </c:pt>
                <c:pt idx="9">
                  <c:v>78</c:v>
                </c:pt>
                <c:pt idx="10">
                  <c:v>79</c:v>
                </c:pt>
                <c:pt idx="11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DD-4A47-9143-F2E708FBFE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5287424"/>
        <c:axId val="151503424"/>
      </c:barChart>
      <c:catAx>
        <c:axId val="165287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03424"/>
        <c:crosses val="autoZero"/>
        <c:auto val="1"/>
        <c:lblAlgn val="ctr"/>
        <c:lblOffset val="100"/>
        <c:noMultiLvlLbl val="0"/>
      </c:catAx>
      <c:valAx>
        <c:axId val="151503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28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4663DB-0982-4348-AD2B-289CC99A1A0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6185CF-C26F-448A-ACEE-DDE45B3E935D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Инструментарий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DD1262F-CCF1-483C-B74D-A58CA58418C9}" type="parTrans" cxnId="{3BC21E81-AE55-48A0-B8D4-F3681B67C1EB}">
      <dgm:prSet/>
      <dgm:spPr/>
      <dgm:t>
        <a:bodyPr/>
        <a:lstStyle/>
        <a:p>
          <a:endParaRPr lang="ru-RU"/>
        </a:p>
      </dgm:t>
    </dgm:pt>
    <dgm:pt modelId="{102A345E-BD56-4B7F-AF7F-91D764D538EF}" type="sibTrans" cxnId="{3BC21E81-AE55-48A0-B8D4-F3681B67C1EB}">
      <dgm:prSet/>
      <dgm:spPr/>
      <dgm:t>
        <a:bodyPr/>
        <a:lstStyle/>
        <a:p>
          <a:endParaRPr lang="ru-RU"/>
        </a:p>
      </dgm:t>
    </dgm:pt>
    <dgm:pt modelId="{8136F641-1D29-4B73-AB77-23395D33DEC7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Итоги входного мониторинга показали</a:t>
          </a:r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адекватность </a:t>
          </a:r>
          <a:r>
            <a: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инструментария, </a:t>
          </a:r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реальность организации </a:t>
          </a:r>
          <a:r>
            <a: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прохождения обучающимся тестирования с помощью электронных ресурсов со стороны школ. </a:t>
          </a:r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Рекомендуется промежуточный мониторинг</a:t>
          </a:r>
          <a:r>
            <a: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организовать по данному инструментарию и технологии, с привлечением </a:t>
          </a:r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дополнительных сведений по успеваемости обучающихся и социометрии класса.</a:t>
          </a:r>
          <a:endParaRPr lang="ru-RU" sz="1400" dirty="0"/>
        </a:p>
      </dgm:t>
    </dgm:pt>
    <dgm:pt modelId="{DD2001E1-DF58-4B99-BC20-FA53BF9B4954}" type="parTrans" cxnId="{4A6E9934-FD29-46C8-B7D5-EBBB2786000A}">
      <dgm:prSet/>
      <dgm:spPr/>
      <dgm:t>
        <a:bodyPr/>
        <a:lstStyle/>
        <a:p>
          <a:endParaRPr lang="ru-RU"/>
        </a:p>
      </dgm:t>
    </dgm:pt>
    <dgm:pt modelId="{77C77040-77FE-437B-A26A-4507570F04FC}" type="sibTrans" cxnId="{4A6E9934-FD29-46C8-B7D5-EBBB2786000A}">
      <dgm:prSet/>
      <dgm:spPr/>
      <dgm:t>
        <a:bodyPr/>
        <a:lstStyle/>
        <a:p>
          <a:endParaRPr lang="ru-RU"/>
        </a:p>
      </dgm:t>
    </dgm:pt>
    <dgm:pt modelId="{E3681001-BC4B-4897-A23E-D6BAB976888B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Результаты входного мониторинга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2B1CD2A-5F16-46FB-A9C9-BDFAD77CD4A6}" type="parTrans" cxnId="{1B4CFA97-B433-4D9C-9681-87249BA46252}">
      <dgm:prSet/>
      <dgm:spPr/>
      <dgm:t>
        <a:bodyPr/>
        <a:lstStyle/>
        <a:p>
          <a:endParaRPr lang="ru-RU"/>
        </a:p>
      </dgm:t>
    </dgm:pt>
    <dgm:pt modelId="{CDFDBCB5-DAAC-4E87-AC5F-57FAE4556A64}" type="sibTrans" cxnId="{1B4CFA97-B433-4D9C-9681-87249BA46252}">
      <dgm:prSet/>
      <dgm:spPr/>
      <dgm:t>
        <a:bodyPr/>
        <a:lstStyle/>
        <a:p>
          <a:endParaRPr lang="ru-RU"/>
        </a:p>
      </dgm:t>
    </dgm:pt>
    <dgm:pt modelId="{90ACA17E-4DAB-42A4-9C07-D7C839B2D8B0}">
      <dgm:prSet phldrT="[Текст]"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 школах ШНОР И ШНСУ </a:t>
          </a:r>
          <a:r>
            <a: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значимых различий 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 результатах исследования мотивации </a:t>
          </a:r>
          <a:r>
            <a: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нет.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Преобладает «средний уровень с несколько сниженной познавательной мотивацией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»  и «сниженная мотивация, переживание «школьной скуки», отрицательное эмоциональное отношение к учению».В </a:t>
          </a:r>
          <a:r>
            <a:rPr lang="ru-RU" sz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гендерном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аспекте, </a:t>
          </a:r>
          <a:r>
            <a: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наблюдается перевес среди женского пола с пятым и четвертым уровнем развития мотивации 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учения, свидетельствующие о низкой мотивации и отрицательному отношению к учению. Среди обучающихся мужского пола наибольшее число составляют дети со средним уровнем мотивации и с несколько сниженной познавательной мотивацией. </a:t>
          </a:r>
          <a:r>
            <a: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Требуется развитие эмоциональной компетентности (эмоционального интеллекта) у педагогов.</a:t>
          </a:r>
          <a:endParaRPr lang="ru-RU" sz="1200" b="1" dirty="0"/>
        </a:p>
      </dgm:t>
    </dgm:pt>
    <dgm:pt modelId="{33203234-63F5-42EC-B0CF-77AB620133D8}" type="parTrans" cxnId="{DB92827F-0D52-49D7-B88D-CA87D12BC7B8}">
      <dgm:prSet/>
      <dgm:spPr/>
      <dgm:t>
        <a:bodyPr/>
        <a:lstStyle/>
        <a:p>
          <a:endParaRPr lang="ru-RU"/>
        </a:p>
      </dgm:t>
    </dgm:pt>
    <dgm:pt modelId="{1E7D08A2-E43E-4DF0-8AD8-00896C3358DB}" type="sibTrans" cxnId="{DB92827F-0D52-49D7-B88D-CA87D12BC7B8}">
      <dgm:prSet/>
      <dgm:spPr/>
      <dgm:t>
        <a:bodyPr/>
        <a:lstStyle/>
        <a:p>
          <a:endParaRPr lang="ru-RU"/>
        </a:p>
      </dgm:t>
    </dgm:pt>
    <dgm:pt modelId="{EFA7D215-649F-40D7-96C5-B8C5D02BE8D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Рекомендации для АУП школ проекта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A0494D4-C90D-4434-8618-436A7956F68E}" type="parTrans" cxnId="{05171536-D177-4ED6-8E78-57ED7B6B90C0}">
      <dgm:prSet/>
      <dgm:spPr/>
      <dgm:t>
        <a:bodyPr/>
        <a:lstStyle/>
        <a:p>
          <a:endParaRPr lang="ru-RU"/>
        </a:p>
      </dgm:t>
    </dgm:pt>
    <dgm:pt modelId="{E0C42032-1B4C-4066-9D27-86077F850F04}" type="sibTrans" cxnId="{05171536-D177-4ED6-8E78-57ED7B6B90C0}">
      <dgm:prSet/>
      <dgm:spPr/>
      <dgm:t>
        <a:bodyPr/>
        <a:lstStyle/>
        <a:p>
          <a:endParaRPr lang="ru-RU"/>
        </a:p>
      </dgm:t>
    </dgm:pt>
    <dgm:pt modelId="{AA592A4A-B29C-455E-8D07-BE13D6A54956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Разработаны рекомендации по преодолению факторов, препятствующих  развитию мотивации в области: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F6C91F6-25A8-4932-A2A1-E6261BB8E333}" type="parTrans" cxnId="{0CA60969-9F04-4B61-97AF-EAA8B64494C0}">
      <dgm:prSet/>
      <dgm:spPr/>
      <dgm:t>
        <a:bodyPr/>
        <a:lstStyle/>
        <a:p>
          <a:endParaRPr lang="ru-RU"/>
        </a:p>
      </dgm:t>
    </dgm:pt>
    <dgm:pt modelId="{6CA5D398-BBF1-4318-B5FB-9D49B46075EC}" type="sibTrans" cxnId="{0CA60969-9F04-4B61-97AF-EAA8B64494C0}">
      <dgm:prSet/>
      <dgm:spPr/>
      <dgm:t>
        <a:bodyPr/>
        <a:lstStyle/>
        <a:p>
          <a:endParaRPr lang="ru-RU"/>
        </a:p>
      </dgm:t>
    </dgm:pt>
    <dgm:pt modelId="{13425770-4AF0-4059-AF33-4BB1AAB349D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-организации учебной деятельности,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022EA31-0470-46B5-8C9A-DAC3B8988CD6}" type="parTrans" cxnId="{D2FFA53A-EC1D-408C-9B64-2E2DCCCFE961}">
      <dgm:prSet/>
      <dgm:spPr/>
      <dgm:t>
        <a:bodyPr/>
        <a:lstStyle/>
        <a:p>
          <a:endParaRPr lang="ru-RU"/>
        </a:p>
      </dgm:t>
    </dgm:pt>
    <dgm:pt modelId="{0346EA62-F5B0-48E9-8E66-A47F9D4CC661}" type="sibTrans" cxnId="{D2FFA53A-EC1D-408C-9B64-2E2DCCCFE961}">
      <dgm:prSet/>
      <dgm:spPr/>
      <dgm:t>
        <a:bodyPr/>
        <a:lstStyle/>
        <a:p>
          <a:endParaRPr lang="ru-RU"/>
        </a:p>
      </dgm:t>
    </dgm:pt>
    <dgm:pt modelId="{A1BD10EE-0B20-4D00-8396-A69F62E5DDAC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реализации внеурочной деятельности и реализации программы воспитания и социализации;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9602667-CB95-4931-8F4A-665746269A3A}" type="parTrans" cxnId="{7524E993-AB83-422E-9C88-02B61868B8BF}">
      <dgm:prSet/>
      <dgm:spPr/>
      <dgm:t>
        <a:bodyPr/>
        <a:lstStyle/>
        <a:p>
          <a:endParaRPr lang="ru-RU"/>
        </a:p>
      </dgm:t>
    </dgm:pt>
    <dgm:pt modelId="{EE7D60A1-7D25-4480-BB6D-323E13CB597A}" type="sibTrans" cxnId="{7524E993-AB83-422E-9C88-02B61868B8BF}">
      <dgm:prSet/>
      <dgm:spPr/>
      <dgm:t>
        <a:bodyPr/>
        <a:lstStyle/>
        <a:p>
          <a:endParaRPr lang="ru-RU"/>
        </a:p>
      </dgm:t>
    </dgm:pt>
    <dgm:pt modelId="{967DEAE4-C808-4CED-9391-837033EBCE21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использования ресурсов родительской общественности и социальных партнеров  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7629309-365A-46AF-81D9-4E963B2355E5}" type="parTrans" cxnId="{523E55CA-2E64-4992-A7FE-684B43AFAE04}">
      <dgm:prSet/>
      <dgm:spPr/>
      <dgm:t>
        <a:bodyPr/>
        <a:lstStyle/>
        <a:p>
          <a:endParaRPr lang="ru-RU"/>
        </a:p>
      </dgm:t>
    </dgm:pt>
    <dgm:pt modelId="{CE3AC3DB-DFA2-4D46-84F3-C03CD0D10261}" type="sibTrans" cxnId="{523E55CA-2E64-4992-A7FE-684B43AFAE04}">
      <dgm:prSet/>
      <dgm:spPr/>
      <dgm:t>
        <a:bodyPr/>
        <a:lstStyle/>
        <a:p>
          <a:endParaRPr lang="ru-RU"/>
        </a:p>
      </dgm:t>
    </dgm:pt>
    <dgm:pt modelId="{FFB7CB98-F4C4-49B7-9B40-7E5CB105B851}" type="pres">
      <dgm:prSet presAssocID="{AC4663DB-0982-4348-AD2B-289CC99A1A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6CC286-37EA-45BD-A486-F359DA010DAB}" type="pres">
      <dgm:prSet presAssocID="{7E6185CF-C26F-448A-ACEE-DDE45B3E935D}" presName="linNode" presStyleCnt="0"/>
      <dgm:spPr/>
    </dgm:pt>
    <dgm:pt modelId="{FC714D92-E0B4-4D0C-8F6B-EED024A33F88}" type="pres">
      <dgm:prSet presAssocID="{7E6185CF-C26F-448A-ACEE-DDE45B3E935D}" presName="parentShp" presStyleLbl="node1" presStyleIdx="0" presStyleCnt="3" custScaleY="185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8D57F-342B-4A78-8647-22088E0DEDFE}" type="pres">
      <dgm:prSet presAssocID="{7E6185CF-C26F-448A-ACEE-DDE45B3E935D}" presName="childShp" presStyleLbl="bgAccFollowNode1" presStyleIdx="0" presStyleCnt="3" custScaleX="133608" custScaleY="354482" custLinFactNeighborX="360" custLinFactNeighborY="-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34BCD-EA81-455C-A489-5B40AADEC879}" type="pres">
      <dgm:prSet presAssocID="{102A345E-BD56-4B7F-AF7F-91D764D538EF}" presName="spacing" presStyleCnt="0"/>
      <dgm:spPr/>
    </dgm:pt>
    <dgm:pt modelId="{DC1F2DB3-28E6-4122-BEDC-35472FF26413}" type="pres">
      <dgm:prSet presAssocID="{E3681001-BC4B-4897-A23E-D6BAB976888B}" presName="linNode" presStyleCnt="0"/>
      <dgm:spPr/>
    </dgm:pt>
    <dgm:pt modelId="{57C0727B-7DB6-46BD-A469-40D407C5F90B}" type="pres">
      <dgm:prSet presAssocID="{E3681001-BC4B-4897-A23E-D6BAB976888B}" presName="parentShp" presStyleLbl="node1" presStyleIdx="1" presStyleCnt="3" custScaleX="90039" custScaleY="210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C8864-E430-49EB-B541-93BB17267AFF}" type="pres">
      <dgm:prSet presAssocID="{E3681001-BC4B-4897-A23E-D6BAB976888B}" presName="childShp" presStyleLbl="bgAccFollowNode1" presStyleIdx="1" presStyleCnt="3" custScaleX="119087" custScaleY="638171" custLinFactNeighborX="3308" custLinFactNeighborY="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F6D532-C7A4-4FEC-8F4A-C77B12D12E8C}" type="pres">
      <dgm:prSet presAssocID="{CDFDBCB5-DAAC-4E87-AC5F-57FAE4556A64}" presName="spacing" presStyleCnt="0"/>
      <dgm:spPr/>
    </dgm:pt>
    <dgm:pt modelId="{3504D1DE-8B9C-4D33-8F2F-02EBB0B40E1F}" type="pres">
      <dgm:prSet presAssocID="{EFA7D215-649F-40D7-96C5-B8C5D02BE8D9}" presName="linNode" presStyleCnt="0"/>
      <dgm:spPr/>
    </dgm:pt>
    <dgm:pt modelId="{CB0809A8-499A-4DB1-87AE-E7D3F150E32D}" type="pres">
      <dgm:prSet presAssocID="{EFA7D215-649F-40D7-96C5-B8C5D02BE8D9}" presName="parentShp" presStyleLbl="node1" presStyleIdx="2" presStyleCnt="3" custScaleX="83788" custScaleY="178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B9758-5CA2-4A28-8C63-A2A92BF52CD8}" type="pres">
      <dgm:prSet presAssocID="{EFA7D215-649F-40D7-96C5-B8C5D02BE8D9}" presName="childShp" presStyleLbl="bgAccFollowNode1" presStyleIdx="2" presStyleCnt="3" custScaleX="112276" custScaleY="433893" custLinFactNeighborX="1702" custLinFactNeighborY="-3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24E993-AB83-422E-9C88-02B61868B8BF}" srcId="{EFA7D215-649F-40D7-96C5-B8C5D02BE8D9}" destId="{A1BD10EE-0B20-4D00-8396-A69F62E5DDAC}" srcOrd="2" destOrd="0" parTransId="{29602667-CB95-4931-8F4A-665746269A3A}" sibTransId="{EE7D60A1-7D25-4480-BB6D-323E13CB597A}"/>
    <dgm:cxn modelId="{0889D147-D555-41F1-ACD1-7016D4A7E0BF}" type="presOf" srcId="{8136F641-1D29-4B73-AB77-23395D33DEC7}" destId="{0A48D57F-342B-4A78-8647-22088E0DEDFE}" srcOrd="0" destOrd="0" presId="urn:microsoft.com/office/officeart/2005/8/layout/vList6"/>
    <dgm:cxn modelId="{8CA815C5-14D0-45FA-A415-18756CE5CE5B}" type="presOf" srcId="{EFA7D215-649F-40D7-96C5-B8C5D02BE8D9}" destId="{CB0809A8-499A-4DB1-87AE-E7D3F150E32D}" srcOrd="0" destOrd="0" presId="urn:microsoft.com/office/officeart/2005/8/layout/vList6"/>
    <dgm:cxn modelId="{4BD3429B-636C-4CF8-B1A3-A08FC1739CC3}" type="presOf" srcId="{AC4663DB-0982-4348-AD2B-289CC99A1A0C}" destId="{FFB7CB98-F4C4-49B7-9B40-7E5CB105B851}" srcOrd="0" destOrd="0" presId="urn:microsoft.com/office/officeart/2005/8/layout/vList6"/>
    <dgm:cxn modelId="{0CA60969-9F04-4B61-97AF-EAA8B64494C0}" srcId="{EFA7D215-649F-40D7-96C5-B8C5D02BE8D9}" destId="{AA592A4A-B29C-455E-8D07-BE13D6A54956}" srcOrd="0" destOrd="0" parTransId="{FF6C91F6-25A8-4932-A2A1-E6261BB8E333}" sibTransId="{6CA5D398-BBF1-4318-B5FB-9D49B46075EC}"/>
    <dgm:cxn modelId="{9A653886-F69D-4837-B724-4E9637D01B6D}" type="presOf" srcId="{E3681001-BC4B-4897-A23E-D6BAB976888B}" destId="{57C0727B-7DB6-46BD-A469-40D407C5F90B}" srcOrd="0" destOrd="0" presId="urn:microsoft.com/office/officeart/2005/8/layout/vList6"/>
    <dgm:cxn modelId="{523E55CA-2E64-4992-A7FE-684B43AFAE04}" srcId="{EFA7D215-649F-40D7-96C5-B8C5D02BE8D9}" destId="{967DEAE4-C808-4CED-9391-837033EBCE21}" srcOrd="3" destOrd="0" parTransId="{A7629309-365A-46AF-81D9-4E963B2355E5}" sibTransId="{CE3AC3DB-DFA2-4D46-84F3-C03CD0D10261}"/>
    <dgm:cxn modelId="{1CFBA3CB-F2BD-4F48-8927-5FF3B5DA5BE1}" type="presOf" srcId="{AA592A4A-B29C-455E-8D07-BE13D6A54956}" destId="{9DEB9758-5CA2-4A28-8C63-A2A92BF52CD8}" srcOrd="0" destOrd="0" presId="urn:microsoft.com/office/officeart/2005/8/layout/vList6"/>
    <dgm:cxn modelId="{D2FFA53A-EC1D-408C-9B64-2E2DCCCFE961}" srcId="{EFA7D215-649F-40D7-96C5-B8C5D02BE8D9}" destId="{13425770-4AF0-4059-AF33-4BB1AAB349DF}" srcOrd="1" destOrd="0" parTransId="{5022EA31-0470-46B5-8C9A-DAC3B8988CD6}" sibTransId="{0346EA62-F5B0-48E9-8E66-A47F9D4CC661}"/>
    <dgm:cxn modelId="{8294368D-6961-4A42-B356-D12ABB4811DD}" type="presOf" srcId="{7E6185CF-C26F-448A-ACEE-DDE45B3E935D}" destId="{FC714D92-E0B4-4D0C-8F6B-EED024A33F88}" srcOrd="0" destOrd="0" presId="urn:microsoft.com/office/officeart/2005/8/layout/vList6"/>
    <dgm:cxn modelId="{05171536-D177-4ED6-8E78-57ED7B6B90C0}" srcId="{AC4663DB-0982-4348-AD2B-289CC99A1A0C}" destId="{EFA7D215-649F-40D7-96C5-B8C5D02BE8D9}" srcOrd="2" destOrd="0" parTransId="{CA0494D4-C90D-4434-8618-436A7956F68E}" sibTransId="{E0C42032-1B4C-4066-9D27-86077F850F04}"/>
    <dgm:cxn modelId="{4A6E9934-FD29-46C8-B7D5-EBBB2786000A}" srcId="{7E6185CF-C26F-448A-ACEE-DDE45B3E935D}" destId="{8136F641-1D29-4B73-AB77-23395D33DEC7}" srcOrd="0" destOrd="0" parTransId="{DD2001E1-DF58-4B99-BC20-FA53BF9B4954}" sibTransId="{77C77040-77FE-437B-A26A-4507570F04FC}"/>
    <dgm:cxn modelId="{367CF369-0478-47D0-994C-7FB71398FF07}" type="presOf" srcId="{90ACA17E-4DAB-42A4-9C07-D7C839B2D8B0}" destId="{2C2C8864-E430-49EB-B541-93BB17267AFF}" srcOrd="0" destOrd="0" presId="urn:microsoft.com/office/officeart/2005/8/layout/vList6"/>
    <dgm:cxn modelId="{3BC21E81-AE55-48A0-B8D4-F3681B67C1EB}" srcId="{AC4663DB-0982-4348-AD2B-289CC99A1A0C}" destId="{7E6185CF-C26F-448A-ACEE-DDE45B3E935D}" srcOrd="0" destOrd="0" parTransId="{BDD1262F-CCF1-483C-B74D-A58CA58418C9}" sibTransId="{102A345E-BD56-4B7F-AF7F-91D764D538EF}"/>
    <dgm:cxn modelId="{F2E6F677-17C6-4C3D-95E1-EAECB94B709E}" type="presOf" srcId="{967DEAE4-C808-4CED-9391-837033EBCE21}" destId="{9DEB9758-5CA2-4A28-8C63-A2A92BF52CD8}" srcOrd="0" destOrd="3" presId="urn:microsoft.com/office/officeart/2005/8/layout/vList6"/>
    <dgm:cxn modelId="{DB92827F-0D52-49D7-B88D-CA87D12BC7B8}" srcId="{E3681001-BC4B-4897-A23E-D6BAB976888B}" destId="{90ACA17E-4DAB-42A4-9C07-D7C839B2D8B0}" srcOrd="0" destOrd="0" parTransId="{33203234-63F5-42EC-B0CF-77AB620133D8}" sibTransId="{1E7D08A2-E43E-4DF0-8AD8-00896C3358DB}"/>
    <dgm:cxn modelId="{E7C56157-663C-49BA-A04E-BD8959E13AD5}" type="presOf" srcId="{13425770-4AF0-4059-AF33-4BB1AAB349DF}" destId="{9DEB9758-5CA2-4A28-8C63-A2A92BF52CD8}" srcOrd="0" destOrd="1" presId="urn:microsoft.com/office/officeart/2005/8/layout/vList6"/>
    <dgm:cxn modelId="{36F202C2-572F-48D6-B434-9F2EF58CE085}" type="presOf" srcId="{A1BD10EE-0B20-4D00-8396-A69F62E5DDAC}" destId="{9DEB9758-5CA2-4A28-8C63-A2A92BF52CD8}" srcOrd="0" destOrd="2" presId="urn:microsoft.com/office/officeart/2005/8/layout/vList6"/>
    <dgm:cxn modelId="{1B4CFA97-B433-4D9C-9681-87249BA46252}" srcId="{AC4663DB-0982-4348-AD2B-289CC99A1A0C}" destId="{E3681001-BC4B-4897-A23E-D6BAB976888B}" srcOrd="1" destOrd="0" parTransId="{92B1CD2A-5F16-46FB-A9C9-BDFAD77CD4A6}" sibTransId="{CDFDBCB5-DAAC-4E87-AC5F-57FAE4556A64}"/>
    <dgm:cxn modelId="{C37808EA-0576-48E0-9B4B-B17FF896C57D}" type="presParOf" srcId="{FFB7CB98-F4C4-49B7-9B40-7E5CB105B851}" destId="{EF6CC286-37EA-45BD-A486-F359DA010DAB}" srcOrd="0" destOrd="0" presId="urn:microsoft.com/office/officeart/2005/8/layout/vList6"/>
    <dgm:cxn modelId="{CBD05B61-366C-4030-96E9-8DB5504D004D}" type="presParOf" srcId="{EF6CC286-37EA-45BD-A486-F359DA010DAB}" destId="{FC714D92-E0B4-4D0C-8F6B-EED024A33F88}" srcOrd="0" destOrd="0" presId="urn:microsoft.com/office/officeart/2005/8/layout/vList6"/>
    <dgm:cxn modelId="{6C49660F-74BB-466B-A912-9607D6C94FEF}" type="presParOf" srcId="{EF6CC286-37EA-45BD-A486-F359DA010DAB}" destId="{0A48D57F-342B-4A78-8647-22088E0DEDFE}" srcOrd="1" destOrd="0" presId="urn:microsoft.com/office/officeart/2005/8/layout/vList6"/>
    <dgm:cxn modelId="{4015B0A2-0F4C-4DD4-9853-95BD053C21C5}" type="presParOf" srcId="{FFB7CB98-F4C4-49B7-9B40-7E5CB105B851}" destId="{42934BCD-EA81-455C-A489-5B40AADEC879}" srcOrd="1" destOrd="0" presId="urn:microsoft.com/office/officeart/2005/8/layout/vList6"/>
    <dgm:cxn modelId="{003B4105-6080-4E65-B1AA-A7271B75E0D9}" type="presParOf" srcId="{FFB7CB98-F4C4-49B7-9B40-7E5CB105B851}" destId="{DC1F2DB3-28E6-4122-BEDC-35472FF26413}" srcOrd="2" destOrd="0" presId="urn:microsoft.com/office/officeart/2005/8/layout/vList6"/>
    <dgm:cxn modelId="{EC1060EE-FFCE-40B9-BC07-60FB6401D400}" type="presParOf" srcId="{DC1F2DB3-28E6-4122-BEDC-35472FF26413}" destId="{57C0727B-7DB6-46BD-A469-40D407C5F90B}" srcOrd="0" destOrd="0" presId="urn:microsoft.com/office/officeart/2005/8/layout/vList6"/>
    <dgm:cxn modelId="{A892771E-D8DB-4EDB-B1EB-BBFC00A10BC5}" type="presParOf" srcId="{DC1F2DB3-28E6-4122-BEDC-35472FF26413}" destId="{2C2C8864-E430-49EB-B541-93BB17267AFF}" srcOrd="1" destOrd="0" presId="urn:microsoft.com/office/officeart/2005/8/layout/vList6"/>
    <dgm:cxn modelId="{44F14DB0-EDD0-4A56-8F2F-8B184FB46052}" type="presParOf" srcId="{FFB7CB98-F4C4-49B7-9B40-7E5CB105B851}" destId="{6AF6D532-C7A4-4FEC-8F4A-C77B12D12E8C}" srcOrd="3" destOrd="0" presId="urn:microsoft.com/office/officeart/2005/8/layout/vList6"/>
    <dgm:cxn modelId="{43388121-BA4B-4FB4-AD20-218AFD82E01A}" type="presParOf" srcId="{FFB7CB98-F4C4-49B7-9B40-7E5CB105B851}" destId="{3504D1DE-8B9C-4D33-8F2F-02EBB0B40E1F}" srcOrd="4" destOrd="0" presId="urn:microsoft.com/office/officeart/2005/8/layout/vList6"/>
    <dgm:cxn modelId="{08A5DE1A-D802-47DB-8986-C483FA8B96EF}" type="presParOf" srcId="{3504D1DE-8B9C-4D33-8F2F-02EBB0B40E1F}" destId="{CB0809A8-499A-4DB1-87AE-E7D3F150E32D}" srcOrd="0" destOrd="0" presId="urn:microsoft.com/office/officeart/2005/8/layout/vList6"/>
    <dgm:cxn modelId="{02B5E255-370E-48D7-99D2-F470659278DA}" type="presParOf" srcId="{3504D1DE-8B9C-4D33-8F2F-02EBB0B40E1F}" destId="{9DEB9758-5CA2-4A28-8C63-A2A92BF52CD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40405-2481-4A3D-B5ED-1F3880E59A09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C5329-FA83-4CF8-9018-6DE08F2F8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644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6D8D1-380F-4431-A505-F4CFAF96E12F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469F8-2E03-497F-9BB1-727E226FA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3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469F8-2E03-497F-9BB1-727E226FAC1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09"/>
            <a:ext cx="9071930" cy="145719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318" y="150878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2" y="106714"/>
            <a:ext cx="422701" cy="100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260648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7" y="260535"/>
            <a:ext cx="7236232" cy="105623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70440" y="1844461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О результатах пилотного мониторинга школьной мотивации 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обучающихся </a:t>
            </a:r>
            <a:r>
              <a:rPr lang="ru-RU" sz="2800" b="1" i="1" dirty="0">
                <a:solidFill>
                  <a:srgbClr val="C00000"/>
                </a:solidFill>
              </a:rPr>
              <a:t>ШНОР и </a:t>
            </a:r>
            <a:r>
              <a:rPr lang="ru-RU" sz="2800" b="1" i="1" dirty="0" smtClean="0">
                <a:solidFill>
                  <a:srgbClr val="C00000"/>
                </a:solidFill>
              </a:rPr>
              <a:t>ШНСУ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О </a:t>
            </a:r>
            <a:r>
              <a:rPr lang="ru-RU" sz="2800" b="1" i="1" dirty="0">
                <a:solidFill>
                  <a:srgbClr val="C00000"/>
                </a:solidFill>
              </a:rPr>
              <a:t>запуске </a:t>
            </a:r>
            <a:r>
              <a:rPr lang="ru-RU" sz="2800" b="1" i="1" dirty="0" smtClean="0">
                <a:solidFill>
                  <a:srgbClr val="C00000"/>
                </a:solidFill>
              </a:rPr>
              <a:t>промежуточного мониторинга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8472" y="4860554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Серафимович Ирина Владимировна, </a:t>
            </a:r>
            <a:r>
              <a:rPr lang="ru-RU" dirty="0" err="1" smtClean="0"/>
              <a:t>к.пс.н</a:t>
            </a:r>
            <a:r>
              <a:rPr lang="ru-RU" dirty="0" smtClean="0"/>
              <a:t>., проректор ГАУ ДПО ЯО ИРО</a:t>
            </a:r>
          </a:p>
          <a:p>
            <a:r>
              <a:rPr lang="ru-RU" dirty="0" smtClean="0"/>
              <a:t>Сальникова </a:t>
            </a:r>
            <a:r>
              <a:rPr lang="ru-RU" dirty="0"/>
              <a:t>Юлия Николаевна, </a:t>
            </a:r>
            <a:r>
              <a:rPr lang="ru-RU" dirty="0" err="1"/>
              <a:t>к.п.н</a:t>
            </a:r>
            <a:r>
              <a:rPr lang="ru-RU" smtClean="0"/>
              <a:t>., доцент </a:t>
            </a:r>
            <a:r>
              <a:rPr lang="ru-RU" dirty="0"/>
              <a:t>ЦОМ ГАУ ДПО ЯО ИРО</a:t>
            </a: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диагностики по категории обучающихся из школ с низкими результатами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школ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сложным социальным контекстом</a:t>
            </a:r>
            <a:endParaRPr lang="ru-RU" sz="20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1268760"/>
          <a:ext cx="805338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47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Результаты и интерпретация</a:t>
            </a:r>
            <a:r>
              <a:rPr lang="ru-RU" sz="2800" dirty="0" smtClean="0">
                <a:solidFill>
                  <a:srgbClr val="C00000"/>
                </a:solidFill>
              </a:rPr>
              <a:t>: опросник                «</a:t>
            </a:r>
            <a:r>
              <a:rPr lang="ru-RU" sz="2800" dirty="0">
                <a:solidFill>
                  <a:srgbClr val="C00000"/>
                </a:solidFill>
              </a:rPr>
              <a:t>Система мотивов школьной мотивации</a:t>
            </a:r>
            <a:r>
              <a:rPr lang="ru-RU" sz="2800" dirty="0" smtClean="0">
                <a:solidFill>
                  <a:srgbClr val="C00000"/>
                </a:solidFill>
              </a:rPr>
              <a:t>»                      </a:t>
            </a:r>
            <a:r>
              <a:rPr lang="ru-RU" sz="2800" dirty="0">
                <a:solidFill>
                  <a:srgbClr val="C00000"/>
                </a:solidFill>
              </a:rPr>
              <a:t>(Ч.Д. </a:t>
            </a:r>
            <a:r>
              <a:rPr lang="ru-RU" sz="2800" dirty="0" err="1">
                <a:solidFill>
                  <a:srgbClr val="C00000"/>
                </a:solidFill>
              </a:rPr>
              <a:t>Спилбергер</a:t>
            </a:r>
            <a:r>
              <a:rPr lang="ru-RU" sz="2800" dirty="0">
                <a:solidFill>
                  <a:srgbClr val="C00000"/>
                </a:solidFill>
              </a:rPr>
              <a:t>, модификация А.М. Прихожан</a:t>
            </a:r>
            <a:r>
              <a:rPr lang="ru-RU" sz="2800" dirty="0" smtClean="0">
                <a:solidFill>
                  <a:srgbClr val="C00000"/>
                </a:solidFill>
              </a:rPr>
              <a:t>): гендерный анализ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2862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Методика Самооценки </a:t>
            </a:r>
            <a:r>
              <a:rPr lang="ru-RU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Дембо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-Рубинштейн в модификации А.М. Прихожан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68760"/>
            <a:ext cx="7221884" cy="46756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6021288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*Высокий уровень баллов по данному показателю свидетельствует о том, что обучающиеся не хотят менять свою школу ни при каких обстоятельствах</a:t>
            </a:r>
          </a:p>
        </p:txBody>
      </p:sp>
    </p:spTree>
    <p:extLst>
      <p:ext uri="{BB962C8B-B14F-4D97-AF65-F5344CB8AC3E}">
        <p14:creationId xmlns:p14="http://schemas.microsoft.com/office/powerpoint/2010/main" val="29562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Методика Самооценки </a:t>
            </a:r>
            <a:r>
              <a:rPr lang="ru-RU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Дембо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-Рубинштейн в модификации А.М.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Прихожан: гендерный анализ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6021288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*Высокий уровень баллов по данному показателю свидетельствует о том, что обучающиеся не хотят менять свою школу ни при каких обстоятельствах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55576" y="1340768"/>
          <a:ext cx="6996114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8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диагностики по категории обучающихся из школ с низкими результатами обучения и школ со сложным социальным контекстом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79512" y="1484784"/>
          <a:ext cx="8676456" cy="506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7679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620688"/>
          <a:ext cx="903649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418058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вывод по итогам входного мониторинга школьной мотивации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167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Благодарим Вас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Проект входного мониторинга показателей мотивации к обучению у обучающихся 6,7,8 классов ОО: основные понятия и целевые ориентиры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3754760" cy="435334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Мониторинг мотивации к обучению </a:t>
            </a:r>
            <a:r>
              <a:rPr lang="ru-RU" dirty="0"/>
              <a:t>рассматривается нами как составляющая психолого-педагогического </a:t>
            </a:r>
            <a:r>
              <a:rPr lang="ru-RU" b="1" i="1" dirty="0"/>
              <a:t>наблюдения</a:t>
            </a:r>
            <a:r>
              <a:rPr lang="ru-RU" dirty="0"/>
              <a:t>, охватывающая сферу </a:t>
            </a:r>
            <a:r>
              <a:rPr lang="ru-RU" b="1" i="1" dirty="0"/>
              <a:t>сбора и накопления информации, анализа и ближайшего прогнозирования динамики комплекса мотивов</a:t>
            </a:r>
            <a:r>
              <a:rPr lang="ru-RU" dirty="0"/>
              <a:t> к обучению и мотивации в целом.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844824"/>
            <a:ext cx="3970784" cy="42813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Подростковый возраст </a:t>
            </a:r>
            <a:r>
              <a:rPr lang="ru-RU" dirty="0"/>
              <a:t>выбран как самый трудный в плане психолого-педагогического воздействия и как самый нуждающийся в объективной оценке ситуации, касающейся как учебной мотивации, так и в целом мотивационно-ценностной сферы личности обучающихся.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995936" y="3212976"/>
            <a:ext cx="792088" cy="36004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Проект входного мониторинга показателей мотивации к обучению у обучающихся 6,7,8 классов ОО: 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основные </a:t>
            </a:r>
            <a:r>
              <a:rPr lang="ru-RU" sz="2800" dirty="0">
                <a:solidFill>
                  <a:srgbClr val="FF0000"/>
                </a:solidFill>
              </a:rPr>
              <a:t>понятия и целевые ориентиры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Цель: </a:t>
            </a:r>
            <a:r>
              <a:rPr lang="ru-RU" dirty="0"/>
              <a:t>изучение и отслеживание количественных и качественных изменений вариативного показателя «Школьная мотивация» в деятельности школ с низкими результатами обучения и функционирующих в сложных социальных условиях </a:t>
            </a:r>
            <a:endParaRPr lang="en-US" dirty="0" smtClean="0"/>
          </a:p>
          <a:p>
            <a:pPr algn="just"/>
            <a:r>
              <a:rPr lang="ru-RU" b="1" dirty="0" smtClean="0"/>
              <a:t>Предмет мониторинга </a:t>
            </a:r>
            <a:r>
              <a:rPr lang="ru-RU" dirty="0" smtClean="0"/>
              <a:t>-  </a:t>
            </a:r>
            <a:r>
              <a:rPr lang="ru-RU" dirty="0"/>
              <a:t>мотивационная система личности обучающихся подросткового </a:t>
            </a:r>
            <a:r>
              <a:rPr lang="ru-RU" dirty="0" smtClean="0"/>
              <a:t>возраста.</a:t>
            </a:r>
          </a:p>
          <a:p>
            <a:pPr algn="just"/>
            <a:r>
              <a:rPr lang="ru-RU" b="1" dirty="0" smtClean="0"/>
              <a:t>Период мониторинга: </a:t>
            </a:r>
            <a:r>
              <a:rPr lang="ru-RU" dirty="0" smtClean="0"/>
              <a:t>тестирование </a:t>
            </a:r>
            <a:r>
              <a:rPr lang="ru-RU" dirty="0"/>
              <a:t>проводилось дистанционно в электронной форме с использованием виртуальной платформы «</a:t>
            </a:r>
            <a:r>
              <a:rPr lang="ru-RU" dirty="0" err="1"/>
              <a:t>onlinetestpad</a:t>
            </a:r>
            <a:r>
              <a:rPr lang="ru-RU" dirty="0"/>
              <a:t>» с 19.06 по 03.07.2020 г.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4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500" dirty="0">
                <a:solidFill>
                  <a:srgbClr val="FF0000"/>
                </a:solidFill>
              </a:rPr>
              <a:t>Проект входного мониторинга показателей мотивации к обучению у обучающихся 6,7,8 классов ОО: </a:t>
            </a:r>
            <a:br>
              <a:rPr lang="ru-RU" sz="2500" dirty="0">
                <a:solidFill>
                  <a:srgbClr val="FF0000"/>
                </a:solidFill>
              </a:rPr>
            </a:br>
            <a:r>
              <a:rPr lang="ru-RU" sz="2500" dirty="0" smtClean="0">
                <a:solidFill>
                  <a:srgbClr val="FF0000"/>
                </a:solidFill>
              </a:rPr>
              <a:t>Методы и </a:t>
            </a:r>
            <a:r>
              <a:rPr lang="ru-RU" sz="2500" dirty="0">
                <a:solidFill>
                  <a:srgbClr val="FF0000"/>
                </a:solidFill>
              </a:rPr>
              <a:t>организация мониторинга: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51216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В комплекс </a:t>
            </a:r>
            <a:r>
              <a:rPr lang="ru-RU" sz="2400" dirty="0">
                <a:solidFill>
                  <a:srgbClr val="0070C0"/>
                </a:solidFill>
              </a:rPr>
              <a:t>внешних и внутренних условий, создающих предпосылки для формирования </a:t>
            </a:r>
            <a:r>
              <a:rPr lang="ru-RU" sz="2400" dirty="0" smtClean="0">
                <a:solidFill>
                  <a:srgbClr val="0070C0"/>
                </a:solidFill>
              </a:rPr>
              <a:t>мотивации: вошли факторы внешней и внутренней мотивации.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В </a:t>
            </a:r>
            <a:r>
              <a:rPr lang="ru-RU" sz="2400" b="1" dirty="0">
                <a:solidFill>
                  <a:srgbClr val="0070C0"/>
                </a:solidFill>
              </a:rPr>
              <a:t>качестве факторов внутренней мотивации </a:t>
            </a:r>
            <a:r>
              <a:rPr lang="ru-RU" sz="2400" b="1" dirty="0" smtClean="0">
                <a:solidFill>
                  <a:srgbClr val="0070C0"/>
                </a:solidFill>
              </a:rPr>
              <a:t>выступают: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-    мотивация учения;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</a:rPr>
              <a:t>эмоциональное отношение;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</a:rPr>
              <a:t>самооценка </a:t>
            </a:r>
            <a:r>
              <a:rPr lang="ru-RU" sz="2400" dirty="0">
                <a:solidFill>
                  <a:srgbClr val="0070C0"/>
                </a:solidFill>
              </a:rPr>
              <a:t>себя и различных аспектов обучения и </a:t>
            </a:r>
            <a:r>
              <a:rPr lang="ru-RU" sz="2400" dirty="0" smtClean="0">
                <a:solidFill>
                  <a:srgbClr val="0070C0"/>
                </a:solidFill>
              </a:rPr>
              <a:t>общения;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В качестве положительных мотивов обучения рассмотрены: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</a:rPr>
              <a:t>познавательная активность;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</a:rPr>
              <a:t>мотивации достижения;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В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качестве отрицательных </a:t>
            </a:r>
            <a:r>
              <a:rPr lang="ru-RU" sz="2400" b="1" dirty="0" smtClean="0">
                <a:solidFill>
                  <a:srgbClr val="0070C0"/>
                </a:solidFill>
              </a:rPr>
              <a:t>мотивов</a:t>
            </a:r>
            <a:r>
              <a:rPr lang="ru-RU" sz="2400" dirty="0" smtClean="0">
                <a:solidFill>
                  <a:srgbClr val="0070C0"/>
                </a:solidFill>
              </a:rPr>
              <a:t>–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тревожность </a:t>
            </a:r>
            <a:r>
              <a:rPr lang="ru-RU" sz="2400" dirty="0">
                <a:solidFill>
                  <a:srgbClr val="0070C0"/>
                </a:solidFill>
              </a:rPr>
              <a:t>и гнев</a:t>
            </a:r>
          </a:p>
          <a:p>
            <a:pPr marL="0" indent="0" algn="just">
              <a:buNone/>
            </a:pPr>
            <a:endParaRPr lang="ru-RU" sz="2400" dirty="0" smtClean="0">
              <a:solidFill>
                <a:srgbClr val="0070C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BDB53F8D-0685-554E-91CC-C7FC49A19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440" y="4797152"/>
            <a:ext cx="1954560" cy="192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9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4203700"/>
            <a:ext cx="188277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1698625"/>
            <a:ext cx="1692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4400" dirty="0" smtClean="0">
                <a:solidFill>
                  <a:schemeClr val="accent2">
                    <a:lumMod val="75000"/>
                  </a:schemeClr>
                </a:solidFill>
              </a:rPr>
              <a:t>Подходы к экспресс-мониторингу мотивации обучающихся</a:t>
            </a:r>
            <a:br>
              <a:rPr lang="ru-RU" altLang="ru-RU" sz="4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altLang="ru-RU" sz="4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Google Shape;522;p76"/>
          <p:cNvSpPr>
            <a:spLocks noGrp="1"/>
          </p:cNvSpPr>
          <p:nvPr>
            <p:ph idx="1"/>
          </p:nvPr>
        </p:nvSpPr>
        <p:spPr>
          <a:xfrm>
            <a:off x="457200" y="5013325"/>
            <a:ext cx="1738313" cy="1311275"/>
          </a:xfrm>
          <a:solidFill>
            <a:schemeClr val="accent4">
              <a:lumMod val="40000"/>
              <a:lumOff val="60000"/>
            </a:schemeClr>
          </a:solidFill>
          <a:ln w="12700" cap="flat">
            <a:solidFill>
              <a:schemeClr val="accent3"/>
            </a:solidFill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sz="1600" b="1" dirty="0" smtClean="0"/>
              <a:t>Мотивация выбора, положительные и отрицательные мотивы</a:t>
            </a:r>
            <a:endParaRPr sz="1600" b="1" dirty="0"/>
          </a:p>
        </p:txBody>
      </p:sp>
      <p:sp>
        <p:nvSpPr>
          <p:cNvPr id="5" name="Google Shape;523;p76"/>
          <p:cNvSpPr/>
          <p:nvPr/>
        </p:nvSpPr>
        <p:spPr>
          <a:xfrm>
            <a:off x="2627313" y="5013325"/>
            <a:ext cx="2376487" cy="1311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мотивации - Методика диагностика самооценки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Дембо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-Рубинштейн. Модификация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А.М.Прихожан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524;p76"/>
          <p:cNvSpPr/>
          <p:nvPr/>
        </p:nvSpPr>
        <p:spPr>
          <a:xfrm>
            <a:off x="5716588" y="5011738"/>
            <a:ext cx="2520950" cy="13065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Социометрия (мотивация к взаимодействию и сотрудничеству, адаптация/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524;p76"/>
          <p:cNvSpPr/>
          <p:nvPr/>
        </p:nvSpPr>
        <p:spPr>
          <a:xfrm>
            <a:off x="2281238" y="3249613"/>
            <a:ext cx="3182937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70C0"/>
                </a:solidFill>
              </a:rPr>
              <a:t>ВНЕШНЯЯ МОТИВАЦИЯ</a:t>
            </a:r>
          </a:p>
        </p:txBody>
      </p:sp>
      <p:sp>
        <p:nvSpPr>
          <p:cNvPr id="8" name="Google Shape;524;p76"/>
          <p:cNvSpPr/>
          <p:nvPr/>
        </p:nvSpPr>
        <p:spPr>
          <a:xfrm>
            <a:off x="2311400" y="4106863"/>
            <a:ext cx="3124200" cy="5667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7030A0"/>
                </a:solidFill>
              </a:rPr>
              <a:t>ВНУТРЕНЯЯ МОТИВАЦИЯ</a:t>
            </a:r>
          </a:p>
        </p:txBody>
      </p:sp>
      <p:sp>
        <p:nvSpPr>
          <p:cNvPr id="9" name="Google Shape;524;p76"/>
          <p:cNvSpPr/>
          <p:nvPr/>
        </p:nvSpPr>
        <p:spPr>
          <a:xfrm>
            <a:off x="319088" y="2244725"/>
            <a:ext cx="1800225" cy="6937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Академическая успеваемость</a:t>
            </a:r>
            <a:endParaRPr sz="1200" b="1" dirty="0"/>
          </a:p>
        </p:txBody>
      </p:sp>
      <p:sp>
        <p:nvSpPr>
          <p:cNvPr id="10" name="Google Shape;524;p76"/>
          <p:cNvSpPr/>
          <p:nvPr/>
        </p:nvSpPr>
        <p:spPr>
          <a:xfrm>
            <a:off x="2627313" y="2251075"/>
            <a:ext cx="2376487" cy="719138"/>
          </a:xfrm>
          <a:prstGeom prst="rect">
            <a:avLst/>
          </a:prstGeom>
          <a:noFill/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sz="1200" dirty="0">
              <a:solidFill>
                <a:schemeClr val="accent2"/>
              </a:solidFill>
            </a:endParaRPr>
          </a:p>
        </p:txBody>
      </p:sp>
      <p:sp>
        <p:nvSpPr>
          <p:cNvPr id="11" name="Google Shape;524;p76"/>
          <p:cNvSpPr/>
          <p:nvPr/>
        </p:nvSpPr>
        <p:spPr>
          <a:xfrm>
            <a:off x="5435600" y="2289175"/>
            <a:ext cx="2520950" cy="681038"/>
          </a:xfrm>
          <a:prstGeom prst="rect">
            <a:avLst/>
          </a:prstGeom>
          <a:noFill/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sz="1200" dirty="0">
              <a:solidFill>
                <a:schemeClr val="accent2"/>
              </a:solidFill>
            </a:endParaRPr>
          </a:p>
        </p:txBody>
      </p:sp>
      <p:sp>
        <p:nvSpPr>
          <p:cNvPr id="12" name="Google Shape;524;p76"/>
          <p:cNvSpPr/>
          <p:nvPr/>
        </p:nvSpPr>
        <p:spPr>
          <a:xfrm>
            <a:off x="2613025" y="2279650"/>
            <a:ext cx="2376487" cy="6937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Поощрение/наказание</a:t>
            </a:r>
          </a:p>
        </p:txBody>
      </p:sp>
      <p:sp>
        <p:nvSpPr>
          <p:cNvPr id="13" name="Google Shape;524;p76"/>
          <p:cNvSpPr/>
          <p:nvPr/>
        </p:nvSpPr>
        <p:spPr>
          <a:xfrm>
            <a:off x="5435600" y="2255838"/>
            <a:ext cx="2665413" cy="6937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Отношение к педагогу/ предмету</a:t>
            </a:r>
          </a:p>
        </p:txBody>
      </p:sp>
      <p:sp>
        <p:nvSpPr>
          <p:cNvPr id="14" name="Google Shape;524;p76"/>
          <p:cNvSpPr/>
          <p:nvPr/>
        </p:nvSpPr>
        <p:spPr>
          <a:xfrm>
            <a:off x="5724525" y="3795713"/>
            <a:ext cx="2520950" cy="10429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lIns="91425" tIns="45700" rIns="91425" bIns="4570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мотивов школьной мотивации (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Н.Г.Лусканова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Ч.Д.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Спилбергер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А.М. Прихожан )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>
            <a:off x="1101725" y="2986088"/>
            <a:ext cx="1093788" cy="825500"/>
          </a:xfrm>
          <a:prstGeom prst="curved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право стрелка 16"/>
          <p:cNvSpPr/>
          <p:nvPr/>
        </p:nvSpPr>
        <p:spPr>
          <a:xfrm>
            <a:off x="5464175" y="2978150"/>
            <a:ext cx="1008063" cy="809625"/>
          </a:xfrm>
          <a:prstGeom prst="curved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3635375" y="2986088"/>
            <a:ext cx="360363" cy="263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войная стрелка вверх/вниз 18"/>
          <p:cNvSpPr/>
          <p:nvPr/>
        </p:nvSpPr>
        <p:spPr>
          <a:xfrm>
            <a:off x="3635375" y="3860800"/>
            <a:ext cx="179388" cy="246063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4702175" y="3846513"/>
            <a:ext cx="179388" cy="246062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Двойная стрелка вверх/вниз 21"/>
          <p:cNvSpPr/>
          <p:nvPr/>
        </p:nvSpPr>
        <p:spPr>
          <a:xfrm>
            <a:off x="2613025" y="3860800"/>
            <a:ext cx="179388" cy="246063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Тройная стрелка влево/вправо/вверх 22"/>
          <p:cNvSpPr/>
          <p:nvPr/>
        </p:nvSpPr>
        <p:spPr>
          <a:xfrm rot="8608231">
            <a:off x="4916488" y="4495800"/>
            <a:ext cx="1216025" cy="849313"/>
          </a:xfrm>
          <a:prstGeom prst="leftRigh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Тройная стрелка влево/вправо/вверх 24"/>
          <p:cNvSpPr/>
          <p:nvPr/>
        </p:nvSpPr>
        <p:spPr>
          <a:xfrm rot="13908559">
            <a:off x="1460500" y="4406901"/>
            <a:ext cx="1216025" cy="850900"/>
          </a:xfrm>
          <a:prstGeom prst="leftRigh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9480" name="Picture 2" descr="https://www.psyhologvspb.ru/images/img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895975"/>
            <a:ext cx="115093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1" name="Picture 4" descr="https://cf.ppt-online.org/files/slide/l/LoDdMhpTvgKnl6mFSuBrfXVkQeEWi5aqcCwA14/slide-1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95975"/>
            <a:ext cx="1198563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53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b="1" dirty="0">
                <a:solidFill>
                  <a:srgbClr val="FF0000"/>
                </a:solidFill>
              </a:rPr>
              <a:t>Методы и организация мониторинга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/>
              <a:t>апробации подобранного инструментария мониторинга на добровольной основе было выбрано </a:t>
            </a:r>
            <a:r>
              <a:rPr lang="ru-RU" b="1" dirty="0"/>
              <a:t>20 </a:t>
            </a:r>
            <a:r>
              <a:rPr lang="ru-RU" dirty="0"/>
              <a:t>образовательных организаций из </a:t>
            </a:r>
            <a:r>
              <a:rPr lang="ru-RU" b="1" dirty="0"/>
              <a:t>8</a:t>
            </a:r>
            <a:r>
              <a:rPr lang="ru-RU" dirty="0"/>
              <a:t> муниципальных районов, что составило </a:t>
            </a:r>
            <a:r>
              <a:rPr lang="ru-RU" b="1" dirty="0"/>
              <a:t>30%</a:t>
            </a:r>
            <a:r>
              <a:rPr lang="ru-RU" dirty="0"/>
              <a:t> от общего количества ОО участниц </a:t>
            </a:r>
            <a:r>
              <a:rPr lang="ru-RU" dirty="0" smtClean="0"/>
              <a:t>проекта.</a:t>
            </a:r>
          </a:p>
          <a:p>
            <a:pPr algn="just"/>
            <a:r>
              <a:rPr lang="ru-RU" b="1" dirty="0" smtClean="0"/>
              <a:t>Выборка</a:t>
            </a:r>
            <a:r>
              <a:rPr lang="ru-RU" b="1" dirty="0"/>
              <a:t>:</a:t>
            </a:r>
            <a:r>
              <a:rPr lang="ru-RU" dirty="0"/>
              <a:t> в мониторинге приняли участие учащиеся 6-8 классов школ-участниц проекта (ООШ и СШ), в возрасте от 12 до 15 лет, гетерогенны по половому признаку. </a:t>
            </a:r>
          </a:p>
          <a:p>
            <a:pPr algn="just"/>
            <a:r>
              <a:rPr lang="ru-RU" b="1" dirty="0"/>
              <a:t>Общее количество выборки</a:t>
            </a:r>
            <a:r>
              <a:rPr lang="ru-RU" dirty="0"/>
              <a:t>: </a:t>
            </a:r>
            <a:r>
              <a:rPr lang="ru-RU" dirty="0">
                <a:solidFill>
                  <a:srgbClr val="FF0000"/>
                </a:solidFill>
              </a:rPr>
              <a:t>265 </a:t>
            </a:r>
            <a:r>
              <a:rPr lang="ru-RU" dirty="0"/>
              <a:t>человек, из них 126 обучающихся женского пола, 139 – мужского пола. Всего в проекте участвуют </a:t>
            </a:r>
            <a:r>
              <a:rPr lang="ru-RU" dirty="0">
                <a:solidFill>
                  <a:srgbClr val="FF0000"/>
                </a:solidFill>
              </a:rPr>
              <a:t>68 </a:t>
            </a:r>
            <a:r>
              <a:rPr lang="ru-RU" dirty="0"/>
              <a:t>школ, из них </a:t>
            </a:r>
            <a:r>
              <a:rPr lang="ru-RU" dirty="0">
                <a:solidFill>
                  <a:srgbClr val="FF0000"/>
                </a:solidFill>
              </a:rPr>
              <a:t>14</a:t>
            </a:r>
            <a:r>
              <a:rPr lang="ru-RU" dirty="0"/>
              <a:t> приняли участие в мониторинге, что составляет </a:t>
            </a:r>
            <a:r>
              <a:rPr lang="ru-RU" dirty="0">
                <a:solidFill>
                  <a:srgbClr val="FF0000"/>
                </a:solidFill>
              </a:rPr>
              <a:t>21% </a:t>
            </a:r>
            <a:r>
              <a:rPr lang="ru-RU" dirty="0"/>
              <a:t>образовательный учреждений.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7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42096" cy="86409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Результаты и интерпретация: отношение </a:t>
            </a:r>
            <a:r>
              <a:rPr lang="ru-RU" sz="1800" b="1" dirty="0">
                <a:solidFill>
                  <a:srgbClr val="FF0000"/>
                </a:solidFill>
              </a:rPr>
              <a:t>к </a:t>
            </a:r>
            <a:r>
              <a:rPr lang="ru-RU" sz="1800" b="1" dirty="0" smtClean="0">
                <a:solidFill>
                  <a:srgbClr val="FF0000"/>
                </a:solidFill>
              </a:rPr>
              <a:t>учителю (Анкета </a:t>
            </a:r>
            <a:r>
              <a:rPr lang="ru-RU" sz="1800" b="1" dirty="0">
                <a:solidFill>
                  <a:srgbClr val="FF0000"/>
                </a:solidFill>
              </a:rPr>
              <a:t>«Учитель — ученик</a:t>
            </a:r>
            <a:r>
              <a:rPr lang="ru-RU" sz="1800" b="1" dirty="0" smtClean="0">
                <a:solidFill>
                  <a:srgbClr val="FF0000"/>
                </a:solidFill>
              </a:rPr>
              <a:t>» *максимальное </a:t>
            </a:r>
            <a:r>
              <a:rPr lang="ru-RU" sz="1800" b="1" dirty="0">
                <a:solidFill>
                  <a:srgbClr val="FF0000"/>
                </a:solidFill>
              </a:rPr>
              <a:t>значение по каждому компоненту - 8)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32" y="3501008"/>
            <a:ext cx="5162368" cy="325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868140"/>
            <a:ext cx="5956112" cy="285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0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диагностики по категории обучающихся из школ с низкими результатами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из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 со сложным социальным контекстом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1844824"/>
          <a:ext cx="8496300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83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Результаты и интерпретация: опросник «Система мотивов школьной мотивации» (Ч.Д. </a:t>
            </a:r>
            <a:r>
              <a:rPr lang="ru-RU" sz="2800" dirty="0" err="1">
                <a:solidFill>
                  <a:srgbClr val="C00000"/>
                </a:solidFill>
              </a:rPr>
              <a:t>Спилбергер</a:t>
            </a:r>
            <a:r>
              <a:rPr lang="ru-RU" sz="2800" dirty="0">
                <a:solidFill>
                  <a:srgbClr val="C00000"/>
                </a:solidFill>
              </a:rPr>
              <a:t>, модификация А.М. Прихожан)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01" y="1693078"/>
            <a:ext cx="9076203" cy="440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829</Words>
  <Application>Microsoft Office PowerPoint</Application>
  <PresentationFormat>Экран (4:3)</PresentationFormat>
  <Paragraphs>65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Проект входного мониторинга показателей мотивации к обучению у обучающихся 6,7,8 классов ОО: основные понятия и целевые ориентиры</vt:lpstr>
      <vt:lpstr>Проект входного мониторинга показателей мотивации к обучению у обучающихся 6,7,8 классов ОО:  основные понятия и целевые ориентиры</vt:lpstr>
      <vt:lpstr>Проект входного мониторинга показателей мотивации к обучению у обучающихся 6,7,8 классов ОО:  Методы и организация мониторинга: </vt:lpstr>
      <vt:lpstr>Подходы к экспресс-мониторингу мотивации обучающихся </vt:lpstr>
      <vt:lpstr>Методы и организация мониторинга</vt:lpstr>
      <vt:lpstr>Результаты и интерпретация: отношение к учителю (Анкета «Учитель — ученик» *максимальное значение по каждому компоненту - 8)</vt:lpstr>
      <vt:lpstr>Результаты диагностики по категории обучающихся из школ с низкими результатами обучения и из школ со сложным социальным контекстом</vt:lpstr>
      <vt:lpstr>Результаты и интерпретация: опросник «Система мотивов школьной мотивации» (Ч.Д. Спилбергер, модификация А.М. Прихожан)</vt:lpstr>
      <vt:lpstr>Результаты диагностики по категории обучающихся из школ с низкими результатами обучения и школ со сложным социальным контекстом</vt:lpstr>
      <vt:lpstr>Результаты и интерпретация: опросник                «Система мотивов школьной мотивации»                      (Ч.Д. Спилбергер, модификация А.М. Прихожан): гендерный анализ</vt:lpstr>
      <vt:lpstr>Методика Самооценки Дембо-Рубинштейн в модификации А.М. Прихожан</vt:lpstr>
      <vt:lpstr>Методика Самооценки Дембо-Рубинштейн в модификации А.М. Прихожан: гендерный анализ</vt:lpstr>
      <vt:lpstr>Результаты диагностики по категории обучающихся из школ с низкими результатами обучения и школ со сложным социальным контекстом</vt:lpstr>
      <vt:lpstr>Общий вывод по итогам входного мониторинга школьной мотивации</vt:lpstr>
      <vt:lpstr>Благодарим Вас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Галина Валентиновна Куприянова</cp:lastModifiedBy>
  <cp:revision>194</cp:revision>
  <cp:lastPrinted>2020-08-18T11:59:55Z</cp:lastPrinted>
  <dcterms:created xsi:type="dcterms:W3CDTF">2020-04-28T10:20:12Z</dcterms:created>
  <dcterms:modified xsi:type="dcterms:W3CDTF">2020-09-28T09:26:17Z</dcterms:modified>
</cp:coreProperties>
</file>