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7" r:id="rId5"/>
    <p:sldId id="260" r:id="rId6"/>
    <p:sldId id="315" r:id="rId7"/>
    <p:sldId id="296" r:id="rId8"/>
    <p:sldId id="297" r:id="rId9"/>
    <p:sldId id="257" r:id="rId10"/>
    <p:sldId id="283" r:id="rId11"/>
    <p:sldId id="310" r:id="rId12"/>
    <p:sldId id="309" r:id="rId13"/>
    <p:sldId id="300" r:id="rId14"/>
    <p:sldId id="301" r:id="rId15"/>
    <p:sldId id="316" r:id="rId16"/>
    <p:sldId id="312" r:id="rId17"/>
    <p:sldId id="313" r:id="rId18"/>
    <p:sldId id="314" r:id="rId19"/>
    <p:sldId id="295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F1C"/>
    <a:srgbClr val="0B2B41"/>
    <a:srgbClr val="B2606E"/>
    <a:srgbClr val="0D3047"/>
    <a:srgbClr val="114263"/>
    <a:srgbClr val="401918"/>
    <a:srgbClr val="AB678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703" autoAdjust="0"/>
  </p:normalViewPr>
  <p:slideViewPr>
    <p:cSldViewPr snapToGrid="0">
      <p:cViewPr>
        <p:scale>
          <a:sx n="96" d="100"/>
          <a:sy n="96" d="100"/>
        </p:scale>
        <p:origin x="-134" y="-24"/>
      </p:cViewPr>
      <p:guideLst>
        <p:guide orient="horz" pos="2160"/>
        <p:guide orient="horz" pos="432"/>
        <p:guide pos="3864"/>
        <p:guide pos="408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F45ED-99CF-4693-A587-9EEB92F18A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2D1FA5FA-2FF7-4DAA-A936-2F18D9918533}">
      <dgm:prSet phldrT="[Текст]" custT="1"/>
      <dgm:spPr/>
      <dgm:t>
        <a:bodyPr/>
        <a:lstStyle/>
        <a:p>
          <a:r>
            <a:rPr lang="en-US" sz="1800" b="1" dirty="0" smtClean="0">
              <a:solidFill>
                <a:srgbClr val="FFFF00"/>
              </a:solidFill>
            </a:rPr>
            <a:t>I</a:t>
          </a:r>
          <a:r>
            <a:rPr lang="ru-RU" sz="1800" b="1" dirty="0" smtClean="0">
              <a:solidFill>
                <a:srgbClr val="FFFF00"/>
              </a:solidFill>
            </a:rPr>
            <a:t> этап</a:t>
          </a:r>
          <a:r>
            <a:rPr lang="ru-RU" sz="1800" b="1" dirty="0" smtClean="0"/>
            <a:t>: </a:t>
          </a:r>
        </a:p>
        <a:p>
          <a:r>
            <a:rPr lang="ru-RU" sz="1800" b="1" dirty="0" smtClean="0"/>
            <a:t>1-5 октября</a:t>
          </a:r>
          <a:endParaRPr lang="ru-RU" sz="1800" b="1" dirty="0"/>
        </a:p>
      </dgm:t>
    </dgm:pt>
    <dgm:pt modelId="{5ABEA855-DC63-479B-A8E3-35E8164940FF}" type="parTrans" cxnId="{A1EE62B8-CA9B-4D08-A092-7EEB35B86ED5}">
      <dgm:prSet/>
      <dgm:spPr/>
      <dgm:t>
        <a:bodyPr/>
        <a:lstStyle/>
        <a:p>
          <a:endParaRPr lang="ru-RU"/>
        </a:p>
      </dgm:t>
    </dgm:pt>
    <dgm:pt modelId="{048355B0-389D-4B4D-B845-6DDDB95EDDB5}" type="sibTrans" cxnId="{A1EE62B8-CA9B-4D08-A092-7EEB35B86ED5}">
      <dgm:prSet/>
      <dgm:spPr/>
      <dgm:t>
        <a:bodyPr/>
        <a:lstStyle/>
        <a:p>
          <a:endParaRPr lang="ru-RU"/>
        </a:p>
      </dgm:t>
    </dgm:pt>
    <dgm:pt modelId="{BD68C329-208D-4FA7-9C59-BA42786C24C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 smtClean="0">
              <a:solidFill>
                <a:srgbClr val="FFFF00"/>
              </a:solidFill>
            </a:rPr>
            <a:t>II</a:t>
          </a:r>
          <a:r>
            <a:rPr lang="ru-RU" sz="1800" b="1" dirty="0" smtClean="0">
              <a:solidFill>
                <a:srgbClr val="FFFF00"/>
              </a:solidFill>
            </a:rPr>
            <a:t> этап: </a:t>
          </a:r>
        </a:p>
        <a:p>
          <a:pPr>
            <a:spcAft>
              <a:spcPts val="0"/>
            </a:spcAft>
          </a:pPr>
          <a:r>
            <a:rPr lang="ru-RU" sz="1800" b="1" dirty="0" smtClean="0"/>
            <a:t>6 – 12 октября </a:t>
          </a:r>
          <a:endParaRPr lang="ru-RU" sz="1800" b="1" dirty="0"/>
        </a:p>
      </dgm:t>
    </dgm:pt>
    <dgm:pt modelId="{9EFEAF31-A72F-45CA-8217-ADC2E8237F37}" type="parTrans" cxnId="{D345A7B2-AB7C-4A29-8106-10FE6C84AF41}">
      <dgm:prSet/>
      <dgm:spPr/>
      <dgm:t>
        <a:bodyPr/>
        <a:lstStyle/>
        <a:p>
          <a:endParaRPr lang="ru-RU"/>
        </a:p>
      </dgm:t>
    </dgm:pt>
    <dgm:pt modelId="{ECF54A6C-9D3F-47C7-894A-CCC6EBEEC5F7}" type="sibTrans" cxnId="{D345A7B2-AB7C-4A29-8106-10FE6C84AF41}">
      <dgm:prSet/>
      <dgm:spPr/>
      <dgm:t>
        <a:bodyPr/>
        <a:lstStyle/>
        <a:p>
          <a:endParaRPr lang="ru-RU"/>
        </a:p>
      </dgm:t>
    </dgm:pt>
    <dgm:pt modelId="{90C7C324-A045-4283-8EA9-5833F8375AB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 smtClean="0">
              <a:solidFill>
                <a:srgbClr val="FFFF00"/>
              </a:solidFill>
            </a:rPr>
            <a:t>III</a:t>
          </a:r>
          <a:r>
            <a:rPr lang="ru-RU" sz="1800" b="1" dirty="0" smtClean="0">
              <a:solidFill>
                <a:srgbClr val="FFFF00"/>
              </a:solidFill>
            </a:rPr>
            <a:t> этап </a:t>
          </a:r>
        </a:p>
        <a:p>
          <a:pPr>
            <a:spcAft>
              <a:spcPts val="0"/>
            </a:spcAft>
          </a:pPr>
          <a:r>
            <a:rPr lang="ru-RU" sz="1800" b="1" dirty="0" smtClean="0"/>
            <a:t>20  – 30 октября  </a:t>
          </a:r>
          <a:endParaRPr lang="ru-RU" sz="1800" b="1" dirty="0"/>
        </a:p>
      </dgm:t>
    </dgm:pt>
    <dgm:pt modelId="{B39F3D52-D41C-48CE-A7CD-3D300FA5D49C}" type="parTrans" cxnId="{DAF41518-48A2-430A-B5F4-4013B8CCEE6F}">
      <dgm:prSet/>
      <dgm:spPr/>
      <dgm:t>
        <a:bodyPr/>
        <a:lstStyle/>
        <a:p>
          <a:endParaRPr lang="ru-RU"/>
        </a:p>
      </dgm:t>
    </dgm:pt>
    <dgm:pt modelId="{F5C6AAAD-C4CB-49EE-9617-4DCCB8CD7F50}" type="sibTrans" cxnId="{DAF41518-48A2-430A-B5F4-4013B8CCEE6F}">
      <dgm:prSet/>
      <dgm:spPr/>
      <dgm:t>
        <a:bodyPr/>
        <a:lstStyle/>
        <a:p>
          <a:endParaRPr lang="ru-RU"/>
        </a:p>
      </dgm:t>
    </dgm:pt>
    <dgm:pt modelId="{2943ED0C-ABB5-47B7-AB02-F2DA2729BC1F}">
      <dgm:prSet/>
      <dgm:spPr/>
      <dgm:t>
        <a:bodyPr/>
        <a:lstStyle/>
        <a:p>
          <a:pPr algn="just"/>
          <a:r>
            <a:rPr lang="ru-RU" dirty="0" smtClean="0">
              <a:solidFill>
                <a:schemeClr val="accent4">
                  <a:lumMod val="75000"/>
                </a:schemeClr>
              </a:solidFill>
            </a:rPr>
            <a:t>Оргкомитет рассматривает заявочные документы организаций на их соответствие требованиям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B35A0CEC-F1CC-456C-8A9E-23E13DAE3968}" type="parTrans" cxnId="{47E95654-98C8-42C7-9738-FEDC7AEFB1A3}">
      <dgm:prSet/>
      <dgm:spPr/>
      <dgm:t>
        <a:bodyPr/>
        <a:lstStyle/>
        <a:p>
          <a:endParaRPr lang="ru-RU"/>
        </a:p>
      </dgm:t>
    </dgm:pt>
    <dgm:pt modelId="{B79780C8-8C6E-4E99-B27F-0F72DA24E395}" type="sibTrans" cxnId="{47E95654-98C8-42C7-9738-FEDC7AEFB1A3}">
      <dgm:prSet/>
      <dgm:spPr/>
      <dgm:t>
        <a:bodyPr/>
        <a:lstStyle/>
        <a:p>
          <a:endParaRPr lang="ru-RU"/>
        </a:p>
      </dgm:t>
    </dgm:pt>
    <dgm:pt modelId="{88CD493D-F8C8-4816-A0C9-0AA5F3F20B86}">
      <dgm:prSet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</a:rPr>
            <a:t>Экспертиза Программ в заочной форме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1F619D5A-A836-4240-A1D7-820C420BF55F}" type="parTrans" cxnId="{FD18ED56-40F0-47C1-9CA0-C467C6D56954}">
      <dgm:prSet/>
      <dgm:spPr/>
      <dgm:t>
        <a:bodyPr/>
        <a:lstStyle/>
        <a:p>
          <a:endParaRPr lang="ru-RU"/>
        </a:p>
      </dgm:t>
    </dgm:pt>
    <dgm:pt modelId="{39868D2D-1A77-48CF-8315-4A6D730050CE}" type="sibTrans" cxnId="{FD18ED56-40F0-47C1-9CA0-C467C6D56954}">
      <dgm:prSet/>
      <dgm:spPr/>
      <dgm:t>
        <a:bodyPr/>
        <a:lstStyle/>
        <a:p>
          <a:endParaRPr lang="ru-RU"/>
        </a:p>
      </dgm:t>
    </dgm:pt>
    <dgm:pt modelId="{D58BD004-E64F-4660-9956-A502EE4FE5A5}">
      <dgm:prSet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</a:rPr>
            <a:t>Защита Программ в очной форме (возможен дистанционный формат)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00A3711B-7141-45FF-BB78-5FCCCA34D7D7}" type="parTrans" cxnId="{F9583559-011C-4190-A92D-F0BD25B577AD}">
      <dgm:prSet/>
      <dgm:spPr/>
      <dgm:t>
        <a:bodyPr/>
        <a:lstStyle/>
        <a:p>
          <a:endParaRPr lang="ru-RU"/>
        </a:p>
      </dgm:t>
    </dgm:pt>
    <dgm:pt modelId="{B631674F-5242-4C97-A27C-B94968984AEE}" type="sibTrans" cxnId="{F9583559-011C-4190-A92D-F0BD25B577AD}">
      <dgm:prSet/>
      <dgm:spPr/>
      <dgm:t>
        <a:bodyPr/>
        <a:lstStyle/>
        <a:p>
          <a:endParaRPr lang="ru-RU"/>
        </a:p>
      </dgm:t>
    </dgm:pt>
    <dgm:pt modelId="{777C3379-F57F-4F2C-8F43-56B740EA21EC}" type="pres">
      <dgm:prSet presAssocID="{0ABF45ED-99CF-4693-A587-9EEB92F18AC1}" presName="linearFlow" presStyleCnt="0">
        <dgm:presLayoutVars>
          <dgm:dir/>
          <dgm:animLvl val="lvl"/>
          <dgm:resizeHandles val="exact"/>
        </dgm:presLayoutVars>
      </dgm:prSet>
      <dgm:spPr/>
    </dgm:pt>
    <dgm:pt modelId="{BAA235E3-9A82-4A44-A9F2-6FA38F57F428}" type="pres">
      <dgm:prSet presAssocID="{2D1FA5FA-2FF7-4DAA-A936-2F18D9918533}" presName="composite" presStyleCnt="0"/>
      <dgm:spPr/>
    </dgm:pt>
    <dgm:pt modelId="{F76FB7F0-876A-4A42-8846-C9D195D96B11}" type="pres">
      <dgm:prSet presAssocID="{2D1FA5FA-2FF7-4DAA-A936-2F18D99185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774B5-3E76-43DA-BE93-3AEEC2D88B7B}" type="pres">
      <dgm:prSet presAssocID="{2D1FA5FA-2FF7-4DAA-A936-2F18D9918533}" presName="descendantText" presStyleLbl="alignAcc1" presStyleIdx="0" presStyleCnt="3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0C261-45F1-4218-96B6-F98BB957899F}" type="pres">
      <dgm:prSet presAssocID="{048355B0-389D-4B4D-B845-6DDDB95EDDB5}" presName="sp" presStyleCnt="0"/>
      <dgm:spPr/>
    </dgm:pt>
    <dgm:pt modelId="{CF36FB12-DCF3-4B12-A526-EDE5BCD14552}" type="pres">
      <dgm:prSet presAssocID="{BD68C329-208D-4FA7-9C59-BA42786C24CA}" presName="composite" presStyleCnt="0"/>
      <dgm:spPr/>
    </dgm:pt>
    <dgm:pt modelId="{73FAF760-9333-4F39-AFD4-FF9FC8E10E67}" type="pres">
      <dgm:prSet presAssocID="{BD68C329-208D-4FA7-9C59-BA42786C24C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E5C47-8193-4D81-A26D-19D030C01C39}" type="pres">
      <dgm:prSet presAssocID="{BD68C329-208D-4FA7-9C59-BA42786C24C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17003-F47C-4585-9513-15A92C93EDF4}" type="pres">
      <dgm:prSet presAssocID="{ECF54A6C-9D3F-47C7-894A-CCC6EBEEC5F7}" presName="sp" presStyleCnt="0"/>
      <dgm:spPr/>
    </dgm:pt>
    <dgm:pt modelId="{4B54483B-E6DE-493F-A229-07D416028729}" type="pres">
      <dgm:prSet presAssocID="{90C7C324-A045-4283-8EA9-5833F8375ABD}" presName="composite" presStyleCnt="0"/>
      <dgm:spPr/>
    </dgm:pt>
    <dgm:pt modelId="{934D6979-A4CF-473D-9AF3-6D09D64C08F9}" type="pres">
      <dgm:prSet presAssocID="{90C7C324-A045-4283-8EA9-5833F8375AB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A2EFA-F688-4095-9AE7-A0E3A9454F8C}" type="pres">
      <dgm:prSet presAssocID="{90C7C324-A045-4283-8EA9-5833F8375AB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1B0FF1-703E-4F6C-AC7B-24EA60D53E59}" type="presOf" srcId="{90C7C324-A045-4283-8EA9-5833F8375ABD}" destId="{934D6979-A4CF-473D-9AF3-6D09D64C08F9}" srcOrd="0" destOrd="0" presId="urn:microsoft.com/office/officeart/2005/8/layout/chevron2"/>
    <dgm:cxn modelId="{FD18ED56-40F0-47C1-9CA0-C467C6D56954}" srcId="{BD68C329-208D-4FA7-9C59-BA42786C24CA}" destId="{88CD493D-F8C8-4816-A0C9-0AA5F3F20B86}" srcOrd="0" destOrd="0" parTransId="{1F619D5A-A836-4240-A1D7-820C420BF55F}" sibTransId="{39868D2D-1A77-48CF-8315-4A6D730050CE}"/>
    <dgm:cxn modelId="{DB9B7326-486F-48C4-A6C7-C483D7C5F5C4}" type="presOf" srcId="{BD68C329-208D-4FA7-9C59-BA42786C24CA}" destId="{73FAF760-9333-4F39-AFD4-FF9FC8E10E67}" srcOrd="0" destOrd="0" presId="urn:microsoft.com/office/officeart/2005/8/layout/chevron2"/>
    <dgm:cxn modelId="{06D8A14D-AC0D-4E91-8E86-2F18344F406B}" type="presOf" srcId="{D58BD004-E64F-4660-9956-A502EE4FE5A5}" destId="{57AA2EFA-F688-4095-9AE7-A0E3A9454F8C}" srcOrd="0" destOrd="0" presId="urn:microsoft.com/office/officeart/2005/8/layout/chevron2"/>
    <dgm:cxn modelId="{47E95654-98C8-42C7-9738-FEDC7AEFB1A3}" srcId="{2D1FA5FA-2FF7-4DAA-A936-2F18D9918533}" destId="{2943ED0C-ABB5-47B7-AB02-F2DA2729BC1F}" srcOrd="0" destOrd="0" parTransId="{B35A0CEC-F1CC-456C-8A9E-23E13DAE3968}" sibTransId="{B79780C8-8C6E-4E99-B27F-0F72DA24E395}"/>
    <dgm:cxn modelId="{F9583559-011C-4190-A92D-F0BD25B577AD}" srcId="{90C7C324-A045-4283-8EA9-5833F8375ABD}" destId="{D58BD004-E64F-4660-9956-A502EE4FE5A5}" srcOrd="0" destOrd="0" parTransId="{00A3711B-7141-45FF-BB78-5FCCCA34D7D7}" sibTransId="{B631674F-5242-4C97-A27C-B94968984AEE}"/>
    <dgm:cxn modelId="{D345A7B2-AB7C-4A29-8106-10FE6C84AF41}" srcId="{0ABF45ED-99CF-4693-A587-9EEB92F18AC1}" destId="{BD68C329-208D-4FA7-9C59-BA42786C24CA}" srcOrd="1" destOrd="0" parTransId="{9EFEAF31-A72F-45CA-8217-ADC2E8237F37}" sibTransId="{ECF54A6C-9D3F-47C7-894A-CCC6EBEEC5F7}"/>
    <dgm:cxn modelId="{A6851D3E-B83D-4B8B-8247-09D6C49077D3}" type="presOf" srcId="{2D1FA5FA-2FF7-4DAA-A936-2F18D9918533}" destId="{F76FB7F0-876A-4A42-8846-C9D195D96B11}" srcOrd="0" destOrd="0" presId="urn:microsoft.com/office/officeart/2005/8/layout/chevron2"/>
    <dgm:cxn modelId="{139FB321-D180-4AC0-B53E-62C026C85287}" type="presOf" srcId="{2943ED0C-ABB5-47B7-AB02-F2DA2729BC1F}" destId="{72D774B5-3E76-43DA-BE93-3AEEC2D88B7B}" srcOrd="0" destOrd="0" presId="urn:microsoft.com/office/officeart/2005/8/layout/chevron2"/>
    <dgm:cxn modelId="{DAF41518-48A2-430A-B5F4-4013B8CCEE6F}" srcId="{0ABF45ED-99CF-4693-A587-9EEB92F18AC1}" destId="{90C7C324-A045-4283-8EA9-5833F8375ABD}" srcOrd="2" destOrd="0" parTransId="{B39F3D52-D41C-48CE-A7CD-3D300FA5D49C}" sibTransId="{F5C6AAAD-C4CB-49EE-9617-4DCCB8CD7F50}"/>
    <dgm:cxn modelId="{9DBFF9FB-E1CD-463D-9ED9-CA2C134E6EBB}" type="presOf" srcId="{0ABF45ED-99CF-4693-A587-9EEB92F18AC1}" destId="{777C3379-F57F-4F2C-8F43-56B740EA21EC}" srcOrd="0" destOrd="0" presId="urn:microsoft.com/office/officeart/2005/8/layout/chevron2"/>
    <dgm:cxn modelId="{F788D7DF-07AB-40B7-9D68-2ADB9261A502}" type="presOf" srcId="{88CD493D-F8C8-4816-A0C9-0AA5F3F20B86}" destId="{2E6E5C47-8193-4D81-A26D-19D030C01C39}" srcOrd="0" destOrd="0" presId="urn:microsoft.com/office/officeart/2005/8/layout/chevron2"/>
    <dgm:cxn modelId="{A1EE62B8-CA9B-4D08-A092-7EEB35B86ED5}" srcId="{0ABF45ED-99CF-4693-A587-9EEB92F18AC1}" destId="{2D1FA5FA-2FF7-4DAA-A936-2F18D9918533}" srcOrd="0" destOrd="0" parTransId="{5ABEA855-DC63-479B-A8E3-35E8164940FF}" sibTransId="{048355B0-389D-4B4D-B845-6DDDB95EDDB5}"/>
    <dgm:cxn modelId="{DE16A709-0426-4234-B842-242A84074589}" type="presParOf" srcId="{777C3379-F57F-4F2C-8F43-56B740EA21EC}" destId="{BAA235E3-9A82-4A44-A9F2-6FA38F57F428}" srcOrd="0" destOrd="0" presId="urn:microsoft.com/office/officeart/2005/8/layout/chevron2"/>
    <dgm:cxn modelId="{7A6C4774-5BBF-4835-89CA-4A452FCADE53}" type="presParOf" srcId="{BAA235E3-9A82-4A44-A9F2-6FA38F57F428}" destId="{F76FB7F0-876A-4A42-8846-C9D195D96B11}" srcOrd="0" destOrd="0" presId="urn:microsoft.com/office/officeart/2005/8/layout/chevron2"/>
    <dgm:cxn modelId="{4FEBEB6F-2F8A-4EDF-8985-FAD9C4E8C5FC}" type="presParOf" srcId="{BAA235E3-9A82-4A44-A9F2-6FA38F57F428}" destId="{72D774B5-3E76-43DA-BE93-3AEEC2D88B7B}" srcOrd="1" destOrd="0" presId="urn:microsoft.com/office/officeart/2005/8/layout/chevron2"/>
    <dgm:cxn modelId="{AD23EAF4-4B10-462E-B308-0304B82996B8}" type="presParOf" srcId="{777C3379-F57F-4F2C-8F43-56B740EA21EC}" destId="{0950C261-45F1-4218-96B6-F98BB957899F}" srcOrd="1" destOrd="0" presId="urn:microsoft.com/office/officeart/2005/8/layout/chevron2"/>
    <dgm:cxn modelId="{7BB3D5F3-1A69-40A7-AD6F-501A21F1D6D6}" type="presParOf" srcId="{777C3379-F57F-4F2C-8F43-56B740EA21EC}" destId="{CF36FB12-DCF3-4B12-A526-EDE5BCD14552}" srcOrd="2" destOrd="0" presId="urn:microsoft.com/office/officeart/2005/8/layout/chevron2"/>
    <dgm:cxn modelId="{5045A057-C047-4196-BDD7-5FF7F566B5C5}" type="presParOf" srcId="{CF36FB12-DCF3-4B12-A526-EDE5BCD14552}" destId="{73FAF760-9333-4F39-AFD4-FF9FC8E10E67}" srcOrd="0" destOrd="0" presId="urn:microsoft.com/office/officeart/2005/8/layout/chevron2"/>
    <dgm:cxn modelId="{C77EC512-D260-45C3-B3F8-65B81E0537D0}" type="presParOf" srcId="{CF36FB12-DCF3-4B12-A526-EDE5BCD14552}" destId="{2E6E5C47-8193-4D81-A26D-19D030C01C39}" srcOrd="1" destOrd="0" presId="urn:microsoft.com/office/officeart/2005/8/layout/chevron2"/>
    <dgm:cxn modelId="{99815A93-9518-43B3-8F7D-A95BA2E79B8C}" type="presParOf" srcId="{777C3379-F57F-4F2C-8F43-56B740EA21EC}" destId="{C7D17003-F47C-4585-9513-15A92C93EDF4}" srcOrd="3" destOrd="0" presId="urn:microsoft.com/office/officeart/2005/8/layout/chevron2"/>
    <dgm:cxn modelId="{9806D284-0D4D-4AB0-955C-AF3B27AD1705}" type="presParOf" srcId="{777C3379-F57F-4F2C-8F43-56B740EA21EC}" destId="{4B54483B-E6DE-493F-A229-07D416028729}" srcOrd="4" destOrd="0" presId="urn:microsoft.com/office/officeart/2005/8/layout/chevron2"/>
    <dgm:cxn modelId="{D9B378EA-24FB-4B9A-B9DC-2864DF8CB1F1}" type="presParOf" srcId="{4B54483B-E6DE-493F-A229-07D416028729}" destId="{934D6979-A4CF-473D-9AF3-6D09D64C08F9}" srcOrd="0" destOrd="0" presId="urn:microsoft.com/office/officeart/2005/8/layout/chevron2"/>
    <dgm:cxn modelId="{DD03B9B2-B39C-479C-B4F3-45E1A40FFB47}" type="presParOf" srcId="{4B54483B-E6DE-493F-A229-07D416028729}" destId="{57AA2EFA-F688-4095-9AE7-A0E3A9454F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FB7F0-876A-4A42-8846-C9D195D96B11}">
      <dsp:nvSpPr>
        <dsp:cNvPr id="0" name=""/>
        <dsp:cNvSpPr/>
      </dsp:nvSpPr>
      <dsp:spPr>
        <a:xfrm rot="5400000">
          <a:off x="-234223" y="237649"/>
          <a:ext cx="1561486" cy="1093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</a:rPr>
            <a:t>I</a:t>
          </a:r>
          <a:r>
            <a:rPr lang="ru-RU" sz="1800" b="1" kern="1200" dirty="0" smtClean="0">
              <a:solidFill>
                <a:srgbClr val="FFFF00"/>
              </a:solidFill>
            </a:rPr>
            <a:t> этап</a:t>
          </a:r>
          <a:r>
            <a:rPr lang="ru-RU" sz="1800" b="1" kern="1200" dirty="0" smtClean="0"/>
            <a:t>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1-5 октября</a:t>
          </a:r>
          <a:endParaRPr lang="ru-RU" sz="1800" b="1" kern="1200" dirty="0"/>
        </a:p>
      </dsp:txBody>
      <dsp:txXfrm rot="-5400000">
        <a:off x="0" y="549946"/>
        <a:ext cx="1093040" cy="468446"/>
      </dsp:txXfrm>
    </dsp:sp>
    <dsp:sp modelId="{72D774B5-3E76-43DA-BE93-3AEEC2D88B7B}">
      <dsp:nvSpPr>
        <dsp:cNvPr id="0" name=""/>
        <dsp:cNvSpPr/>
      </dsp:nvSpPr>
      <dsp:spPr>
        <a:xfrm rot="5400000">
          <a:off x="5739719" y="-4643252"/>
          <a:ext cx="1015500" cy="103088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solidFill>
                <a:schemeClr val="accent4">
                  <a:lumMod val="75000"/>
                </a:schemeClr>
              </a:solidFill>
            </a:rPr>
            <a:t>Оргкомитет рассматривает заявочные документы организаций на их соответствие требованиям</a:t>
          </a:r>
          <a:endParaRPr lang="ru-RU" sz="3100" kern="1200" dirty="0">
            <a:solidFill>
              <a:schemeClr val="accent4">
                <a:lumMod val="75000"/>
              </a:schemeClr>
            </a:solidFill>
          </a:endParaRPr>
        </a:p>
      </dsp:txBody>
      <dsp:txXfrm rot="-5400000">
        <a:off x="1093041" y="52999"/>
        <a:ext cx="10259284" cy="916354"/>
      </dsp:txXfrm>
    </dsp:sp>
    <dsp:sp modelId="{73FAF760-9333-4F39-AFD4-FF9FC8E10E67}">
      <dsp:nvSpPr>
        <dsp:cNvPr id="0" name=""/>
        <dsp:cNvSpPr/>
      </dsp:nvSpPr>
      <dsp:spPr>
        <a:xfrm rot="5400000">
          <a:off x="-234223" y="1604723"/>
          <a:ext cx="1561486" cy="1093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rgbClr val="FFFF00"/>
              </a:solidFill>
            </a:rPr>
            <a:t>II</a:t>
          </a:r>
          <a:r>
            <a:rPr lang="ru-RU" sz="1800" b="1" kern="1200" dirty="0" smtClean="0">
              <a:solidFill>
                <a:srgbClr val="FFFF00"/>
              </a:solidFill>
            </a:rPr>
            <a:t> этап: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6 – 12 октября </a:t>
          </a:r>
          <a:endParaRPr lang="ru-RU" sz="1800" b="1" kern="1200" dirty="0"/>
        </a:p>
      </dsp:txBody>
      <dsp:txXfrm rot="-5400000">
        <a:off x="0" y="1917020"/>
        <a:ext cx="1093040" cy="468446"/>
      </dsp:txXfrm>
    </dsp:sp>
    <dsp:sp modelId="{2E6E5C47-8193-4D81-A26D-19D030C01C39}">
      <dsp:nvSpPr>
        <dsp:cNvPr id="0" name=""/>
        <dsp:cNvSpPr/>
      </dsp:nvSpPr>
      <dsp:spPr>
        <a:xfrm rot="5400000">
          <a:off x="5739986" y="-3276444"/>
          <a:ext cx="1014966" cy="103088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solidFill>
                <a:schemeClr val="accent4">
                  <a:lumMod val="75000"/>
                </a:schemeClr>
              </a:solidFill>
            </a:rPr>
            <a:t>Экспертиза Программ в заочной форме</a:t>
          </a:r>
          <a:endParaRPr lang="ru-RU" sz="3100" kern="1200" dirty="0">
            <a:solidFill>
              <a:schemeClr val="accent4">
                <a:lumMod val="75000"/>
              </a:schemeClr>
            </a:solidFill>
          </a:endParaRPr>
        </a:p>
      </dsp:txBody>
      <dsp:txXfrm rot="-5400000">
        <a:off x="1093041" y="1420048"/>
        <a:ext cx="10259310" cy="915872"/>
      </dsp:txXfrm>
    </dsp:sp>
    <dsp:sp modelId="{934D6979-A4CF-473D-9AF3-6D09D64C08F9}">
      <dsp:nvSpPr>
        <dsp:cNvPr id="0" name=""/>
        <dsp:cNvSpPr/>
      </dsp:nvSpPr>
      <dsp:spPr>
        <a:xfrm rot="5400000">
          <a:off x="-234223" y="2971797"/>
          <a:ext cx="1561486" cy="10930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rgbClr val="FFFF00"/>
              </a:solidFill>
            </a:rPr>
            <a:t>III</a:t>
          </a:r>
          <a:r>
            <a:rPr lang="ru-RU" sz="1800" b="1" kern="1200" dirty="0" smtClean="0">
              <a:solidFill>
                <a:srgbClr val="FFFF00"/>
              </a:solidFill>
            </a:rPr>
            <a:t> этап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20  – 30 октября  </a:t>
          </a:r>
          <a:endParaRPr lang="ru-RU" sz="1800" b="1" kern="1200" dirty="0"/>
        </a:p>
      </dsp:txBody>
      <dsp:txXfrm rot="-5400000">
        <a:off x="0" y="3284094"/>
        <a:ext cx="1093040" cy="468446"/>
      </dsp:txXfrm>
    </dsp:sp>
    <dsp:sp modelId="{57AA2EFA-F688-4095-9AE7-A0E3A9454F8C}">
      <dsp:nvSpPr>
        <dsp:cNvPr id="0" name=""/>
        <dsp:cNvSpPr/>
      </dsp:nvSpPr>
      <dsp:spPr>
        <a:xfrm rot="5400000">
          <a:off x="5739986" y="-1909370"/>
          <a:ext cx="1014966" cy="103088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solidFill>
                <a:schemeClr val="accent4">
                  <a:lumMod val="75000"/>
                </a:schemeClr>
              </a:solidFill>
            </a:rPr>
            <a:t>Защита Программ в очной форме (возможен дистанционный формат)</a:t>
          </a:r>
          <a:endParaRPr lang="ru-RU" sz="3100" kern="1200" dirty="0">
            <a:solidFill>
              <a:schemeClr val="accent4">
                <a:lumMod val="75000"/>
              </a:schemeClr>
            </a:solidFill>
          </a:endParaRPr>
        </a:p>
      </dsp:txBody>
      <dsp:txXfrm rot="-5400000">
        <a:off x="1093041" y="2787122"/>
        <a:ext cx="10259310" cy="91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28.09.2020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448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68564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69001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4548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0016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3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4212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004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9851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480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5341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54037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7406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" name="Номер слайда 7">
            <a:extLst>
              <a:ext uri="{FF2B5EF4-FFF2-40B4-BE49-F238E27FC236}">
                <a16:creationId xmlns=""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=""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=""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=""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=""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=""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Объект 3">
            <a:extLst>
              <a:ext uri="{FF2B5EF4-FFF2-40B4-BE49-F238E27FC236}">
                <a16:creationId xmlns=""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=""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=""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=""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5">
            <a:extLst>
              <a:ext uri="{FF2B5EF4-FFF2-40B4-BE49-F238E27FC236}">
                <a16:creationId xmlns=""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=""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=""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Заголовок 1">
            <a:extLst>
              <a:ext uri="{FF2B5EF4-FFF2-40B4-BE49-F238E27FC236}">
                <a16:creationId xmlns=""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=""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=""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=""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=""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=""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=""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=""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=""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=""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=""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=""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=""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=""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=""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43.sv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hyperlink" Target="http://www.iro.yar.ru/" TargetMode="External"/><Relationship Id="rId9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.xml"/><Relationship Id="rId11" Type="http://schemas.openxmlformats.org/officeDocument/2006/relationships/hyperlink" Target="http://www.iro.yar.ru/index.php?id=4765" TargetMode="External"/><Relationship Id="rId5" Type="http://schemas.openxmlformats.org/officeDocument/2006/relationships/image" Target="../media/image8.svg"/><Relationship Id="rId10" Type="http://schemas.microsoft.com/office/2007/relationships/diagramDrawing" Target="../diagrams/drawing1.xml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мещение с красными стульями перед окном">
            <a:extLst>
              <a:ext uri="{FF2B5EF4-FFF2-40B4-BE49-F238E27FC236}">
                <a16:creationId xmlns=""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/>
            <a:r>
              <a:rPr lang="ru-RU" sz="3600" dirty="0" smtClean="0">
                <a:solidFill>
                  <a:srgbClr val="B2606E"/>
                </a:solidFill>
              </a:rPr>
              <a:t/>
            </a:r>
            <a:br>
              <a:rPr lang="ru-RU" sz="3600" dirty="0" smtClean="0">
                <a:solidFill>
                  <a:srgbClr val="B2606E"/>
                </a:solidFill>
              </a:rPr>
            </a:br>
            <a:r>
              <a:rPr lang="ru-RU" sz="3600" dirty="0" smtClean="0">
                <a:solidFill>
                  <a:srgbClr val="B2606E"/>
                </a:solidFill>
              </a:rPr>
              <a:t>Региональный конкурс программ </a:t>
            </a:r>
            <a:r>
              <a:rPr lang="ru-RU" sz="3600" dirty="0">
                <a:solidFill>
                  <a:srgbClr val="B2606E"/>
                </a:solidFill>
              </a:rPr>
              <a:t>перехода </a:t>
            </a:r>
            <a:r>
              <a:rPr lang="ru-RU" sz="3600" dirty="0" smtClean="0">
                <a:solidFill>
                  <a:srgbClr val="B2606E"/>
                </a:solidFill>
              </a:rPr>
              <a:t>школ в </a:t>
            </a:r>
            <a:r>
              <a:rPr lang="ru-RU" sz="3600" dirty="0">
                <a:solidFill>
                  <a:srgbClr val="B2606E"/>
                </a:solidFill>
              </a:rPr>
              <a:t>эффективный режим работы</a:t>
            </a:r>
            <a:br>
              <a:rPr lang="ru-RU" sz="3600" dirty="0">
                <a:solidFill>
                  <a:srgbClr val="B2606E"/>
                </a:solidFill>
              </a:rPr>
            </a:br>
            <a:r>
              <a:rPr lang="ru-RU" sz="2800" dirty="0" smtClean="0">
                <a:solidFill>
                  <a:srgbClr val="B2606E"/>
                </a:solidFill>
              </a:rPr>
              <a:t> </a:t>
            </a:r>
            <a:endParaRPr lang="ru-RU" sz="2800" dirty="0">
              <a:solidFill>
                <a:srgbClr val="B2606E"/>
              </a:solidFill>
            </a:endParaRPr>
          </a:p>
        </p:txBody>
      </p:sp>
      <p:sp>
        <p:nvSpPr>
          <p:cNvPr id="12" name="Подзаголовок 11">
            <a:extLst>
              <a:ext uri="{FF2B5EF4-FFF2-40B4-BE49-F238E27FC236}">
                <a16:creationId xmlns=""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Полищук С.М., руководитель ЦРИИ</a:t>
            </a:r>
            <a:endParaRPr lang="ru-RU" dirty="0"/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=""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=""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ниги на полке">
            <a:extLst>
              <a:ext uri="{FF2B5EF4-FFF2-40B4-BE49-F238E27FC236}">
                <a16:creationId xmlns=""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Группа 22" descr="Декоративный элемент">
            <a:extLst>
              <a:ext uri="{FF2B5EF4-FFF2-40B4-BE49-F238E27FC236}">
                <a16:creationId xmlns=""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=""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=""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=""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34" name="Заголовок 33">
            <a:extLst>
              <a:ext uri="{FF2B5EF4-FFF2-40B4-BE49-F238E27FC236}">
                <a16:creationId xmlns=""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/>
              <a:t>Требования к заявочным документам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Или что подать на  конкурс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0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Номер слайда 5">
            <a:extLst>
              <a:ext uri="{FF2B5EF4-FFF2-40B4-BE49-F238E27FC236}">
                <a16:creationId xmlns=""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11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120" y="119526"/>
            <a:ext cx="6891564" cy="830997"/>
          </a:xfrm>
        </p:spPr>
        <p:txBody>
          <a:bodyPr rtlCol="0"/>
          <a:lstStyle/>
          <a:p>
            <a:pPr algn="ctr" rtl="0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Требования к документам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=""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2733" y="61315"/>
            <a:ext cx="548640" cy="548640"/>
          </a:xfrm>
        </p:spPr>
      </p:pic>
      <p:sp>
        <p:nvSpPr>
          <p:cNvPr id="12" name="Скругленный прямоугольник 11"/>
          <p:cNvSpPr/>
          <p:nvPr/>
        </p:nvSpPr>
        <p:spPr>
          <a:xfrm>
            <a:off x="135467" y="718955"/>
            <a:ext cx="11864339" cy="886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1" indent="279400" algn="ctr">
              <a:buNone/>
            </a:pPr>
            <a:r>
              <a:rPr lang="ru-RU" sz="2000" b="1" dirty="0"/>
              <a:t>Конкурс проводится с 1 октября по 30 октября 2020 года по двум номинациям: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среди </a:t>
            </a:r>
            <a:r>
              <a:rPr lang="ru-RU" dirty="0"/>
              <a:t>Программ школ с низкими результатами </a:t>
            </a:r>
            <a:r>
              <a:rPr lang="ru-RU" dirty="0" smtClean="0"/>
              <a:t>обучения</a:t>
            </a:r>
            <a:endParaRPr lang="ru-RU" dirty="0"/>
          </a:p>
          <a:p>
            <a:r>
              <a:rPr lang="ru-RU" dirty="0" smtClean="0"/>
              <a:t>-    </a:t>
            </a:r>
            <a:r>
              <a:rPr lang="ru-RU" dirty="0"/>
              <a:t>среди Программ школ, функционирующих в неблагоприятных социальных </a:t>
            </a:r>
            <a:r>
              <a:rPr lang="ru-RU" dirty="0" smtClean="0"/>
              <a:t>условиях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6166" y="621525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Заявочные документы принимаются до 15:00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30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сентября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2298" y="1945412"/>
            <a:ext cx="110598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Заявление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организации на участие в Конкурсе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оформляется по установленной форме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предоставляется в формате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Word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(печатный и электронный вид); 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текст Программы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в формате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Word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(шрифт: размер (кегль) – 14; тип –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Times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New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Roman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, выравнивание по ширине, нумерация страниц обязательна), согласно рекомендуемой структуре Программы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печатный и электронный вид); 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копия титульного листа </a:t>
            </a:r>
            <a:r>
              <a:rPr lang="ru-RU" sz="2400" u="sng" dirty="0">
                <a:solidFill>
                  <a:schemeClr val="accent4">
                    <a:lumMod val="75000"/>
                  </a:schemeClr>
                </a:solidFill>
              </a:rPr>
              <a:t>утвержденной в ОО и согласованной с учредителем Программы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(печатный и электронный вид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);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копия приказа об утверждении Программы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(печатный и электронный вид</a:t>
            </a:r>
          </a:p>
        </p:txBody>
      </p:sp>
    </p:spTree>
    <p:extLst>
      <p:ext uri="{BB962C8B-B14F-4D97-AF65-F5344CB8AC3E}">
        <p14:creationId xmlns:p14="http://schemas.microsoft.com/office/powerpoint/2010/main" val="40142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ниги на полке">
            <a:extLst>
              <a:ext uri="{FF2B5EF4-FFF2-40B4-BE49-F238E27FC236}">
                <a16:creationId xmlns=""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Группа 22" descr="Декоративный элемент">
            <a:extLst>
              <a:ext uri="{FF2B5EF4-FFF2-40B4-BE49-F238E27FC236}">
                <a16:creationId xmlns=""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=""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=""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=""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34" name="Заголовок 33">
            <a:extLst>
              <a:ext uri="{FF2B5EF4-FFF2-40B4-BE49-F238E27FC236}">
                <a16:creationId xmlns=""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/>
              <a:t>Порядок действий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Или что надо сделать каждому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6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B2606E"/>
                </a:solidFill>
              </a:rPr>
              <a:t>Что надо сделать школе?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744"/>
            <a:ext cx="11858171" cy="6103256"/>
          </a:xfrm>
        </p:spPr>
      </p:pic>
      <p:sp>
        <p:nvSpPr>
          <p:cNvPr id="8" name="TextBox 7"/>
          <p:cNvSpPr txBox="1"/>
          <p:nvPr/>
        </p:nvSpPr>
        <p:spPr>
          <a:xfrm>
            <a:off x="3730170" y="1861511"/>
            <a:ext cx="74285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Ознакомиться с положением о конкурсе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Еще раз внимательно посмотреть текст программы и соотнести с критериями экспертной оценки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При необходимости внести изменения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/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дополнение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Провести педсовет (презентовать программу коллективу, управляющему совету)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Издать приказ по школе «Об утверждении Программы»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Разместить приказ и Программу на странице сайта школы (можно в раздел «Инновационная деятельность школы»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Оформить все документы (согласно требованиям)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Согласовать программу с учредителем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Передать пакет документов муниципальному координатору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Вступить  в профессиональное сообщество (заполнив заявление)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7742" y="219415"/>
            <a:ext cx="10815864" cy="830997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B2606E"/>
                </a:solidFill>
              </a:rPr>
              <a:t>Что надо сделать </a:t>
            </a:r>
            <a:r>
              <a:rPr lang="ru-RU" sz="3200" b="1" dirty="0" smtClean="0">
                <a:solidFill>
                  <a:srgbClr val="B2606E"/>
                </a:solidFill>
              </a:rPr>
              <a:t>учредителю и муниципальному координатору?</a:t>
            </a:r>
            <a:endParaRPr lang="ru-RU" sz="3200" b="1" dirty="0">
              <a:solidFill>
                <a:srgbClr val="B2606E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829"/>
            <a:ext cx="12011348" cy="5892800"/>
          </a:xfrm>
        </p:spPr>
      </p:pic>
      <p:sp>
        <p:nvSpPr>
          <p:cNvPr id="8" name="TextBox 7"/>
          <p:cNvSpPr txBox="1"/>
          <p:nvPr/>
        </p:nvSpPr>
        <p:spPr>
          <a:xfrm>
            <a:off x="3657598" y="1459075"/>
            <a:ext cx="79393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УЧРЕДИТЕЛЬ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Ознакомиться с положением о конкурсе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Ознакомиться с программами школ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Согласовать программу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При необходимости внести изменения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/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дополнение в программу поддержки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Провести совещание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/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заседание муниципальной команды поддержки, определив зоны ответственности</a:t>
            </a: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МУНИЦИПАЛЬНЫЙ КООРДИНАТОР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Собрать пакеты документов от школ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Обеспечить участие всех школ, вошедшим в программу поддержки в конкурсе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Передать в организационный комитет конкурса до 15.00 30.09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Обеспечить деятельность членов муниципальной команды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Поддерживать связь с региональным куратором </a:t>
            </a:r>
          </a:p>
        </p:txBody>
      </p:sp>
    </p:spTree>
    <p:extLst>
      <p:ext uri="{BB962C8B-B14F-4D97-AF65-F5344CB8AC3E}">
        <p14:creationId xmlns:p14="http://schemas.microsoft.com/office/powerpoint/2010/main" val="13074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3186" y="5127"/>
            <a:ext cx="10815864" cy="830997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B2606E"/>
                </a:solidFill>
              </a:rPr>
              <a:t>Что надо сделать </a:t>
            </a:r>
            <a:r>
              <a:rPr lang="ru-RU" sz="3200" b="1" dirty="0" smtClean="0">
                <a:solidFill>
                  <a:srgbClr val="B2606E"/>
                </a:solidFill>
              </a:rPr>
              <a:t>региональному куратору?</a:t>
            </a:r>
            <a:endParaRPr lang="ru-RU" sz="3200" b="1" dirty="0">
              <a:solidFill>
                <a:srgbClr val="B2606E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420625"/>
            <a:ext cx="11785601" cy="6437375"/>
          </a:xfrm>
        </p:spPr>
      </p:pic>
      <p:sp>
        <p:nvSpPr>
          <p:cNvPr id="2" name="Прямоугольник 1"/>
          <p:cNvSpPr/>
          <p:nvPr/>
        </p:nvSpPr>
        <p:spPr>
          <a:xfrm>
            <a:off x="3614058" y="1251621"/>
            <a:ext cx="827314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Сопровождать процесс подготовки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к конкурсу и реализации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школьных и муниципальных программ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Координировать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взаимодействие МК и ОО с консультационным центром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проекта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Оказывать информационно-методическую помощь участникам проекта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Обеспечивать информационно-методическими материалами 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Проводить обучающие семинары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Выявлять лучшие практики реализации программ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Инициировать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создание базовых площадок, РИП и МИП на базе ОО, участников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проекта.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руппа людей, сидящих за деревянным столом&#10;">
            <a:extLst>
              <a:ext uri="{FF2B5EF4-FFF2-40B4-BE49-F238E27FC236}">
                <a16:creationId xmlns=""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</p:spPr>
      </p:pic>
      <p:sp>
        <p:nvSpPr>
          <p:cNvPr id="42" name="Заголовок 41">
            <a:extLst>
              <a:ext uri="{FF2B5EF4-FFF2-40B4-BE49-F238E27FC236}">
                <a16:creationId xmlns=""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2985" y="314457"/>
            <a:ext cx="5578995" cy="879928"/>
          </a:xfrm>
        </p:spPr>
        <p:txBody>
          <a:bodyPr rtlCol="0"/>
          <a:lstStyle/>
          <a:p>
            <a:pPr rtl="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СПАСИБО</a:t>
            </a:r>
          </a:p>
        </p:txBody>
      </p:sp>
      <p:sp>
        <p:nvSpPr>
          <p:cNvPr id="80" name="Текст 79">
            <a:extLst>
              <a:ext uri="{FF2B5EF4-FFF2-40B4-BE49-F238E27FC236}">
                <a16:creationId xmlns=""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2279" y="2025012"/>
            <a:ext cx="3695206" cy="276999"/>
          </a:xfrm>
        </p:spPr>
        <p:txBody>
          <a:bodyPr rtlCol="0"/>
          <a:lstStyle/>
          <a:p>
            <a:pPr rtl="0"/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Полищук С.М.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8" name="Текст 87">
            <a:extLst>
              <a:ext uri="{FF2B5EF4-FFF2-40B4-BE49-F238E27FC236}">
                <a16:creationId xmlns=""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r>
              <a:rPr lang="ru-RU" dirty="0" smtClean="0"/>
              <a:t>Веб-сайт </a:t>
            </a:r>
            <a:r>
              <a:rPr lang="ru-RU" u="sng" dirty="0">
                <a:hlinkClick r:id="rId4"/>
              </a:rPr>
              <a:t>http://www.iro.yar.ru</a:t>
            </a:r>
            <a:r>
              <a:rPr lang="ru-RU" i="1" dirty="0"/>
              <a:t>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0" name="Объект 99" descr="Ссылка">
            <a:extLst>
              <a:ext uri="{FF2B5EF4-FFF2-40B4-BE49-F238E27FC236}">
                <a16:creationId xmlns=""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/>
      </p:pic>
      <p:pic>
        <p:nvPicPr>
          <p:cNvPr id="94" name="Объект 93" descr="Пользователь">
            <a:extLst>
              <a:ext uri="{FF2B5EF4-FFF2-40B4-BE49-F238E27FC236}">
                <a16:creationId xmlns=""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644" y="1847048"/>
            <a:ext cx="469813" cy="469812"/>
          </a:xfrm>
        </p:spPr>
      </p:pic>
      <p:cxnSp>
        <p:nvCxnSpPr>
          <p:cNvPr id="131" name="Прямая соединительная линия 130" descr="Декоративный элемент">
            <a:extLst>
              <a:ext uri="{FF2B5EF4-FFF2-40B4-BE49-F238E27FC236}">
                <a16:creationId xmlns="" xmlns:a16="http://schemas.microsoft.com/office/drawing/2014/main" id="{8695A66A-1D9E-4D4E-9067-DC97380D3FDF}"/>
              </a:ext>
            </a:extLst>
          </p:cNvPr>
          <p:cNvCxnSpPr/>
          <p:nvPr/>
        </p:nvCxnSpPr>
        <p:spPr>
          <a:xfrm>
            <a:off x="306658" y="247766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 descr="Декоративный элемент">
            <a:extLst>
              <a:ext uri="{FF2B5EF4-FFF2-40B4-BE49-F238E27FC236}">
                <a16:creationId xmlns="" xmlns:a16="http://schemas.microsoft.com/office/drawing/2014/main" id="{8F841485-6093-48AB-9892-0FB58675C726}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Группа 153" descr="Декоративный элемент">
            <a:extLst>
              <a:ext uri="{FF2B5EF4-FFF2-40B4-BE49-F238E27FC236}">
                <a16:creationId xmlns="" xmlns:a16="http://schemas.microsoft.com/office/drawing/2014/main" id="{FF17C705-3351-4B11-BD28-D0CACC12D311}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Овал 154">
              <a:extLst>
                <a:ext uri="{FF2B5EF4-FFF2-40B4-BE49-F238E27FC236}">
                  <a16:creationId xmlns=""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6" name="Овал 155">
              <a:extLst>
                <a:ext uri="{FF2B5EF4-FFF2-40B4-BE49-F238E27FC236}">
                  <a16:creationId xmlns=""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=""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=""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grpSp>
        <p:nvGrpSpPr>
          <p:cNvPr id="7" name="Группа 6" descr="Декоративный элемент">
            <a:extLst>
              <a:ext uri="{FF2B5EF4-FFF2-40B4-BE49-F238E27FC236}">
                <a16:creationId xmlns=""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=""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=""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пный план страниц книги">
            <a:extLst>
              <a:ext uri="{FF2B5EF4-FFF2-40B4-BE49-F238E27FC236}">
                <a16:creationId xmlns=""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4" name="Заголовок 33">
            <a:extLst>
              <a:ext uri="{FF2B5EF4-FFF2-40B4-BE49-F238E27FC236}">
                <a16:creationId xmlns=""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/>
              <a:t>О конкурсе</a:t>
            </a:r>
            <a:endParaRPr lang="ru-RU" dirty="0"/>
          </a:p>
        </p:txBody>
      </p:sp>
      <p:grpSp>
        <p:nvGrpSpPr>
          <p:cNvPr id="23" name="Группа 22" descr="Декоративный элемент">
            <a:extLst>
              <a:ext uri="{FF2B5EF4-FFF2-40B4-BE49-F238E27FC236}">
                <a16:creationId xmlns=""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=""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=""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=""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ia407.by/wp-content/uploads/2019/10/Vnimanie-konkurs1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r="10949"/>
          <a:stretch>
            <a:fillRect/>
          </a:stretch>
        </p:blipFill>
        <p:spPr bwMode="auto">
          <a:xfrm>
            <a:off x="8749947" y="0"/>
            <a:ext cx="3388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3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=""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875" y="1863117"/>
            <a:ext cx="3549396" cy="3368675"/>
          </a:xfrm>
        </p:spPr>
        <p:txBody>
          <a:bodyPr rtlCol="0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Организатор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Конкурса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Государственное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автономное учреждение дополнительного профессионального образования Ярославской области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«Институт развития образования» </a:t>
            </a:r>
          </a:p>
          <a:p>
            <a:pPr rtl="0"/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=""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394" y="1724059"/>
            <a:ext cx="4264411" cy="4301146"/>
          </a:xfrm>
        </p:spPr>
        <p:txBody>
          <a:bodyPr rtlCol="0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Цель конкурса:</a:t>
            </a:r>
          </a:p>
          <a:p>
            <a:pPr algn="just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выявление и поддержка лучших Программ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школ с низкими результатами обучения и школ, функционирующих в неблагоприятных социальных условиях, нацеленных на повышение качества образования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=""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3513" y="1006341"/>
            <a:ext cx="548640" cy="548640"/>
          </a:xfrm>
        </p:spPr>
      </p:pic>
      <p:pic>
        <p:nvPicPr>
          <p:cNvPr id="36" name="Объект 35" descr="Медаль">
            <a:extLst>
              <a:ext uri="{FF2B5EF4-FFF2-40B4-BE49-F238E27FC236}">
                <a16:creationId xmlns=""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2859" y="1045196"/>
            <a:ext cx="548640" cy="548640"/>
          </a:xfr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487757"/>
          </a:xfrm>
        </p:spPr>
        <p:txBody>
          <a:bodyPr rtlCol="0"/>
          <a:lstStyle/>
          <a:p>
            <a:pPr algn="ctr" rtl="0"/>
            <a:r>
              <a:rPr lang="ru-RU" sz="3200" b="1" dirty="0" smtClean="0">
                <a:solidFill>
                  <a:srgbClr val="B2606E"/>
                </a:solidFill>
              </a:rPr>
              <a:t>Общие положения</a:t>
            </a:r>
            <a:endParaRPr lang="ru-RU" sz="3200" b="1" dirty="0">
              <a:solidFill>
                <a:srgbClr val="B260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ia407.by/wp-content/uploads/2019/10/Vnimanie-konkurs1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r="10949"/>
          <a:stretch>
            <a:fillRect/>
          </a:stretch>
        </p:blipFill>
        <p:spPr bwMode="auto">
          <a:xfrm>
            <a:off x="8369600" y="59266"/>
            <a:ext cx="3768724" cy="67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4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=""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5333" y="1672256"/>
            <a:ext cx="4648199" cy="4070586"/>
          </a:xfrm>
        </p:spPr>
        <p:txBody>
          <a:bodyPr rtlCol="0"/>
          <a:lstStyle/>
          <a:p>
            <a:pPr algn="ctr"/>
            <a:r>
              <a:rPr lang="ru-RU" sz="2400" b="1" dirty="0" smtClean="0">
                <a:solidFill>
                  <a:srgbClr val="B2606E"/>
                </a:solidFill>
              </a:rPr>
              <a:t>Формат конкурса</a:t>
            </a:r>
            <a:r>
              <a:rPr lang="ru-RU" sz="2400" b="1" dirty="0">
                <a:solidFill>
                  <a:srgbClr val="B2606E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Конкурс проводится с 1 октября по 30 октября 2020 года по двум номинациям: 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среди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Программ школ с низкими результатами обучения; 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среди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Программ школ, функционирующих в неблагоприятных социальных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условиях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=""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4869" y="1109474"/>
            <a:ext cx="548640" cy="548640"/>
          </a:xfrm>
        </p:spPr>
      </p:pic>
      <p:pic>
        <p:nvPicPr>
          <p:cNvPr id="36" name="Объект 35" descr="Медаль">
            <a:extLst>
              <a:ext uri="{FF2B5EF4-FFF2-40B4-BE49-F238E27FC236}">
                <a16:creationId xmlns=""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45112" y="937291"/>
            <a:ext cx="548640" cy="548640"/>
          </a:xfr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487757"/>
          </a:xfrm>
        </p:spPr>
        <p:txBody>
          <a:bodyPr rtlCol="0"/>
          <a:lstStyle/>
          <a:p>
            <a:pPr algn="ctr" rtl="0"/>
            <a:r>
              <a:rPr lang="ru-RU" sz="3200" b="1" dirty="0" smtClean="0">
                <a:solidFill>
                  <a:srgbClr val="B2606E"/>
                </a:solidFill>
              </a:rPr>
              <a:t>Общие положения</a:t>
            </a:r>
            <a:endParaRPr lang="ru-RU" sz="3200" b="1" dirty="0">
              <a:solidFill>
                <a:srgbClr val="B2606E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254037" y="1658114"/>
            <a:ext cx="4353372" cy="447457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B2606E"/>
                </a:solidFill>
              </a:rPr>
              <a:t>Задачи </a:t>
            </a:r>
            <a:r>
              <a:rPr lang="ru-RU" sz="2400" b="1" dirty="0" smtClean="0">
                <a:solidFill>
                  <a:srgbClr val="B2606E"/>
                </a:solidFill>
              </a:rPr>
              <a:t>конкурса:</a:t>
            </a:r>
            <a:endParaRPr lang="ru-RU" sz="2400" b="1" dirty="0">
              <a:solidFill>
                <a:srgbClr val="B2606E"/>
              </a:solidFill>
            </a:endParaRP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обеспечение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поддержки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ШНОР и ШНСУ; </a:t>
            </a:r>
          </a:p>
          <a:p>
            <a:pPr marL="355600" indent="-355600" algn="just">
              <a:spcBef>
                <a:spcPts val="0"/>
              </a:spcBef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- 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создание условий для разработки и реализации программ перехода в эффективный режим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работы; 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выявление и распространение в региональной системе образования успешных практик перехода школ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эффективный режим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работы</a:t>
            </a:r>
            <a:r>
              <a:rPr lang="ru-RU" sz="2400" dirty="0" smtClean="0"/>
              <a:t> 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endParaRPr lang="ru-RU" sz="2400" dirty="0">
              <a:solidFill>
                <a:srgbClr val="B260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5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=""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0113" y="1769184"/>
            <a:ext cx="4568755" cy="3779735"/>
          </a:xfrm>
        </p:spPr>
        <p:txBody>
          <a:bodyPr rtlCol="0"/>
          <a:lstStyle/>
          <a:p>
            <a:pPr algn="ctr"/>
            <a:r>
              <a:rPr lang="ru-RU" sz="2400" b="1" dirty="0" smtClean="0">
                <a:solidFill>
                  <a:srgbClr val="B2606E"/>
                </a:solidFill>
              </a:rPr>
              <a:t>Организационный комитет конкурса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B2606E"/>
                </a:solidFill>
              </a:rPr>
              <a:t>Золотарева А.В.</a:t>
            </a:r>
            <a:r>
              <a:rPr lang="ru-RU" sz="1800" dirty="0" smtClean="0">
                <a:solidFill>
                  <a:srgbClr val="B2606E"/>
                </a:solidFill>
              </a:rPr>
              <a:t>–</a:t>
            </a:r>
            <a:r>
              <a:rPr lang="ru-RU" sz="1600" dirty="0" smtClean="0">
                <a:solidFill>
                  <a:srgbClr val="B2606E"/>
                </a:solidFill>
              </a:rPr>
              <a:t>председатель, ректор ГАУ ДПО ЯО ИРО</a:t>
            </a:r>
            <a:endParaRPr lang="ru-RU" sz="1600" dirty="0">
              <a:solidFill>
                <a:srgbClr val="B2606E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B2606E"/>
                </a:solidFill>
              </a:rPr>
              <a:t>Полищук С.М. - </a:t>
            </a:r>
            <a:r>
              <a:rPr lang="ru-RU" sz="1600" dirty="0" smtClean="0">
                <a:solidFill>
                  <a:srgbClr val="B2606E"/>
                </a:solidFill>
              </a:rPr>
              <a:t>заместитель председателя, руководитель ЦРИИ</a:t>
            </a:r>
            <a:r>
              <a:rPr lang="ru-RU" sz="1600" b="1" dirty="0" smtClean="0">
                <a:solidFill>
                  <a:srgbClr val="B2606E"/>
                </a:solidFill>
              </a:rPr>
              <a:t> </a:t>
            </a:r>
            <a:r>
              <a:rPr lang="ru-RU" sz="1600" dirty="0">
                <a:solidFill>
                  <a:srgbClr val="B2606E"/>
                </a:solidFill>
              </a:rPr>
              <a:t>ГАУ ДПО ЯО </a:t>
            </a:r>
            <a:r>
              <a:rPr lang="ru-RU" sz="1600" dirty="0" smtClean="0">
                <a:solidFill>
                  <a:srgbClr val="B2606E"/>
                </a:solidFill>
              </a:rPr>
              <a:t>ИРО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B2606E"/>
                </a:solidFill>
              </a:rPr>
              <a:t>Наумова О.Н. </a:t>
            </a:r>
            <a:r>
              <a:rPr lang="ru-RU" sz="1600" dirty="0" smtClean="0">
                <a:solidFill>
                  <a:srgbClr val="B2606E"/>
                </a:solidFill>
              </a:rPr>
              <a:t>– секретарь, заместитель руководителя </a:t>
            </a:r>
            <a:r>
              <a:rPr lang="ru-RU" sz="1600" dirty="0">
                <a:solidFill>
                  <a:srgbClr val="B2606E"/>
                </a:solidFill>
              </a:rPr>
              <a:t>ЦРИИ</a:t>
            </a:r>
            <a:r>
              <a:rPr lang="ru-RU" sz="1600" b="1" dirty="0">
                <a:solidFill>
                  <a:srgbClr val="B2606E"/>
                </a:solidFill>
              </a:rPr>
              <a:t> </a:t>
            </a:r>
            <a:r>
              <a:rPr lang="ru-RU" sz="1600" dirty="0">
                <a:solidFill>
                  <a:srgbClr val="B2606E"/>
                </a:solidFill>
              </a:rPr>
              <a:t>ГАУ ДПО ЯО </a:t>
            </a:r>
            <a:r>
              <a:rPr lang="ru-RU" sz="1600" dirty="0" smtClean="0">
                <a:solidFill>
                  <a:srgbClr val="B2606E"/>
                </a:solidFill>
              </a:rPr>
              <a:t>ИРО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B2606E"/>
                </a:solidFill>
              </a:rPr>
              <a:t>Члены орг. комитета: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B2606E"/>
                </a:solidFill>
              </a:rPr>
              <a:t>Никитина Ю.С., ст. </a:t>
            </a:r>
            <a:r>
              <a:rPr lang="ru-RU" sz="1600" dirty="0">
                <a:solidFill>
                  <a:srgbClr val="B2606E"/>
                </a:solidFill>
              </a:rPr>
              <a:t>методист </a:t>
            </a:r>
            <a:r>
              <a:rPr lang="ru-RU" sz="1600" dirty="0" smtClean="0">
                <a:solidFill>
                  <a:srgbClr val="B2606E"/>
                </a:solidFill>
              </a:rPr>
              <a:t>ЦРИИ</a:t>
            </a:r>
            <a:r>
              <a:rPr lang="ru-RU" sz="1600" dirty="0">
                <a:solidFill>
                  <a:srgbClr val="B2606E"/>
                </a:solidFill>
              </a:rPr>
              <a:t> ГАУ ДПО ЯО ИРО</a:t>
            </a:r>
            <a:endParaRPr lang="ru-RU" sz="1600" dirty="0" smtClean="0">
              <a:solidFill>
                <a:srgbClr val="B2606E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B2606E"/>
                </a:solidFill>
              </a:rPr>
              <a:t>Пополитова О.В</a:t>
            </a:r>
            <a:r>
              <a:rPr lang="ru-RU" sz="1600" dirty="0" smtClean="0">
                <a:solidFill>
                  <a:srgbClr val="B2606E"/>
                </a:solidFill>
              </a:rPr>
              <a:t>., доцент ЦОМ </a:t>
            </a:r>
            <a:r>
              <a:rPr lang="ru-RU" sz="1600" dirty="0">
                <a:solidFill>
                  <a:srgbClr val="B2606E"/>
                </a:solidFill>
              </a:rPr>
              <a:t>ГАУ ДПО ЯО </a:t>
            </a:r>
            <a:r>
              <a:rPr lang="ru-RU" sz="1600" dirty="0" smtClean="0">
                <a:solidFill>
                  <a:srgbClr val="B2606E"/>
                </a:solidFill>
              </a:rPr>
              <a:t>ИРО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B2606E"/>
                </a:solidFill>
              </a:rPr>
              <a:t>Шляхтина Н.В., </a:t>
            </a:r>
            <a:r>
              <a:rPr lang="ru-RU" sz="1600" dirty="0" smtClean="0">
                <a:solidFill>
                  <a:srgbClr val="B2606E"/>
                </a:solidFill>
              </a:rPr>
              <a:t>руководитель ЦОМ </a:t>
            </a:r>
            <a:r>
              <a:rPr lang="ru-RU" sz="1600" dirty="0">
                <a:solidFill>
                  <a:srgbClr val="B2606E"/>
                </a:solidFill>
              </a:rPr>
              <a:t>ГАУ ДПО ЯО ИРО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B2606E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B2606E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srgbClr val="B2606E"/>
              </a:solidFill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=""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708343" y="-1762591"/>
            <a:ext cx="45719" cy="45719"/>
          </a:xfr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487757"/>
          </a:xfrm>
        </p:spPr>
        <p:txBody>
          <a:bodyPr rtlCol="0"/>
          <a:lstStyle/>
          <a:p>
            <a:pPr algn="ctr" rtl="0"/>
            <a:r>
              <a:rPr lang="ru-RU" sz="3200" b="1" dirty="0" smtClean="0">
                <a:solidFill>
                  <a:srgbClr val="B2606E"/>
                </a:solidFill>
              </a:rPr>
              <a:t>Общие положения</a:t>
            </a:r>
            <a:endParaRPr lang="ru-RU" sz="3200" b="1" dirty="0">
              <a:solidFill>
                <a:srgbClr val="B2606E"/>
              </a:solidFill>
            </a:endParaRPr>
          </a:p>
        </p:txBody>
      </p:sp>
      <p:pic>
        <p:nvPicPr>
          <p:cNvPr id="1026" name="Picture 2" descr="https://avia407.by/wp-content/uploads/2019/10/Vnimanie-konkurs1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r="10949"/>
          <a:stretch>
            <a:fillRect/>
          </a:stretch>
        </p:blipFill>
        <p:spPr bwMode="auto">
          <a:xfrm>
            <a:off x="8769531" y="0"/>
            <a:ext cx="3368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57051" y="1761248"/>
            <a:ext cx="3317965" cy="394286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B2606E"/>
                </a:solidFill>
              </a:rPr>
              <a:t>Участники конкурса</a:t>
            </a:r>
          </a:p>
          <a:p>
            <a:pPr algn="just"/>
            <a:r>
              <a:rPr lang="ru-RU" sz="2000" dirty="0" smtClean="0">
                <a:solidFill>
                  <a:srgbClr val="B2606E"/>
                </a:solidFill>
              </a:rPr>
              <a:t>образовательные </a:t>
            </a:r>
            <a:r>
              <a:rPr lang="ru-RU" sz="2000" dirty="0">
                <a:solidFill>
                  <a:srgbClr val="B2606E"/>
                </a:solidFill>
              </a:rPr>
              <a:t>организации основного общего и среднего общего образования, включенные в Региональную программу «Повышение качества образования в школах с низкими результатами обучения и в школах, функционирующих в неблагоприятных социальных условиях». </a:t>
            </a:r>
          </a:p>
          <a:p>
            <a:endParaRPr lang="ru-RU" dirty="0"/>
          </a:p>
        </p:txBody>
      </p:sp>
      <p:pic>
        <p:nvPicPr>
          <p:cNvPr id="2050" name="Picture 2" descr="http://cdn.onlinewebfonts.com/svg/img_572028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29" y="1091243"/>
            <a:ext cx="588661" cy="58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onlinewebfonts.com/svg/img_452567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76" y="1119493"/>
            <a:ext cx="545932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2 2"/>
          <p:cNvSpPr/>
          <p:nvPr/>
        </p:nvSpPr>
        <p:spPr>
          <a:xfrm>
            <a:off x="2421635" y="1136185"/>
            <a:ext cx="949234" cy="370931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68 ОО</a:t>
            </a:r>
            <a:endParaRPr lang="ru-RU" b="1" dirty="0"/>
          </a:p>
        </p:txBody>
      </p:sp>
      <p:sp>
        <p:nvSpPr>
          <p:cNvPr id="13" name="Выноска 2 12"/>
          <p:cNvSpPr/>
          <p:nvPr/>
        </p:nvSpPr>
        <p:spPr>
          <a:xfrm>
            <a:off x="7095973" y="1072430"/>
            <a:ext cx="949234" cy="370931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ИРО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82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ia407.by/wp-content/uploads/2019/10/Vnimanie-konkurs1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r="10949"/>
          <a:stretch>
            <a:fillRect/>
          </a:stretch>
        </p:blipFill>
        <p:spPr bwMode="auto">
          <a:xfrm>
            <a:off x="7586133" y="0"/>
            <a:ext cx="46058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88008" y="1882999"/>
            <a:ext cx="4499675" cy="3663823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Создан организационный комитет конкурса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приказ ГАУ ДПО ЯО ИРО от 26.08.2020 г. № 01-03/284)</a:t>
            </a:r>
          </a:p>
          <a:p>
            <a:pPr algn="just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hlinkClick r:id="rId4" action="ppaction://hlinksldjump"/>
              </a:rPr>
              <a:t>утвержден план – график проведения конкурса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-обсужден вопрос о составе экспертной комиссии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hlinkClick r:id="rId5" action="ppaction://hlinksldjump"/>
              </a:rPr>
              <a:t>Создана экспертная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hlinkClick r:id="rId5" action="ppaction://hlinksldjump"/>
              </a:rPr>
              <a:t>комиссия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Приказ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ГАУ ДПО ЯО ИРО от 28.08.2020 г. № 01-03/287 «Об утверждении состава экспертной комиссии конкурса программ перехода школ в эффективный режим работы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»)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=""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7502" y="1471210"/>
            <a:ext cx="5454498" cy="4473750"/>
          </a:xfrm>
        </p:spPr>
        <p:txBody>
          <a:bodyPr rtlCol="0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Разработано и утверждено Положение о конкурсе (</a:t>
            </a:r>
            <a:r>
              <a:rPr lang="ru-RU" sz="1800" i="1" dirty="0">
                <a:solidFill>
                  <a:schemeClr val="accent4">
                    <a:lumMod val="75000"/>
                  </a:schemeClr>
                </a:solidFill>
              </a:rPr>
              <a:t>приказ ГАУ ДПО ЯО ИРО от 26.08.2020 г. № 01-03/284)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Создана страница на сайте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ИРО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Разработаны методические рекомендации по разработке школьных программ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Проведены курсы повышения квалификации школьных команд по разработке программ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Проведен обучающий семинар с муниципальными командами «Разработка 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школьной программы перехода школы в эффективный режим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работы. Глазами эксперта или работа над ошибками»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Проводятся индивидуальные и групповые консультации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20" y="213680"/>
            <a:ext cx="6891564" cy="830997"/>
          </a:xfrm>
        </p:spPr>
        <p:txBody>
          <a:bodyPr rtlCol="0"/>
          <a:lstStyle/>
          <a:p>
            <a:pPr algn="ctr" rtl="0"/>
            <a:r>
              <a:rPr lang="ru-RU" sz="4000" b="1" dirty="0" smtClean="0">
                <a:solidFill>
                  <a:srgbClr val="B2606E"/>
                </a:solidFill>
              </a:rPr>
              <a:t>Что сделано?</a:t>
            </a:r>
            <a:endParaRPr lang="ru-RU" sz="4000" b="1" dirty="0">
              <a:solidFill>
                <a:srgbClr val="B2606E"/>
              </a:solidFill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=""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85105" y="840662"/>
            <a:ext cx="548640" cy="548640"/>
          </a:xfrm>
        </p:spPr>
      </p:pic>
      <p:pic>
        <p:nvPicPr>
          <p:cNvPr id="36" name="Объект 35" descr="Медаль">
            <a:extLst>
              <a:ext uri="{FF2B5EF4-FFF2-40B4-BE49-F238E27FC236}">
                <a16:creationId xmlns=""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1720" y="1029722"/>
            <a:ext cx="548640" cy="548640"/>
          </a:xfrm>
        </p:spPr>
      </p:pic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6</a:t>
            </a:fld>
            <a:endParaRPr lang="ru-R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Номер слайда 5">
            <a:extLst>
              <a:ext uri="{FF2B5EF4-FFF2-40B4-BE49-F238E27FC236}">
                <a16:creationId xmlns=""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7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120" y="119526"/>
            <a:ext cx="6891564" cy="830997"/>
          </a:xfrm>
        </p:spPr>
        <p:txBody>
          <a:bodyPr rtlCol="0"/>
          <a:lstStyle/>
          <a:p>
            <a:pPr algn="ctr" rtl="0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Порядок проведения конкурса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=""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2733" y="61315"/>
            <a:ext cx="548640" cy="548640"/>
          </a:xfr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4732480"/>
              </p:ext>
            </p:extLst>
          </p:nvPr>
        </p:nvGraphicFramePr>
        <p:xfrm>
          <a:off x="290287" y="1886858"/>
          <a:ext cx="11401898" cy="430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35467" y="609955"/>
            <a:ext cx="11882362" cy="1109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1" indent="279400" algn="ctr">
              <a:buNone/>
            </a:pPr>
            <a:r>
              <a:rPr lang="ru-RU" sz="2000" b="1" dirty="0">
                <a:solidFill>
                  <a:srgbClr val="FFFF00"/>
                </a:solidFill>
              </a:rPr>
              <a:t>Конкурс проводится с 1 октября по 30 октября 2020 года </a:t>
            </a:r>
            <a:r>
              <a:rPr lang="ru-RU" sz="2800" b="1" dirty="0">
                <a:solidFill>
                  <a:srgbClr val="FFFF00"/>
                </a:solidFill>
              </a:rPr>
              <a:t>по двум номинациям: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FFFF00"/>
                </a:solidFill>
              </a:rPr>
              <a:t>среди </a:t>
            </a:r>
            <a:r>
              <a:rPr lang="ru-RU" sz="2000" dirty="0">
                <a:solidFill>
                  <a:srgbClr val="FFFF00"/>
                </a:solidFill>
              </a:rPr>
              <a:t>Программ школ с низкими результатами </a:t>
            </a:r>
            <a:r>
              <a:rPr lang="ru-RU" sz="2000" dirty="0" smtClean="0">
                <a:solidFill>
                  <a:srgbClr val="FFFF00"/>
                </a:solidFill>
              </a:rPr>
              <a:t>обучения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-    </a:t>
            </a:r>
            <a:r>
              <a:rPr lang="ru-RU" sz="2000" dirty="0">
                <a:solidFill>
                  <a:srgbClr val="FFFF00"/>
                </a:solidFill>
              </a:rPr>
              <a:t>среди Программ школ, функционирующих в неблагоприятных социальных </a:t>
            </a:r>
            <a:r>
              <a:rPr lang="ru-RU" sz="2000" dirty="0" smtClean="0">
                <a:solidFill>
                  <a:srgbClr val="FFFF00"/>
                </a:solidFill>
              </a:rPr>
              <a:t>условиях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34689" y="180075"/>
            <a:ext cx="405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1"/>
              </a:rPr>
              <a:t>http://</a:t>
            </a:r>
            <a:r>
              <a:rPr lang="ru-RU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1"/>
              </a:rPr>
              <a:t>www.iro.yar.ru/index.php?id=4765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=""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8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=""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4545" y="1209442"/>
            <a:ext cx="11470168" cy="5545339"/>
          </a:xfrm>
        </p:spPr>
        <p:txBody>
          <a:bodyPr rtlCol="0"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Куприянова Г.В..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председатель экспертной комиссии,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</a:rPr>
              <a:t>к.п.н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., советник ректора ГАУ ДПО ЯО ИРО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Наумова О.Н.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секретарь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экспертной комиссии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заместитель руководителя ЦРИИ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ГАУ ДПО ЯО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ИРО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Члены экспертных комиссий по номинациям: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Номинация «Программы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школ с низкими результатами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обучения»: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Золотарева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Ангелина Викторовна ,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д-р пед.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наук, профессор,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ректор ГАУ ДПО ЯО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ИРО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Манокина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Е. В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., директор МОУ средняя школа №6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</a:rPr>
              <a:t>Тутаевского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 МР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Пополитова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О.В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.,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</a:rPr>
              <a:t>к.п.н.,доцент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 ЦОМ ГАУ ДПО ЯО ИРО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Серова Н. Л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., заместитель директора ГУ ЯО ЦО и ККО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Синицын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И.С.,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</a:rPr>
              <a:t>к.п.н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ст. преподаватель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ФГБОУ ВО ЯГПУ им. К.Д. Ушинского»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Соколова И. Ю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., директор МУ ЦОФОО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</a:rPr>
              <a:t>Некоузского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 муниципального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района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Уланова Г. А.,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проректор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 ГАУ ДПО ЯО ИРО</a:t>
            </a:r>
            <a:endParaRPr lang="ru-RU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Шляхтина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Н.В.,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руководитель ЦОМ ГАУ ДПО ЯО ИРО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ru-RU" sz="1600" dirty="0"/>
              <a:t> 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Номинация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«Программы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школ, работающих в неблагоприятных социальных условиях»: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Байбородова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Л. В.,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 д-р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</a:rPr>
              <a:t>пед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. наук,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профессор, зав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. кафедрой педагогических технологий ФГБОУ ВО ЯГПУ им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. К.Д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. Ушинского»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Ильинская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О. М.,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директор МОУ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</a:rPr>
              <a:t>Коленовская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СОШ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Ростовского МР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Луканина М. Ф.,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 директор МУ ГЦ ППМС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Никитина Ю.С., ст.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методист ЦРИИ ГАУ ДПО ЯО ИРО</a:t>
            </a:r>
            <a:endParaRPr lang="ru-RU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Полищук С.М.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, руководитель ЦРИИ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ГАУ ДПО ЯО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ИРО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Рюмина Жанна Юрьевна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- директор МОУ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ОШ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№3 имени Сергея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</a:rPr>
              <a:t>Сниткина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г. Переславль-Залесский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srgbClr val="B2606E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srgbClr val="B2606E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srgbClr val="B2606E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B2606E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srgbClr val="B2606E"/>
              </a:solidFill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=""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708343" y="-1762591"/>
            <a:ext cx="45719" cy="45719"/>
          </a:xfr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764" y="335806"/>
            <a:ext cx="6891564" cy="487757"/>
          </a:xfrm>
        </p:spPr>
        <p:txBody>
          <a:bodyPr rtlCol="0"/>
          <a:lstStyle/>
          <a:p>
            <a:pPr algn="ctr"/>
            <a:r>
              <a:rPr lang="ru-RU" sz="3200" b="1" dirty="0">
                <a:solidFill>
                  <a:srgbClr val="B2606E"/>
                </a:solidFill>
              </a:rPr>
              <a:t>Эксперты </a:t>
            </a:r>
            <a:r>
              <a:rPr lang="ru-RU" sz="3200" b="1" dirty="0" smtClean="0">
                <a:solidFill>
                  <a:srgbClr val="B2606E"/>
                </a:solidFill>
              </a:rPr>
              <a:t>конкурса</a:t>
            </a:r>
            <a:endParaRPr lang="ru-RU" sz="3200" b="1" dirty="0">
              <a:solidFill>
                <a:srgbClr val="B2606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5" y="0"/>
            <a:ext cx="2150119" cy="12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6" y="246189"/>
            <a:ext cx="3534928" cy="594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 descr="Декоративный элемент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Номер слайда 5">
            <a:extLst>
              <a:ext uri="{FF2B5EF4-FFF2-40B4-BE49-F238E27FC236}">
                <a16:creationId xmlns=""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9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433" y="148672"/>
            <a:ext cx="7574280" cy="1027552"/>
          </a:xfrm>
        </p:spPr>
        <p:txBody>
          <a:bodyPr rtlCol="0"/>
          <a:lstStyle/>
          <a:p>
            <a:pPr algn="ctr" rtl="0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Почему надо участвовать в конкурсе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7491" y="6189345"/>
            <a:ext cx="900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Заявочные документы принимаются до 15:00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30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сентября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8" y="1125033"/>
            <a:ext cx="2212462" cy="3867786"/>
          </a:xfrm>
        </p:spPr>
      </p:pic>
      <p:sp>
        <p:nvSpPr>
          <p:cNvPr id="16" name="Прямоугольник 15"/>
          <p:cNvSpPr/>
          <p:nvPr/>
        </p:nvSpPr>
        <p:spPr>
          <a:xfrm>
            <a:off x="2162629" y="1125033"/>
            <a:ext cx="646636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70305" algn="l"/>
              </a:tabLst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Победителям Конкурса в каждой номинации выделяются средства (грант) на реализацию Программы перехода школы в эффективный режим работы: 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I место – 300 000 руб.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II место – 200 000 руб.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III место – 150 000 руб.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Трем призерам Конкурса в каждой номинации выделяются средства (грант) в размере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100 000 руб. каждому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на реализацию Программы перехода школы в эффективный режим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работы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170305" algn="l"/>
              </a:tabLst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Победители конкурса получают статус региональной инновационной площадки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478226_TF00475556" id="{B4555943-04F2-4CB3-8390-D6F0D45A095E}" vid="{1A981C8E-D58C-4027-BEFE-8329C07BCA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49A191-EC8C-4AA6-9C64-D32B5F047436}">
  <ds:schemaRefs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fb0879af-3eba-417a-a55a-ffe6dcd6ca77"/>
    <ds:schemaRef ds:uri="http://schemas.openxmlformats.org/package/2006/metadata/core-properties"/>
    <ds:schemaRef ds:uri="6dc4bcd6-49db-4c07-9060-8acfc67cef9f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0</TotalTime>
  <Words>1034</Words>
  <Application>Microsoft Office PowerPoint</Application>
  <PresentationFormat>Произвольный</PresentationFormat>
  <Paragraphs>158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Региональный конкурс программ перехода школ в эффективный режим работы  </vt:lpstr>
      <vt:lpstr>О конкурсе</vt:lpstr>
      <vt:lpstr>Общие положения</vt:lpstr>
      <vt:lpstr>Общие положения</vt:lpstr>
      <vt:lpstr>Общие положения</vt:lpstr>
      <vt:lpstr>Что сделано?</vt:lpstr>
      <vt:lpstr>Порядок проведения конкурса</vt:lpstr>
      <vt:lpstr>Эксперты конкурса</vt:lpstr>
      <vt:lpstr>Почему надо участвовать в конкурсе</vt:lpstr>
      <vt:lpstr>Требования к заявочным документам</vt:lpstr>
      <vt:lpstr>Требования к документам</vt:lpstr>
      <vt:lpstr>Порядок действий</vt:lpstr>
      <vt:lpstr>Что надо сделать школе?</vt:lpstr>
      <vt:lpstr>Что надо сделать учредителю и муниципальному координатору?</vt:lpstr>
      <vt:lpstr>Что надо сделать региональному куратору?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2020-08-26T11:01:35Z</dcterms:created>
  <dcterms:modified xsi:type="dcterms:W3CDTF">2020-09-28T11:20:44Z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