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0" r:id="rId6"/>
    <p:sldId id="258" r:id="rId7"/>
    <p:sldId id="265" r:id="rId8"/>
    <p:sldId id="266" r:id="rId9"/>
    <p:sldId id="262" r:id="rId10"/>
    <p:sldId id="263" r:id="rId11"/>
    <p:sldId id="269" r:id="rId12"/>
    <p:sldId id="267" r:id="rId13"/>
    <p:sldId id="276" r:id="rId14"/>
    <p:sldId id="273" r:id="rId15"/>
    <p:sldId id="270" r:id="rId16"/>
    <p:sldId id="271" r:id="rId17"/>
    <p:sldId id="277" r:id="rId18"/>
    <p:sldId id="278" r:id="rId19"/>
    <p:sldId id="279" r:id="rId20"/>
    <p:sldId id="281" r:id="rId21"/>
    <p:sldId id="283" r:id="rId22"/>
    <p:sldId id="284" r:id="rId23"/>
    <p:sldId id="285" r:id="rId24"/>
    <p:sldId id="282" r:id="rId25"/>
    <p:sldId id="2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130E70-3E27-496A-8E8B-E66B6DF6B65F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411D2C-6FE8-4F6D-8E6C-4348E2F49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687688"/>
          </a:xfrm>
        </p:spPr>
        <p:txBody>
          <a:bodyPr/>
          <a:lstStyle/>
          <a:p>
            <a:r>
              <a:rPr lang="ru-RU" dirty="0" smtClean="0"/>
              <a:t>Литературное краеведение как средство пробуждения  национального самосознания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725144"/>
            <a:ext cx="4833324" cy="12241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Федорова Елена Алексеевна,</a:t>
            </a:r>
          </a:p>
          <a:p>
            <a:r>
              <a:rPr lang="ru-RU" dirty="0" smtClean="0"/>
              <a:t>д.ф.н., профессор кафедры теории и практики коммуникации </a:t>
            </a:r>
            <a:r>
              <a:rPr lang="ru-RU" dirty="0" err="1" smtClean="0"/>
              <a:t>ЯрГУ</a:t>
            </a:r>
            <a:r>
              <a:rPr lang="ru-RU" dirty="0" smtClean="0"/>
              <a:t> им. П.Г. Демидова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решения проблем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Укрепление нравственной сплоченности нации на основе базовых ценностей русской культуры</a:t>
            </a:r>
          </a:p>
          <a:p>
            <a:r>
              <a:rPr lang="ru-RU" dirty="0" smtClean="0"/>
              <a:t>Рост и развитие индивидуального самосознания, личностного самосознания</a:t>
            </a:r>
          </a:p>
          <a:p>
            <a:r>
              <a:rPr lang="ru-RU" dirty="0" smtClean="0"/>
              <a:t>Процесс самосознания культуры, согласно Ю.М.Лотману, представляется как динамическая модель постоянного движения от ядра к периферии, в результате которого появляется возможность осмысления культурных особенностей. Проблема национальной культуры понимается Лотманом как процесс взаимного ознакомления и включения в некоторый общий культурный мир, на чем основывается идея сближения отдельных культур, а также их специализация.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08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источники формирования национальных образов мира личности (В.Н. </a:t>
            </a:r>
            <a:r>
              <a:rPr lang="ru-RU" dirty="0" err="1" smtClean="0"/>
              <a:t>Мунгалов</a:t>
            </a:r>
            <a:r>
              <a:rPr lang="ru-RU" dirty="0" smtClean="0"/>
              <a:t> 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7239000" cy="3890832"/>
          </a:xfrm>
        </p:spPr>
        <p:txBody>
          <a:bodyPr/>
          <a:lstStyle/>
          <a:p>
            <a:r>
              <a:rPr lang="ru-RU" dirty="0" smtClean="0"/>
              <a:t>архетипы (врожденная установка к избирательному восприятию явлений действительности), </a:t>
            </a:r>
          </a:p>
          <a:p>
            <a:r>
              <a:rPr lang="ru-RU" dirty="0" smtClean="0"/>
              <a:t>социальные стереотипы (штампы сознания, выработанные социальной средой),</a:t>
            </a:r>
          </a:p>
          <a:p>
            <a:r>
              <a:rPr lang="ru-RU" dirty="0" smtClean="0"/>
              <a:t> ситуации, обстоятельства (ситуативное взаимодействие с элементами действительности).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Местная легенда, предание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Легенда участвует в создании тех доминант народа, которые закрепляются в коллективном сознании и передаются последующим поколениям: «Сердце, интуиция  и совесть – самое дальнозоркое, что есть у нас, это уже не наш личный опыт, но опыт поколений, донесенный до нас, </a:t>
            </a:r>
            <a:r>
              <a:rPr lang="ru-RU" i="1" dirty="0" smtClean="0"/>
              <a:t>во-первых, соматической наследственностью</a:t>
            </a:r>
            <a:r>
              <a:rPr lang="ru-RU" dirty="0" smtClean="0"/>
              <a:t> от наших предков и</a:t>
            </a:r>
            <a:r>
              <a:rPr lang="ru-RU" i="1" dirty="0" smtClean="0"/>
              <a:t>, во-вторых, преданием слова и быта</a:t>
            </a:r>
            <a:r>
              <a:rPr lang="ru-RU" dirty="0" smtClean="0"/>
              <a:t>…» (А.А. Ухтомский)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Повесть временных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Рассказ о восстании волхвов, где упоминается </a:t>
            </a:r>
            <a:r>
              <a:rPr lang="ru-RU" dirty="0" err="1" smtClean="0"/>
              <a:t>Усть-Шексна</a:t>
            </a:r>
            <a:r>
              <a:rPr lang="ru-RU" dirty="0" smtClean="0"/>
              <a:t> (1071 год), </a:t>
            </a:r>
            <a:r>
              <a:rPr lang="ru-RU" dirty="0" smtClean="0"/>
              <a:t>по мнению С.А. Золотарева, как рассказ о борьбе Бога с дьяволом за душу человека  стал главным мотивом творчества Гоголя, Лермонтова, Толстого, Достоевского, Андреева, Мережковского и др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Житие Иоанна Новгородского – путешествие святого на бесе в Иерусалим – «Ночь перед Рождеством» Н.В. Гоголя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казание о </a:t>
            </a:r>
            <a:r>
              <a:rPr lang="ru-RU" dirty="0" err="1" smtClean="0"/>
              <a:t>Китеж-граде</a:t>
            </a:r>
            <a:r>
              <a:rPr lang="ru-RU" dirty="0" smtClean="0"/>
              <a:t> и др.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72808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Идеалы русского народа – в </a:t>
            </a:r>
            <a:r>
              <a:rPr lang="ru-RU" dirty="0" err="1" smtClean="0"/>
              <a:t>четьях-минеях</a:t>
            </a:r>
            <a:r>
              <a:rPr lang="ru-RU" dirty="0" smtClean="0"/>
              <a:t> (</a:t>
            </a:r>
            <a:r>
              <a:rPr lang="ru-RU" dirty="0" err="1" smtClean="0"/>
              <a:t>ф.м.достоевский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7239000" cy="4250872"/>
          </a:xfrm>
        </p:spPr>
        <p:txBody>
          <a:bodyPr>
            <a:normAutofit/>
          </a:bodyPr>
          <a:lstStyle/>
          <a:p>
            <a:r>
              <a:rPr lang="ru-RU" dirty="0" smtClean="0"/>
              <a:t>Преп. Сергий Радонежский, Серафим </a:t>
            </a:r>
            <a:r>
              <a:rPr lang="ru-RU" dirty="0" err="1" smtClean="0"/>
              <a:t>Вырицкий</a:t>
            </a:r>
            <a:r>
              <a:rPr lang="ru-RU" dirty="0" smtClean="0"/>
              <a:t> – аскеза, смиренномудрие</a:t>
            </a:r>
          </a:p>
          <a:p>
            <a:r>
              <a:rPr lang="ru-RU" dirty="0" smtClean="0"/>
              <a:t>Федор Ушаков – защита веры и русской земли</a:t>
            </a:r>
          </a:p>
          <a:p>
            <a:r>
              <a:rPr lang="ru-RU" dirty="0" smtClean="0"/>
              <a:t>Петр, царевич Ордынский , Филипп </a:t>
            </a:r>
            <a:r>
              <a:rPr lang="ru-RU" dirty="0" err="1" smtClean="0"/>
              <a:t>Колычев</a:t>
            </a:r>
            <a:r>
              <a:rPr lang="ru-RU" dirty="0" smtClean="0"/>
              <a:t> - способность к сопротивлению </a:t>
            </a:r>
          </a:p>
          <a:p>
            <a:r>
              <a:rPr lang="ru-RU" dirty="0" err="1" smtClean="0"/>
              <a:t>Димитрий</a:t>
            </a:r>
            <a:r>
              <a:rPr lang="ru-RU" dirty="0" smtClean="0"/>
              <a:t> </a:t>
            </a:r>
            <a:r>
              <a:rPr lang="ru-RU" dirty="0" err="1" smtClean="0"/>
              <a:t>Углицкий</a:t>
            </a:r>
            <a:r>
              <a:rPr lang="ru-RU" dirty="0" smtClean="0"/>
              <a:t>- святой отрок – чистота, целостность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Мотив как основа литературного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Сравнительно-исторический и типологический методы исследования обращают к поиску первоосновы, инвариантной модели, которая обладает свойством типологической повторяемости. К таким моделям можно отнести </a:t>
            </a:r>
            <a:r>
              <a:rPr lang="ru-RU" b="1" dirty="0" smtClean="0"/>
              <a:t>мотив</a:t>
            </a:r>
            <a:r>
              <a:rPr lang="ru-RU" dirty="0" smtClean="0"/>
              <a:t> – это цикличная, </a:t>
            </a:r>
            <a:r>
              <a:rPr lang="ru-RU" dirty="0" err="1" smtClean="0"/>
              <a:t>архетипическая</a:t>
            </a:r>
            <a:r>
              <a:rPr lang="ru-RU" dirty="0" smtClean="0"/>
              <a:t> ситуация, общий элемент в составе сюжета различных произведений, возникающий в различные эпохи (Н.Д. </a:t>
            </a:r>
            <a:r>
              <a:rPr lang="ru-RU" dirty="0" err="1" smtClean="0"/>
              <a:t>Тамарченко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Универсалии в литературном произведении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Универсальной моделью исследования становится текст в географическом измерении: московский, петербургский, ярославский, крымский и др. тексты.</a:t>
            </a:r>
          </a:p>
          <a:p>
            <a:r>
              <a:rPr lang="ru-RU" dirty="0" smtClean="0"/>
              <a:t>«Петербургский текст» – мотив «мокрого снега» (Н.В.Гоголь, Ф.М. Достоевский, Н.А. Некрасов, М.А. Булгаков).</a:t>
            </a:r>
          </a:p>
          <a:p>
            <a:r>
              <a:rPr lang="ru-RU" dirty="0" smtClean="0"/>
              <a:t>«Волжский текст» - мотив движения, странствия (Н.А.Некрасов, Е.Н. Опочинин, </a:t>
            </a:r>
            <a:r>
              <a:rPr lang="ru-RU" dirty="0" err="1" smtClean="0"/>
              <a:t>Л.Ошанин</a:t>
            </a:r>
            <a:r>
              <a:rPr lang="ru-RU" dirty="0" smtClean="0"/>
              <a:t>, Л.Щеглов).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С.А. </a:t>
            </a:r>
            <a:r>
              <a:rPr lang="ru-RU" dirty="0" err="1" smtClean="0"/>
              <a:t>золотарев</a:t>
            </a:r>
            <a:r>
              <a:rPr lang="ru-RU" dirty="0" smtClean="0"/>
              <a:t> «</a:t>
            </a:r>
            <a:r>
              <a:rPr lang="ru-RU" dirty="0" err="1" smtClean="0"/>
              <a:t>писатели-ярославцы</a:t>
            </a:r>
            <a:r>
              <a:rPr lang="ru-RU" dirty="0" smtClean="0"/>
              <a:t>» (1920)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берегах Волги рождаются русские Одиссеи и </a:t>
            </a:r>
            <a:r>
              <a:rPr lang="ru-RU" dirty="0" err="1" smtClean="0"/>
              <a:t>Робинзоны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 границе  климатических зон, где встречаются леса, поля, реки, формируется универсальная личность.</a:t>
            </a:r>
          </a:p>
          <a:p>
            <a:r>
              <a:rPr lang="ru-RU" dirty="0" smtClean="0"/>
              <a:t> Пересечение торговых путей ведет к появлению крестьян-переводчиков (жить в переводчиках). </a:t>
            </a:r>
          </a:p>
          <a:p>
            <a:r>
              <a:rPr lang="ru-RU" dirty="0" smtClean="0"/>
              <a:t>Ярославец – это грамотей и  хороший организатор.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Н.А. </a:t>
            </a:r>
            <a:r>
              <a:rPr lang="ru-RU" dirty="0" err="1" smtClean="0"/>
              <a:t>некрасов</a:t>
            </a:r>
            <a:r>
              <a:rPr lang="ru-RU" dirty="0" smtClean="0"/>
              <a:t> (1821-1878)</a:t>
            </a:r>
            <a:endParaRPr lang="ru-RU" dirty="0"/>
          </a:p>
        </p:txBody>
      </p:sp>
      <p:pic>
        <p:nvPicPr>
          <p:cNvPr id="4" name="Содержимое 3" descr="8105-p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5522" y="1609725"/>
            <a:ext cx="3362355" cy="48466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М.А. </a:t>
            </a:r>
            <a:r>
              <a:rPr lang="ru-RU" dirty="0" err="1" smtClean="0"/>
              <a:t>богданович</a:t>
            </a:r>
            <a:r>
              <a:rPr lang="ru-RU" dirty="0" smtClean="0"/>
              <a:t> (1891-1917)</a:t>
            </a:r>
            <a:endParaRPr lang="ru-RU" dirty="0"/>
          </a:p>
        </p:txBody>
      </p:sp>
      <p:pic>
        <p:nvPicPr>
          <p:cNvPr id="4" name="Содержимое 3" descr="Богданови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988840"/>
            <a:ext cx="3168352" cy="396044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Национальное самосознание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 познания нацией самой себя, результат познавательной рефлексии, объектом которой являются особенности национального сознания и всего образа жизни народа в соответствии с ним. Это процесс осознания специфических черт национального характера...</a:t>
            </a:r>
            <a:r>
              <a:rPr lang="ru-RU" i="1" dirty="0" smtClean="0"/>
              <a:t> Основы духовной культуры </a:t>
            </a:r>
            <a:r>
              <a:rPr lang="ru-RU" i="1" dirty="0" smtClean="0"/>
              <a:t>(Безрукова </a:t>
            </a:r>
            <a:r>
              <a:rPr lang="ru-RU" i="1" dirty="0" smtClean="0"/>
              <a:t>В.С. </a:t>
            </a:r>
            <a:r>
              <a:rPr lang="ru-RU" i="1" dirty="0" smtClean="0"/>
              <a:t>Энциклопедический </a:t>
            </a:r>
            <a:r>
              <a:rPr lang="ru-RU" i="1" dirty="0" smtClean="0"/>
              <a:t>словарь педагога. — </a:t>
            </a:r>
            <a:r>
              <a:rPr lang="ru-RU" i="1" dirty="0" smtClean="0"/>
              <a:t>Екатеринбург, 2000</a:t>
            </a:r>
            <a:r>
              <a:rPr lang="ru-RU" i="1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Ю.в. </a:t>
            </a:r>
            <a:r>
              <a:rPr lang="ru-RU" dirty="0" err="1" smtClean="0"/>
              <a:t>Жадовская</a:t>
            </a:r>
            <a:r>
              <a:rPr lang="ru-RU" dirty="0" smtClean="0"/>
              <a:t> (1824-1883)</a:t>
            </a:r>
            <a:endParaRPr lang="ru-RU" dirty="0"/>
          </a:p>
        </p:txBody>
      </p:sp>
      <p:pic>
        <p:nvPicPr>
          <p:cNvPr id="4" name="Содержимое 3" descr="жадовская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0700" y="2638584"/>
            <a:ext cx="4572000" cy="278892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К.Д. Ушинский (1823-1871)</a:t>
            </a:r>
            <a:endParaRPr lang="ru-RU" dirty="0"/>
          </a:p>
        </p:txBody>
      </p:sp>
      <p:pic>
        <p:nvPicPr>
          <p:cNvPr id="4" name="Содержимое 3" descr="Ушин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060848"/>
            <a:ext cx="3240360" cy="424847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Писатели, связанные с ярославской землей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Иван Сергеевич Аксаков (1823-1886)</a:t>
            </a:r>
          </a:p>
          <a:p>
            <a:r>
              <a:rPr lang="ru-RU" dirty="0" smtClean="0"/>
              <a:t>Михаил </a:t>
            </a:r>
            <a:r>
              <a:rPr lang="ru-RU" dirty="0" err="1" smtClean="0"/>
              <a:t>Евграфович</a:t>
            </a:r>
            <a:r>
              <a:rPr lang="ru-RU" dirty="0" smtClean="0"/>
              <a:t> Салтыков-Щедрин (1826-1889)</a:t>
            </a:r>
          </a:p>
          <a:p>
            <a:r>
              <a:rPr lang="ru-RU" dirty="0" smtClean="0"/>
              <a:t>Леонид Николаевич </a:t>
            </a:r>
            <a:r>
              <a:rPr lang="ru-RU" dirty="0" err="1" smtClean="0"/>
              <a:t>Трефолев</a:t>
            </a:r>
            <a:r>
              <a:rPr lang="ru-RU" dirty="0" smtClean="0"/>
              <a:t> (1839-1905)</a:t>
            </a:r>
          </a:p>
          <a:p>
            <a:r>
              <a:rPr lang="ru-RU" dirty="0" smtClean="0"/>
              <a:t>Иван Захарович Суриков (1841-1880)</a:t>
            </a:r>
          </a:p>
          <a:p>
            <a:r>
              <a:rPr lang="ru-RU" dirty="0" smtClean="0"/>
              <a:t>Александр Николаевич Островский (1823-1886)</a:t>
            </a:r>
          </a:p>
          <a:p>
            <a:r>
              <a:rPr lang="ru-RU" dirty="0" smtClean="0"/>
              <a:t>Евгений Николаевич Опочинин (1858-1928)</a:t>
            </a:r>
          </a:p>
          <a:p>
            <a:r>
              <a:rPr lang="ru-RU" dirty="0" smtClean="0"/>
              <a:t>Алексей Алексеевич Золотарев (1879-1950)</a:t>
            </a:r>
          </a:p>
          <a:p>
            <a:r>
              <a:rPr lang="ru-RU" dirty="0" smtClean="0"/>
              <a:t>Алексей Алексеевич Ухтомский (1975-1942)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Писатели, связанные с ярославской землей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Михаил Михайлович Пришвин (1873-1954)</a:t>
            </a:r>
          </a:p>
          <a:p>
            <a:r>
              <a:rPr lang="ru-RU" dirty="0" smtClean="0"/>
              <a:t>Михаил Алексеевич Кузмин (1872-1936)</a:t>
            </a:r>
          </a:p>
          <a:p>
            <a:r>
              <a:rPr lang="ru-RU" dirty="0" smtClean="0"/>
              <a:t>Анна Дмитриевна Радлова (1891-1949)</a:t>
            </a:r>
          </a:p>
          <a:p>
            <a:r>
              <a:rPr lang="ru-RU" dirty="0" smtClean="0"/>
              <a:t>Ольга Федоровна </a:t>
            </a:r>
            <a:r>
              <a:rPr lang="ru-RU" dirty="0" err="1" smtClean="0"/>
              <a:t>Бергольц</a:t>
            </a:r>
            <a:r>
              <a:rPr lang="ru-RU" dirty="0" smtClean="0"/>
              <a:t> (1910-1975)</a:t>
            </a:r>
          </a:p>
          <a:p>
            <a:r>
              <a:rPr lang="ru-RU" dirty="0" smtClean="0"/>
              <a:t>Алексей Александрович Сурков (1899-1983)</a:t>
            </a:r>
          </a:p>
          <a:p>
            <a:r>
              <a:rPr lang="ru-RU" dirty="0" smtClean="0"/>
              <a:t>Леонид Максимович Леонов (1899-1994)</a:t>
            </a:r>
          </a:p>
          <a:p>
            <a:r>
              <a:rPr lang="ru-RU" dirty="0" smtClean="0"/>
              <a:t>Лев Иванович </a:t>
            </a:r>
            <a:r>
              <a:rPr lang="ru-RU" dirty="0" err="1" smtClean="0"/>
              <a:t>Ошанин</a:t>
            </a:r>
            <a:r>
              <a:rPr lang="ru-RU" dirty="0" smtClean="0"/>
              <a:t> (1912-1996)</a:t>
            </a:r>
          </a:p>
          <a:p>
            <a:r>
              <a:rPr lang="ru-RU" dirty="0" smtClean="0"/>
              <a:t>Александр Исаевич Солженицын (1918-2008)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Ю.м. </a:t>
            </a:r>
            <a:r>
              <a:rPr lang="ru-RU" dirty="0" err="1" smtClean="0"/>
              <a:t>кублановский</a:t>
            </a:r>
            <a:r>
              <a:rPr lang="ru-RU" dirty="0" smtClean="0"/>
              <a:t> (р.1947)</a:t>
            </a:r>
            <a:endParaRPr lang="ru-RU" dirty="0"/>
          </a:p>
        </p:txBody>
      </p:sp>
      <p:pic>
        <p:nvPicPr>
          <p:cNvPr id="6" name="Содержимое 5" descr="кублановск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4815" y="1609725"/>
            <a:ext cx="6923769" cy="4846638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dirty="0" smtClean="0"/>
              <a:t>Добро пожаловать на Ярославскую землю!</a:t>
            </a:r>
            <a:endParaRPr lang="ru-RU" dirty="0"/>
          </a:p>
        </p:txBody>
      </p:sp>
      <p:pic>
        <p:nvPicPr>
          <p:cNvPr id="7" name="Рисунок 6" descr="богоявление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684" r="768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Ю.н. караулов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Национальный характер определяется не только и не в первую очередь языком, поскольку наряду с языком одним из важнейших признаков этноса является общность культурных ценностей и традиций.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Факторы, влияющие на формирование нации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географический фактор</a:t>
            </a:r>
          </a:p>
          <a:p>
            <a:r>
              <a:rPr lang="ru-RU" dirty="0" smtClean="0"/>
              <a:t>религия</a:t>
            </a:r>
          </a:p>
          <a:p>
            <a:r>
              <a:rPr lang="ru-RU" dirty="0" smtClean="0"/>
              <a:t>психология народа</a:t>
            </a:r>
          </a:p>
          <a:p>
            <a:r>
              <a:rPr lang="ru-RU" dirty="0" smtClean="0"/>
              <a:t>культура</a:t>
            </a:r>
          </a:p>
          <a:p>
            <a:r>
              <a:rPr lang="ru-RU" dirty="0" smtClean="0"/>
              <a:t>язык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Формирование ценностей</a:t>
            </a:r>
            <a:br>
              <a:rPr lang="ru-RU" dirty="0" smtClean="0"/>
            </a:br>
            <a:r>
              <a:rPr lang="ru-RU" dirty="0" smtClean="0"/>
              <a:t>русского народа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Племена у славян назывались по месту обитания, а не по имени предка, как у германцев. </a:t>
            </a:r>
          </a:p>
          <a:p>
            <a:r>
              <a:rPr lang="ru-RU" dirty="0" smtClean="0"/>
              <a:t>Защита родной земли у славян считается выше защиты семьи.</a:t>
            </a:r>
          </a:p>
          <a:p>
            <a:pPr>
              <a:buNone/>
            </a:pPr>
            <a:r>
              <a:rPr lang="ru-RU" dirty="0" smtClean="0"/>
              <a:t>А.Г. Кузьмин Истоки русского национального характера / А.Г. Кузьмин // Русский народ: историческая судьба в </a:t>
            </a:r>
            <a:r>
              <a:rPr lang="en-US" dirty="0" smtClean="0"/>
              <a:t>XX</a:t>
            </a:r>
            <a:r>
              <a:rPr lang="ru-RU" dirty="0" smtClean="0"/>
              <a:t> веке. М., 1993. С. 229.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СВОЕОБРАЗИЕ традиционной РУССКОЙ КУЛЬТУРЫ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СОБОРНОСТЬ (ЕДИНЕНИЕ ПРИ СОХРАНЕНИИ ИНДИВИДУАЛЬНОСТИ) </a:t>
            </a:r>
          </a:p>
          <a:p>
            <a:endParaRPr lang="ru-RU" dirty="0" smtClean="0"/>
          </a:p>
          <a:p>
            <a:r>
              <a:rPr lang="ru-RU" dirty="0" smtClean="0"/>
              <a:t>«ВСЕЧЕЛОВЕЧНОСТЬ», ОТКРЫТОСТЬ</a:t>
            </a:r>
          </a:p>
          <a:p>
            <a:endParaRPr lang="ru-RU" dirty="0" smtClean="0"/>
          </a:p>
          <a:p>
            <a:r>
              <a:rPr lang="ru-RU" dirty="0" smtClean="0"/>
              <a:t>ЛИТЕРАТУРОЦЕНТРИЧНОСТЬ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соборность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Русская культура традиционно считается коллективистской, соборной. По мнению Н.А. Бердяева, «русский народ всегда любил жить в тепле коллектива, в какой-то растворенности в стихии земли, в лоне матери. &lt;…&gt; </a:t>
            </a:r>
          </a:p>
          <a:p>
            <a:r>
              <a:rPr lang="ru-RU" dirty="0" smtClean="0"/>
              <a:t>Взаимозависимость является для русских объединяющим фактором. Русские повсюду несут с собой групповую этику. </a:t>
            </a:r>
          </a:p>
          <a:p>
            <a:r>
              <a:rPr lang="ru-RU" dirty="0" smtClean="0"/>
              <a:t>Для русских открытость означает готовность раскрыть свой личный мир собеседнику.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А.а. </a:t>
            </a:r>
            <a:r>
              <a:rPr lang="ru-RU" dirty="0" err="1" smtClean="0"/>
              <a:t>ухтомский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Лишь самоутверждение народа на основании национального сознания является естественным и потому надежным носителем государственного единства. Культура и искусство народов развиваются и укрепляются вместе с подъемом их национального самоутверждения. </a:t>
            </a:r>
          </a:p>
          <a:p>
            <a:r>
              <a:rPr lang="ru-RU" dirty="0" smtClean="0"/>
              <a:t>Горе той нации, которая будет восхвалять свое и стремится к благу своего «во что бы то ни стало». К ней относятся слова Христа: «Се оставляется вам дом ваш пуст» (Лук. 13, 35).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Современные проблемы русского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Раскол культуры и русского общества на представителей традиционной культуры и носителей массовой культуры с потребительской психологией</a:t>
            </a:r>
          </a:p>
          <a:p>
            <a:r>
              <a:rPr lang="ru-RU" dirty="0" smtClean="0"/>
              <a:t>Деформация национального самосознания различных возрастных групп, в частности молодежи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233</TotalTime>
  <Words>1006</Words>
  <Application>Microsoft Office PowerPoint</Application>
  <PresentationFormat>Экран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Литературное краеведение как средство пробуждения  национального самосознания</vt:lpstr>
      <vt:lpstr>Национальное самосознание</vt:lpstr>
      <vt:lpstr>Ю.н. караулов</vt:lpstr>
      <vt:lpstr>Факторы, влияющие на формирование нации</vt:lpstr>
      <vt:lpstr>Формирование ценностей русского народа</vt:lpstr>
      <vt:lpstr>СВОЕОБРАЗИЕ традиционной РУССКОЙ КУЛЬТУРЫ</vt:lpstr>
      <vt:lpstr>соборность</vt:lpstr>
      <vt:lpstr>А.а. ухтомский</vt:lpstr>
      <vt:lpstr>Современные проблемы русского общества</vt:lpstr>
      <vt:lpstr>Способы решения проблем</vt:lpstr>
      <vt:lpstr>источники формирования национальных образов мира личности (В.Н. Мунгалов )</vt:lpstr>
      <vt:lpstr>Местная легенда, предание</vt:lpstr>
      <vt:lpstr>Повесть временных лет</vt:lpstr>
      <vt:lpstr>Идеалы русского народа – в четьях-минеях (ф.м.достоевский)</vt:lpstr>
      <vt:lpstr>Мотив как основа литературного произведения</vt:lpstr>
      <vt:lpstr>Универсалии в литературном произведении</vt:lpstr>
      <vt:lpstr>С.А. золотарев «писатели-ярославцы» (1920)</vt:lpstr>
      <vt:lpstr>Н.А. некрасов (1821-1878)</vt:lpstr>
      <vt:lpstr>М.А. богданович (1891-1917)</vt:lpstr>
      <vt:lpstr>Ю.в. Жадовская (1824-1883)</vt:lpstr>
      <vt:lpstr>К.Д. Ушинский (1823-1871)</vt:lpstr>
      <vt:lpstr>Писатели, связанные с ярославской землей</vt:lpstr>
      <vt:lpstr>Писатели, связанные с ярославской землей</vt:lpstr>
      <vt:lpstr>Ю.м. кублановский (р.1947)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краеведение как средство пробуждения  национального сознания</dc:title>
  <dc:creator>Елена</dc:creator>
  <cp:lastModifiedBy>Елена</cp:lastModifiedBy>
  <cp:revision>31</cp:revision>
  <dcterms:created xsi:type="dcterms:W3CDTF">2017-01-25T15:34:49Z</dcterms:created>
  <dcterms:modified xsi:type="dcterms:W3CDTF">2017-01-26T03:47:07Z</dcterms:modified>
</cp:coreProperties>
</file>