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5" r:id="rId4"/>
  </p:sldMasterIdLst>
  <p:notesMasterIdLst>
    <p:notesMasterId r:id="rId15"/>
  </p:notesMasterIdLst>
  <p:handoutMasterIdLst>
    <p:handoutMasterId r:id="rId16"/>
  </p:handoutMasterIdLst>
  <p:sldIdLst>
    <p:sldId id="686" r:id="rId5"/>
    <p:sldId id="855" r:id="rId6"/>
    <p:sldId id="856" r:id="rId7"/>
    <p:sldId id="857" r:id="rId8"/>
    <p:sldId id="858" r:id="rId9"/>
    <p:sldId id="859" r:id="rId10"/>
    <p:sldId id="860" r:id="rId11"/>
    <p:sldId id="861" r:id="rId12"/>
    <p:sldId id="862" r:id="rId13"/>
    <p:sldId id="722" r:id="rId14"/>
  </p:sldIdLst>
  <p:sldSz cx="9144000" cy="5143500" type="screen16x9"/>
  <p:notesSz cx="6761163" cy="9942513"/>
  <p:custDataLst>
    <p:tags r:id="rId17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394351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788703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183054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577406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1971758" algn="l" defTabSz="788703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366108" algn="l" defTabSz="788703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2760461" algn="l" defTabSz="788703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154812" algn="l" defTabSz="788703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64">
          <p15:clr>
            <a:srgbClr val="A4A3A4"/>
          </p15:clr>
        </p15:guide>
        <p15:guide id="2" pos="3062">
          <p15:clr>
            <a:srgbClr val="A4A3A4"/>
          </p15:clr>
        </p15:guide>
        <p15:guide id="3" orient="horz" pos="1519">
          <p15:clr>
            <a:srgbClr val="A4A3A4"/>
          </p15:clr>
        </p15:guide>
        <p15:guide id="4" orient="horz" pos="1176">
          <p15:clr>
            <a:srgbClr val="A4A3A4"/>
          </p15:clr>
        </p15:guide>
        <p15:guide id="5" orient="horz" pos="1142">
          <p15:clr>
            <a:srgbClr val="A4A3A4"/>
          </p15:clr>
        </p15:guide>
        <p15:guide id="6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Хитров Иван" initials="ХИ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90B8"/>
    <a:srgbClr val="55829D"/>
    <a:srgbClr val="860000"/>
    <a:srgbClr val="53808B"/>
    <a:srgbClr val="B5CD8F"/>
    <a:srgbClr val="5A9485"/>
    <a:srgbClr val="6B8537"/>
    <a:srgbClr val="5C928F"/>
    <a:srgbClr val="598295"/>
    <a:srgbClr val="0F4E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8224" autoAdjust="0"/>
  </p:normalViewPr>
  <p:slideViewPr>
    <p:cSldViewPr snapToGrid="0">
      <p:cViewPr varScale="1">
        <p:scale>
          <a:sx n="146" d="100"/>
          <a:sy n="146" d="100"/>
        </p:scale>
        <p:origin x="726" y="126"/>
      </p:cViewPr>
      <p:guideLst>
        <p:guide orient="horz" pos="1564"/>
        <p:guide pos="3062"/>
        <p:guide orient="horz" pos="1519"/>
        <p:guide orient="horz" pos="1176"/>
        <p:guide orient="horz" pos="114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89" d="100"/>
        <a:sy n="89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800"/>
            </a:pPr>
            <a:r>
              <a:rPr lang="ru-RU" sz="2000" b="0" dirty="0"/>
              <a:t>Уровень развития коммуникативной компетентности </a:t>
            </a:r>
            <a:endParaRPr lang="ru-RU" sz="2000" b="0" dirty="0" smtClean="0"/>
          </a:p>
          <a:p>
            <a:pPr>
              <a:defRPr sz="2800"/>
            </a:pPr>
            <a:r>
              <a:rPr lang="ru-RU" sz="2000" b="0" dirty="0" smtClean="0"/>
              <a:t>(</a:t>
            </a:r>
            <a:r>
              <a:rPr lang="ru-RU" sz="2000" b="0" dirty="0"/>
              <a:t>на</a:t>
            </a:r>
            <a:r>
              <a:rPr lang="ru-RU" sz="2000" b="0" baseline="0" dirty="0"/>
              <a:t> выборке 45 респондентов)</a:t>
            </a:r>
            <a:endParaRPr lang="ru-RU" sz="2000" b="0" dirty="0"/>
          </a:p>
        </c:rich>
      </c:tx>
      <c:layout>
        <c:manualLayout>
          <c:xMode val="edge"/>
          <c:yMode val="edge"/>
          <c:x val="0.10415679704351508"/>
          <c:y val="2.1100830066500551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4386811023622066"/>
          <c:y val="0.28233304170312035"/>
          <c:w val="0.37337510936132995"/>
          <c:h val="0.6222918489355499"/>
        </c:manualLayout>
      </c:layout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Лист2!$L$20:$L$21</c:f>
              <c:strCache>
                <c:ptCount val="2"/>
                <c:pt idx="0">
                  <c:v>высокий</c:v>
                </c:pt>
                <c:pt idx="1">
                  <c:v>средний</c:v>
                </c:pt>
              </c:strCache>
            </c:strRef>
          </c:cat>
          <c:val>
            <c:numRef>
              <c:f>Лист2!$M$20:$M$21</c:f>
              <c:numCache>
                <c:formatCode>General</c:formatCode>
                <c:ptCount val="2"/>
                <c:pt idx="0">
                  <c:v>38</c:v>
                </c:pt>
                <c:pt idx="1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4C-4061-BD55-D21BB724265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10443126864310674"/>
          <c:y val="0.55158838072718297"/>
          <c:w val="0.1888196908938839"/>
          <c:h val="0.32926544645951444"/>
        </c:manualLayout>
      </c:layout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29944" cy="49720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021" tIns="46512" rIns="93021" bIns="4651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9605" y="1"/>
            <a:ext cx="2929944" cy="49720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021" tIns="46512" rIns="93021" bIns="4651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547365A-8293-4B12-99DF-AFFC10CAF6C9}" type="datetimeFigureOut">
              <a:rPr lang="ru-RU"/>
              <a:pPr>
                <a:defRPr/>
              </a:pPr>
              <a:t>05.12.2018</a:t>
            </a:fld>
            <a:endParaRPr lang="ru-RU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3694"/>
            <a:ext cx="2929944" cy="49720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021" tIns="46512" rIns="93021" bIns="4651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9605" y="9443694"/>
            <a:ext cx="2929944" cy="49720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021" tIns="46512" rIns="93021" bIns="4651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0E4410D-BD23-4EAE-9D8B-5D195CFF79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1605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3" y="1"/>
            <a:ext cx="2929944" cy="497206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330" tIns="45665" rIns="91330" bIns="45665" numCol="1" anchor="t" anchorCtr="0" compatLnSpc="1">
            <a:prstTxWarp prst="textNoShape">
              <a:avLst/>
            </a:prstTxWarp>
          </a:bodyPr>
          <a:lstStyle>
            <a:lvl1pPr defTabSz="914199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29605" y="1"/>
            <a:ext cx="2929944" cy="497206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330" tIns="45665" rIns="91330" bIns="45665" numCol="1" anchor="t" anchorCtr="0" compatLnSpc="1">
            <a:prstTxWarp prst="textNoShape">
              <a:avLst/>
            </a:prstTxWarp>
          </a:bodyPr>
          <a:lstStyle>
            <a:lvl1pPr algn="r" defTabSz="914199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F2C6C29-B573-4FFB-8B8B-3CB1F0FAEB6E}" type="datetimeFigureOut">
              <a:rPr lang="ru-RU"/>
              <a:pPr>
                <a:defRPr/>
              </a:pPr>
              <a:t>05.12.2018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6675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4" tIns="46518" rIns="93034" bIns="46518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75155" y="4723462"/>
            <a:ext cx="5410869" cy="4473244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330" tIns="45665" rIns="91330" bIns="456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3" y="9443694"/>
            <a:ext cx="2929944" cy="497206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330" tIns="45665" rIns="91330" bIns="45665" numCol="1" anchor="b" anchorCtr="0" compatLnSpc="1">
            <a:prstTxWarp prst="textNoShape">
              <a:avLst/>
            </a:prstTxWarp>
          </a:bodyPr>
          <a:lstStyle>
            <a:lvl1pPr defTabSz="914199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29605" y="9443694"/>
            <a:ext cx="2929944" cy="497206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330" tIns="45665" rIns="91330" bIns="45665" numCol="1" anchor="b" anchorCtr="0" compatLnSpc="1">
            <a:prstTxWarp prst="textNoShape">
              <a:avLst/>
            </a:prstTxWarp>
          </a:bodyPr>
          <a:lstStyle>
            <a:lvl1pPr algn="r" defTabSz="914199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FEF3FD3-3BBE-47D0-8998-C4A0EE1790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7320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94351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8870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83054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77406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71758" algn="l" defTabSz="78870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66108" algn="l" defTabSz="78870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60461" algn="l" defTabSz="78870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54812" algn="l" defTabSz="78870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6675" y="746125"/>
            <a:ext cx="6627813" cy="37290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389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5309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8" y="1597826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8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94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87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830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77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7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661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60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548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944B-E04E-48C9-B83C-6E58FC85265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9D75A7-AE15-403E-8097-5663A8A9A8E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754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BCA2E-FBC4-40C1-A3CD-7A3AD84FCB3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95F28-F84C-4EB8-9AB7-BFF236670C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172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48500" y="205985"/>
            <a:ext cx="2187575" cy="43767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85779" y="205985"/>
            <a:ext cx="6410325" cy="43767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2E9FE-595F-4EF8-B698-286D707EA78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775CD5-CE60-40FB-B485-FF00057082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492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3105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49FA-E064-4AFE-A8CF-00310002579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596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4" y="3305182"/>
            <a:ext cx="7772400" cy="1021556"/>
          </a:xfrm>
        </p:spPr>
        <p:txBody>
          <a:bodyPr anchor="t"/>
          <a:lstStyle>
            <a:lvl1pPr algn="l">
              <a:defRPr sz="35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4" y="2180041"/>
            <a:ext cx="7772400" cy="1125140"/>
          </a:xfrm>
        </p:spPr>
        <p:txBody>
          <a:bodyPr anchor="b"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943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887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18305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7740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97175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36610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76046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15481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CF3E-BD4C-4030-8F1E-51A8F5A4525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385315-E6AB-4B7D-A47F-8BEA61C6A3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99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85775" y="1196580"/>
            <a:ext cx="4298950" cy="338613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37125" y="1196580"/>
            <a:ext cx="4298950" cy="338613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418B9-2FDC-4633-837C-A8430F7CDFD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D664D-CAF7-4520-BF3A-E06C23C607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611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8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4" y="1151335"/>
            <a:ext cx="4040188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4351" indent="0">
              <a:buNone/>
              <a:defRPr sz="1700" b="1"/>
            </a:lvl2pPr>
            <a:lvl3pPr marL="788703" indent="0">
              <a:buNone/>
              <a:defRPr sz="1600" b="1"/>
            </a:lvl3pPr>
            <a:lvl4pPr marL="1183054" indent="0">
              <a:buNone/>
              <a:defRPr sz="1400" b="1"/>
            </a:lvl4pPr>
            <a:lvl5pPr marL="1577406" indent="0">
              <a:buNone/>
              <a:defRPr sz="1400" b="1"/>
            </a:lvl5pPr>
            <a:lvl6pPr marL="1971758" indent="0">
              <a:buNone/>
              <a:defRPr sz="1400" b="1"/>
            </a:lvl6pPr>
            <a:lvl7pPr marL="2366108" indent="0">
              <a:buNone/>
              <a:defRPr sz="1400" b="1"/>
            </a:lvl7pPr>
            <a:lvl8pPr marL="2760461" indent="0">
              <a:buNone/>
              <a:defRPr sz="1400" b="1"/>
            </a:lvl8pPr>
            <a:lvl9pPr marL="3154812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4" y="1631156"/>
            <a:ext cx="4040188" cy="2963466"/>
          </a:xfrm>
        </p:spPr>
        <p:txBody>
          <a:bodyPr/>
          <a:lstStyle>
            <a:lvl1pPr>
              <a:defRPr sz="2100"/>
            </a:lvl1pPr>
            <a:lvl2pPr>
              <a:defRPr sz="17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5" y="1151335"/>
            <a:ext cx="4041775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4351" indent="0">
              <a:buNone/>
              <a:defRPr sz="1700" b="1"/>
            </a:lvl2pPr>
            <a:lvl3pPr marL="788703" indent="0">
              <a:buNone/>
              <a:defRPr sz="1600" b="1"/>
            </a:lvl3pPr>
            <a:lvl4pPr marL="1183054" indent="0">
              <a:buNone/>
              <a:defRPr sz="1400" b="1"/>
            </a:lvl4pPr>
            <a:lvl5pPr marL="1577406" indent="0">
              <a:buNone/>
              <a:defRPr sz="1400" b="1"/>
            </a:lvl5pPr>
            <a:lvl6pPr marL="1971758" indent="0">
              <a:buNone/>
              <a:defRPr sz="1400" b="1"/>
            </a:lvl6pPr>
            <a:lvl7pPr marL="2366108" indent="0">
              <a:buNone/>
              <a:defRPr sz="1400" b="1"/>
            </a:lvl7pPr>
            <a:lvl8pPr marL="2760461" indent="0">
              <a:buNone/>
              <a:defRPr sz="1400" b="1"/>
            </a:lvl8pPr>
            <a:lvl9pPr marL="3154812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5" y="1631156"/>
            <a:ext cx="4041775" cy="2963466"/>
          </a:xfrm>
        </p:spPr>
        <p:txBody>
          <a:bodyPr/>
          <a:lstStyle>
            <a:lvl1pPr>
              <a:defRPr sz="2100"/>
            </a:lvl1pPr>
            <a:lvl2pPr>
              <a:defRPr sz="17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278F1-8992-4C19-B012-A6C4849DFCD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BAFCF7-436C-4712-AEA3-D4EC63EDB38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495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0288-D8AE-43F6-A8A9-3200BDED56F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7EAF3-159E-4290-9E82-DFA6264FA60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720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AF37E-BBEF-42A8-B21B-57D281A14EA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93DB5-C197-4DAD-A910-A95EB100EB4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723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94"/>
            <a:ext cx="3008313" cy="871537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31"/>
            <a:ext cx="3008313" cy="3518298"/>
          </a:xfrm>
        </p:spPr>
        <p:txBody>
          <a:bodyPr/>
          <a:lstStyle>
            <a:lvl1pPr marL="0" indent="0">
              <a:buNone/>
              <a:defRPr sz="1200"/>
            </a:lvl1pPr>
            <a:lvl2pPr marL="394351" indent="0">
              <a:buNone/>
              <a:defRPr sz="1000"/>
            </a:lvl2pPr>
            <a:lvl3pPr marL="788703" indent="0">
              <a:buNone/>
              <a:defRPr sz="900"/>
            </a:lvl3pPr>
            <a:lvl4pPr marL="1183054" indent="0">
              <a:buNone/>
              <a:defRPr sz="800"/>
            </a:lvl4pPr>
            <a:lvl5pPr marL="1577406" indent="0">
              <a:buNone/>
              <a:defRPr sz="800"/>
            </a:lvl5pPr>
            <a:lvl6pPr marL="1971758" indent="0">
              <a:buNone/>
              <a:defRPr sz="800"/>
            </a:lvl6pPr>
            <a:lvl7pPr marL="2366108" indent="0">
              <a:buNone/>
              <a:defRPr sz="800"/>
            </a:lvl7pPr>
            <a:lvl8pPr marL="2760461" indent="0">
              <a:buNone/>
              <a:defRPr sz="800"/>
            </a:lvl8pPr>
            <a:lvl9pPr marL="3154812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2637-64E8-4384-909B-5470DBFB2A7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C5A852-9AB6-441E-9B8E-D7521EF7F85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109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6"/>
            <a:ext cx="5486400" cy="425054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9"/>
            <a:ext cx="5486400" cy="3086100"/>
          </a:xfrm>
        </p:spPr>
        <p:txBody>
          <a:bodyPr/>
          <a:lstStyle>
            <a:lvl1pPr marL="0" indent="0">
              <a:buNone/>
              <a:defRPr sz="2800"/>
            </a:lvl1pPr>
            <a:lvl2pPr marL="394351" indent="0">
              <a:buNone/>
              <a:defRPr sz="2400"/>
            </a:lvl2pPr>
            <a:lvl3pPr marL="788703" indent="0">
              <a:buNone/>
              <a:defRPr sz="2100"/>
            </a:lvl3pPr>
            <a:lvl4pPr marL="1183054" indent="0">
              <a:buNone/>
              <a:defRPr sz="1700"/>
            </a:lvl4pPr>
            <a:lvl5pPr marL="1577406" indent="0">
              <a:buNone/>
              <a:defRPr sz="1700"/>
            </a:lvl5pPr>
            <a:lvl6pPr marL="1971758" indent="0">
              <a:buNone/>
              <a:defRPr sz="1700"/>
            </a:lvl6pPr>
            <a:lvl7pPr marL="2366108" indent="0">
              <a:buNone/>
              <a:defRPr sz="1700"/>
            </a:lvl7pPr>
            <a:lvl8pPr marL="2760461" indent="0">
              <a:buNone/>
              <a:defRPr sz="1700"/>
            </a:lvl8pPr>
            <a:lvl9pPr marL="3154812" indent="0">
              <a:buNone/>
              <a:defRPr sz="1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200"/>
            </a:lvl1pPr>
            <a:lvl2pPr marL="394351" indent="0">
              <a:buNone/>
              <a:defRPr sz="1000"/>
            </a:lvl2pPr>
            <a:lvl3pPr marL="788703" indent="0">
              <a:buNone/>
              <a:defRPr sz="900"/>
            </a:lvl3pPr>
            <a:lvl4pPr marL="1183054" indent="0">
              <a:buNone/>
              <a:defRPr sz="800"/>
            </a:lvl4pPr>
            <a:lvl5pPr marL="1577406" indent="0">
              <a:buNone/>
              <a:defRPr sz="800"/>
            </a:lvl5pPr>
            <a:lvl6pPr marL="1971758" indent="0">
              <a:buNone/>
              <a:defRPr sz="800"/>
            </a:lvl6pPr>
            <a:lvl7pPr marL="2366108" indent="0">
              <a:buNone/>
              <a:defRPr sz="800"/>
            </a:lvl7pPr>
            <a:lvl8pPr marL="2760461" indent="0">
              <a:buNone/>
              <a:defRPr sz="800"/>
            </a:lvl8pPr>
            <a:lvl9pPr marL="3154812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ACC3-B1C5-4412-8541-3B2493E41A6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6DE4A1-E0E1-49D0-BEA7-254605B0B92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846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8" y="205979"/>
            <a:ext cx="8229600" cy="857250"/>
          </a:xfrm>
          <a:prstGeom prst="rect">
            <a:avLst/>
          </a:prstGeom>
        </p:spPr>
        <p:txBody>
          <a:bodyPr vert="horz" lIns="78870" tIns="39435" rIns="78870" bIns="3943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8" y="1200158"/>
            <a:ext cx="8229600" cy="3394472"/>
          </a:xfrm>
          <a:prstGeom prst="rect">
            <a:avLst/>
          </a:prstGeom>
        </p:spPr>
        <p:txBody>
          <a:bodyPr vert="horz" lIns="78870" tIns="39435" rIns="78870" bIns="3943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9"/>
            <a:ext cx="2133600" cy="273844"/>
          </a:xfrm>
          <a:prstGeom prst="rect">
            <a:avLst/>
          </a:prstGeom>
        </p:spPr>
        <p:txBody>
          <a:bodyPr vert="horz" lIns="78870" tIns="39435" rIns="78870" bIns="39435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4933A-6B35-4394-B2EC-CACC2A2549E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9"/>
            <a:ext cx="2895600" cy="273844"/>
          </a:xfrm>
          <a:prstGeom prst="rect">
            <a:avLst/>
          </a:prstGeom>
        </p:spPr>
        <p:txBody>
          <a:bodyPr vert="horz" lIns="78870" tIns="39435" rIns="78870" bIns="39435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9"/>
            <a:ext cx="2133600" cy="273844"/>
          </a:xfrm>
          <a:prstGeom prst="rect">
            <a:avLst/>
          </a:prstGeom>
        </p:spPr>
        <p:txBody>
          <a:bodyPr vert="horz" lIns="78870" tIns="39435" rIns="78870" bIns="39435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5DF2FFA-F616-4108-88D1-5E6D2BB455E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124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6" r:id="rId1"/>
    <p:sldLayoutId id="2147484177" r:id="rId2"/>
    <p:sldLayoutId id="2147484178" r:id="rId3"/>
    <p:sldLayoutId id="2147484179" r:id="rId4"/>
    <p:sldLayoutId id="2147484180" r:id="rId5"/>
    <p:sldLayoutId id="2147484181" r:id="rId6"/>
    <p:sldLayoutId id="2147484182" r:id="rId7"/>
    <p:sldLayoutId id="2147484183" r:id="rId8"/>
    <p:sldLayoutId id="2147484184" r:id="rId9"/>
    <p:sldLayoutId id="2147484185" r:id="rId10"/>
    <p:sldLayoutId id="2147484186" r:id="rId11"/>
    <p:sldLayoutId id="2147484187" r:id="rId12"/>
  </p:sldLayoutIdLst>
  <p:hf hdr="0" ftr="0" dt="0"/>
  <p:txStyles>
    <p:titleStyle>
      <a:lvl1pPr algn="ctr" defTabSz="788703" rtl="0" eaLnBrk="1" latinLnBrk="0" hangingPunct="1">
        <a:spcBef>
          <a:spcPct val="0"/>
        </a:spcBef>
        <a:buNone/>
        <a:defRPr sz="3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5764" indent="-295764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40821" indent="-246470" algn="l" defTabSz="788703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85879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380231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74581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»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68934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63285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57636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51988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94351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88703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83054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77406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971758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66108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60461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54812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hyperlink" Target="mailto:kotochigova@yandex.ru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50606"/>
            <a:ext cx="9071930" cy="109289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263111" y="3874576"/>
            <a:ext cx="66389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+mn-lt"/>
              </a:rPr>
              <a:t>© Коточигова </a:t>
            </a:r>
            <a:r>
              <a:rPr lang="ru-RU" sz="1200" b="1" dirty="0" smtClean="0">
                <a:latin typeface="+mn-lt"/>
              </a:rPr>
              <a:t>Е.В., заведующий кафедрой дошкольного образования</a:t>
            </a:r>
          </a:p>
          <a:p>
            <a:pPr algn="ctr"/>
            <a:r>
              <a:rPr lang="en-US" sz="1200" b="1" dirty="0" smtClean="0">
                <a:latin typeface="+mn-lt"/>
                <a:hlinkClick r:id="rId4"/>
              </a:rPr>
              <a:t>kotochigova@yandex.ru</a:t>
            </a:r>
            <a:endParaRPr lang="ru-RU" sz="1200" b="1" dirty="0" smtClean="0">
              <a:latin typeface="+mn-lt"/>
            </a:endParaRPr>
          </a:p>
          <a:p>
            <a:pPr algn="ctr"/>
            <a:r>
              <a:rPr lang="ru-RU" sz="1200" b="1" dirty="0">
                <a:latin typeface="+mn-lt"/>
              </a:rPr>
              <a:t>© Ермакова Т.Н.</a:t>
            </a:r>
          </a:p>
          <a:p>
            <a:pPr algn="ctr"/>
            <a:r>
              <a:rPr lang="ru-RU" sz="1200" b="1" dirty="0">
                <a:latin typeface="+mn-lt"/>
              </a:rPr>
              <a:t>© Захарова Т.Н.</a:t>
            </a:r>
          </a:p>
          <a:p>
            <a:pPr algn="ctr"/>
            <a:r>
              <a:rPr lang="ru-RU" sz="1200" b="1" dirty="0">
                <a:latin typeface="+mn-lt"/>
              </a:rPr>
              <a:t>© Надежина М.А</a:t>
            </a:r>
            <a:r>
              <a:rPr lang="ru-RU" sz="1200" b="1" dirty="0" smtClean="0">
                <a:latin typeface="+mn-lt"/>
              </a:rPr>
              <a:t>.</a:t>
            </a:r>
            <a:endParaRPr lang="ru-RU" sz="1600" b="1" dirty="0">
              <a:latin typeface="+mn-lt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-11318" y="1131590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C:\Users\Дмитрий\Desktop\jrsl-gerb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61" y="80035"/>
            <a:ext cx="422701" cy="75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27584" y="195486"/>
            <a:ext cx="10081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Департамент образования Ярославской области </a:t>
            </a:r>
            <a:endParaRPr lang="ru-RU" sz="1000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59831" y="195401"/>
            <a:ext cx="6012097" cy="79217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05814" y="1707654"/>
            <a:ext cx="73448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Формирование и оценка коммуникативной компетентности педагога средствами ППК</a:t>
            </a:r>
            <a:endParaRPr lang="ru-RU" sz="3600" b="1" dirty="0">
              <a:solidFill>
                <a:srgbClr val="8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2677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59677" y="1142065"/>
            <a:ext cx="5084323" cy="1886371"/>
          </a:xfrm>
          <a:effectLst/>
        </p:spPr>
        <p:txBody>
          <a:bodyPr>
            <a:noAutofit/>
          </a:bodyPr>
          <a:lstStyle/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ru-RU" b="0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332051" y="3028436"/>
            <a:ext cx="46843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dirty="0"/>
              <a:t>Контактная информация:</a:t>
            </a:r>
          </a:p>
          <a:p>
            <a:r>
              <a:rPr lang="ru-RU" sz="1800" dirty="0"/>
              <a:t>Россия г. Ярославль, ул. Богдановича, 16 </a:t>
            </a:r>
          </a:p>
          <a:p>
            <a:r>
              <a:rPr lang="ru-RU" sz="1800" dirty="0"/>
              <a:t>Тел.: +7 (4852) </a:t>
            </a:r>
            <a:r>
              <a:rPr lang="ru-RU" sz="1800" dirty="0" smtClean="0"/>
              <a:t>23-06-82 </a:t>
            </a:r>
            <a:endParaRPr lang="ru-RU" sz="1800" dirty="0"/>
          </a:p>
          <a:p>
            <a:r>
              <a:rPr lang="ru-RU" sz="1800" dirty="0"/>
              <a:t>Сайт: www.iro.yar.ru</a:t>
            </a:r>
          </a:p>
          <a:p>
            <a:r>
              <a:rPr lang="ru-RU" sz="1800" dirty="0" smtClean="0"/>
              <a:t>E-</a:t>
            </a:r>
            <a:r>
              <a:rPr lang="ru-RU" sz="1800" dirty="0" err="1" smtClean="0"/>
              <a:t>mail</a:t>
            </a:r>
            <a:r>
              <a:rPr lang="ru-RU" sz="1800" dirty="0" smtClean="0"/>
              <a:t>: </a:t>
            </a:r>
            <a:r>
              <a:rPr lang="en-US" sz="1800" dirty="0"/>
              <a:t>kd0.k@yandex.ru</a:t>
            </a:r>
            <a:endParaRPr lang="ru-RU" sz="1800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45548" y="990827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 descr="C:\Users\ang\Desktop\26-11-2018_14-14-51\Press voll_3-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4309"/>
            <a:ext cx="4204460" cy="485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18994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ru-RU" sz="36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Операциональное</a:t>
            </a:r>
            <a:r>
              <a:rPr lang="ru-RU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Коммуникативная компетентность </a:t>
            </a:r>
            <a:r>
              <a:rPr lang="ru-RU" dirty="0" smtClean="0"/>
              <a:t>-  интегративное </a:t>
            </a:r>
            <a:r>
              <a:rPr lang="ru-RU" dirty="0"/>
              <a:t>личностное образование, имеющее системную организацию компонентов, касающихся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знания </a:t>
            </a:r>
            <a:r>
              <a:rPr lang="ru-RU" dirty="0"/>
              <a:t>эффективных приемов коммуникации,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умения </a:t>
            </a:r>
            <a:r>
              <a:rPr lang="ru-RU" dirty="0"/>
              <a:t>оптимального применить их на практике вследствие анализа актуальной коммуникативной </a:t>
            </a:r>
            <a:r>
              <a:rPr lang="ru-RU" dirty="0" smtClean="0"/>
              <a:t>ситуации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236" y="85242"/>
            <a:ext cx="860154" cy="86015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687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Структура опросника   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9280735"/>
              </p:ext>
            </p:extLst>
          </p:nvPr>
        </p:nvGraphicFramePr>
        <p:xfrm>
          <a:off x="317715" y="1200150"/>
          <a:ext cx="8609309" cy="3785616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3035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74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57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Название компонента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991" marR="40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Описание компонента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991" marR="40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1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Социально-психологический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991" marR="40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знания, умения и навыки построения эффективной взаимосвязи, взаимоотношений, взаимопонимания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991" marR="40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42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Организационный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991" marR="40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умение использовать различные организационно-коммуникативные формы в своей профессиональной деятельности  (установление отношений, планирование совместной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деятельности, дискуссия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полемика и проч.), знание механизмов организации различных форм коммуникации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991" marR="40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13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Конфликтологический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991" marR="40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компонент связан с личностными особенностями педагога (умением совладать со своим эмоциональным состоянием, контролировать процессы самомобилизации,</a:t>
                      </a:r>
                      <a:b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самонастройки и саморегулирования ), а также умением диагностировать конфликтную ситуацию, конструктивно разрешать ее и выступать медиатором в случае конфликта субъектов образовательного процесса и знаниями, которые обеспечивают реализацию компонента в своей деятельности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991" marR="40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56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Инструментальный (речевой)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991" marR="40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связан с речью как инструментом педагога: его вербальными и невербальными (интонация, темп, громкость, мелодика, мимика, жесты, позы, контакт взглядов, прикосновения, дистанция, внешний облик) компонентами, знанием речевого этикета и уместности выбираемого стиля и формы коммуникации в зависимости от актуальной ситуации взаимодействия, социального окружения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991" marR="40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236" y="85242"/>
            <a:ext cx="860154" cy="86015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496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235" y="1200157"/>
            <a:ext cx="8911523" cy="387553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6400" dirty="0"/>
              <a:t>1. Использует конструктивные воспитательные усилия родителей (законных представителей) воспитанников и обучающихся, помогает семье в решении вопросов воспитания ребенка.</a:t>
            </a:r>
          </a:p>
          <a:p>
            <a:pPr marL="0" indent="0">
              <a:buNone/>
            </a:pPr>
            <a:r>
              <a:rPr lang="ru-RU" sz="6400" dirty="0"/>
              <a:t>2. Формирует толерантность и навыки поведения в изменяющейся поликультурной среде.</a:t>
            </a:r>
          </a:p>
          <a:p>
            <a:pPr marL="0" indent="0">
              <a:buNone/>
            </a:pPr>
            <a:r>
              <a:rPr lang="ru-RU" sz="6400" dirty="0"/>
              <a:t>3. Владеет навыками планирования совместной деятельности, способами активизации родителей и обучающихся, навыками организации и проведении дискуссии, обсуждения и других активных форм взаимодействия.</a:t>
            </a:r>
          </a:p>
          <a:p>
            <a:pPr marL="0" indent="0">
              <a:buNone/>
            </a:pPr>
            <a:r>
              <a:rPr lang="ru-RU" sz="6400" dirty="0"/>
              <a:t>4. Владеет способами организации конструктивного взаимодействия детей в разных видах деятельности, создает условия для свободного выбора детьми деятельности, участников совместной деятельности, материалов</a:t>
            </a:r>
          </a:p>
          <a:p>
            <a:pPr marL="0" indent="0">
              <a:buNone/>
            </a:pPr>
            <a:r>
              <a:rPr lang="ru-RU" sz="6400" dirty="0"/>
              <a:t>5. Создает детско-взрослую общность воспитанников, обучающихся, их родителей (законных представителей) и педагогических работников</a:t>
            </a:r>
          </a:p>
          <a:p>
            <a:pPr marL="0" indent="0">
              <a:buNone/>
            </a:pPr>
            <a:r>
              <a:rPr lang="ru-RU" sz="6400" dirty="0"/>
              <a:t>6. Владеет способами взаимодействия с другими педагогическими работниками, специалистами ОУ.</a:t>
            </a:r>
          </a:p>
          <a:p>
            <a:pPr marL="0" indent="0">
              <a:buNone/>
            </a:pPr>
            <a:r>
              <a:rPr lang="ru-RU" sz="6400" dirty="0"/>
              <a:t>7. Владеет технологиями диагностики причин конфликтных ситуаций, их профилактики и разрешения</a:t>
            </a:r>
          </a:p>
          <a:p>
            <a:pPr marL="0" indent="0">
              <a:buNone/>
            </a:pPr>
            <a:r>
              <a:rPr lang="ru-RU" sz="6400" dirty="0"/>
              <a:t>8. Владение ораторским искусством, грамотностью устной и письменной речи, публичным представлением результатов своей работы, отбором оптимальных форм и методов </a:t>
            </a:r>
            <a:r>
              <a:rPr lang="ru-RU" sz="6400" dirty="0" err="1"/>
              <a:t>самопрезентации</a:t>
            </a:r>
            <a:endParaRPr lang="ru-RU" sz="6400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236" y="85242"/>
            <a:ext cx="860154" cy="86015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235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Как работали</a:t>
            </a:r>
            <a:endParaRPr lang="ru-RU" sz="3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9708" y="1277650"/>
            <a:ext cx="8423328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Количественный анализ</a:t>
            </a:r>
          </a:p>
          <a:p>
            <a:pPr>
              <a:buNone/>
            </a:pPr>
            <a:r>
              <a:rPr lang="ru-RU" sz="1400" dirty="0"/>
              <a:t>В соответствии с стенами выявляется уровень развития компетентности в среднем</a:t>
            </a:r>
          </a:p>
          <a:p>
            <a:pPr>
              <a:buNone/>
            </a:pPr>
            <a:r>
              <a:rPr lang="ru-RU" sz="1400" dirty="0"/>
              <a:t>Общий балл от 0 до 32 </a:t>
            </a:r>
          </a:p>
          <a:p>
            <a:pPr>
              <a:buNone/>
            </a:pPr>
            <a:r>
              <a:rPr lang="ru-RU" sz="1400" dirty="0"/>
              <a:t>0-16 низкий уровень </a:t>
            </a:r>
          </a:p>
          <a:p>
            <a:pPr>
              <a:buNone/>
            </a:pPr>
            <a:r>
              <a:rPr lang="ru-RU" sz="1400" dirty="0"/>
              <a:t>17-22 средний уровень </a:t>
            </a:r>
          </a:p>
          <a:p>
            <a:pPr>
              <a:buNone/>
            </a:pPr>
            <a:r>
              <a:rPr lang="ru-RU" sz="1400" dirty="0"/>
              <a:t>22-32 высокий уровень </a:t>
            </a:r>
            <a:endParaRPr lang="ru-RU" sz="1400" dirty="0" smtClean="0"/>
          </a:p>
          <a:p>
            <a:pPr marL="0" indent="0">
              <a:buNone/>
            </a:pPr>
            <a:r>
              <a:rPr lang="ru-RU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Качественный </a:t>
            </a:r>
            <a:r>
              <a:rPr lang="ru-RU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анализ</a:t>
            </a:r>
          </a:p>
          <a:p>
            <a:pPr marL="0" indent="0">
              <a:buNone/>
            </a:pPr>
            <a:r>
              <a:rPr lang="ru-RU" sz="1400" dirty="0"/>
              <a:t>Выявление дефицитных сфер коммуникативной компетенции.</a:t>
            </a:r>
          </a:p>
          <a:p>
            <a:pPr marL="0" indent="0">
              <a:buNone/>
            </a:pPr>
            <a:r>
              <a:rPr lang="ru-RU" sz="1400" dirty="0"/>
              <a:t>Служит ориентиром для планирования обучения и </a:t>
            </a:r>
            <a:r>
              <a:rPr lang="ru-RU" sz="1400"/>
              <a:t>развития </a:t>
            </a:r>
            <a:endParaRPr lang="ru-RU" sz="1400" dirty="0"/>
          </a:p>
          <a:p>
            <a:pPr marL="0" indent="0">
              <a:buNone/>
            </a:pPr>
            <a:endParaRPr lang="ru-RU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sz="1400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236" y="85242"/>
            <a:ext cx="860154" cy="86015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467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7313" y="205979"/>
            <a:ext cx="8109495" cy="857250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Результаты пилотажного </a:t>
            </a:r>
            <a:r>
              <a:rPr lang="ru-RU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исследования</a:t>
            </a:r>
            <a:endParaRPr lang="ru-RU" sz="3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8120"/>
            <a:ext cx="860154" cy="86015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747717499"/>
              </p:ext>
            </p:extLst>
          </p:nvPr>
        </p:nvGraphicFramePr>
        <p:xfrm>
          <a:off x="240224" y="1193368"/>
          <a:ext cx="8446575" cy="3846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3423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ru-RU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Дефицитные </a:t>
            </a:r>
            <a:r>
              <a:rPr lang="ru-RU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компоненты</a:t>
            </a:r>
            <a:endParaRPr lang="ru-RU" sz="3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Формирует толерантность и навыки поведения в изменяющейся поликультурной </a:t>
            </a:r>
            <a:r>
              <a:rPr lang="ru-RU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среде</a:t>
            </a:r>
          </a:p>
          <a:p>
            <a:pPr marL="0" indent="0">
              <a:buNone/>
            </a:pPr>
            <a:endParaRPr lang="ru-RU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dirty="0" smtClean="0"/>
              <a:t>В структуру </a:t>
            </a:r>
            <a:r>
              <a:rPr lang="ru-RU" dirty="0"/>
              <a:t>тренинга интегрирован блок, направленный на работу над принятием многообразия. Обучение педагогов технологиям индивидуализации</a:t>
            </a:r>
          </a:p>
          <a:p>
            <a:pPr marL="0" indent="0">
              <a:buNone/>
            </a:pPr>
            <a:endParaRPr lang="ru-RU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236" y="85242"/>
            <a:ext cx="860154" cy="86015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трелка вниз 6"/>
          <p:cNvSpPr/>
          <p:nvPr/>
        </p:nvSpPr>
        <p:spPr>
          <a:xfrm>
            <a:off x="3800087" y="2152452"/>
            <a:ext cx="1073568" cy="978408"/>
          </a:xfrm>
          <a:prstGeom prst="downArrow">
            <a:avLst/>
          </a:prstGeom>
          <a:solidFill>
            <a:srgbClr val="5490B8">
              <a:alpha val="8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03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ru-RU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Дефицитные </a:t>
            </a:r>
            <a:r>
              <a:rPr lang="ru-RU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компоненты</a:t>
            </a:r>
            <a:endParaRPr lang="ru-RU" sz="3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9966" y="1223404"/>
            <a:ext cx="8562814" cy="382129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9600" dirty="0">
                <a:solidFill>
                  <a:srgbClr val="55829D"/>
                </a:solidFill>
              </a:rPr>
              <a:t>4. </a:t>
            </a:r>
            <a:r>
              <a:rPr lang="ru-RU" sz="96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Владеет способами организации конструктивного взаимодействия детей в разных видах деятельности, создает условия для свободного выбора детьми деятельности, участников совместной деятельности, материалов</a:t>
            </a:r>
          </a:p>
          <a:p>
            <a:pPr marL="0" indent="0">
              <a:buNone/>
            </a:pPr>
            <a:endParaRPr lang="ru-RU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lvl="0" indent="-342900" defTabSz="914400">
              <a:buNone/>
              <a:defRPr/>
            </a:pPr>
            <a:endParaRPr lang="ru-RU" b="1" dirty="0" smtClean="0"/>
          </a:p>
          <a:p>
            <a:pPr marL="342900" lvl="0" indent="-342900" defTabSz="914400">
              <a:buNone/>
              <a:defRPr/>
            </a:pPr>
            <a:endParaRPr lang="ru-RU" b="1" dirty="0" smtClean="0"/>
          </a:p>
          <a:p>
            <a:pPr marL="342900" lvl="0" indent="-342900" algn="ctr" defTabSz="914400">
              <a:buNone/>
              <a:defRPr/>
            </a:pPr>
            <a:endParaRPr lang="en-US" sz="4400" dirty="0" smtClean="0"/>
          </a:p>
          <a:p>
            <a:pPr marL="342900" lvl="0" indent="-342900" algn="ctr" defTabSz="914400">
              <a:buNone/>
              <a:defRPr/>
            </a:pPr>
            <a:endParaRPr lang="en-US" sz="4400" dirty="0"/>
          </a:p>
          <a:p>
            <a:pPr marL="342900" lvl="0" indent="-342900" algn="ctr" defTabSz="914400">
              <a:buNone/>
              <a:defRPr/>
            </a:pPr>
            <a:endParaRPr lang="en-US" sz="4400" dirty="0" smtClean="0"/>
          </a:p>
          <a:p>
            <a:pPr marL="342900" lvl="0" indent="-342900" defTabSz="914400">
              <a:buNone/>
              <a:defRPr/>
            </a:pPr>
            <a:r>
              <a:rPr lang="en-US" sz="10400" dirty="0" smtClean="0"/>
              <a:t>	</a:t>
            </a:r>
            <a:r>
              <a:rPr lang="ru-RU" sz="10400" dirty="0" smtClean="0"/>
              <a:t>В </a:t>
            </a:r>
            <a:r>
              <a:rPr lang="ru-RU" sz="10400" dirty="0"/>
              <a:t>структуру тренинга интегрирован блок, направленный на обучение педагогов технологиям индивидуализации, технологиям, ориентированным на ребенка, поддержку его инициативы и индивидуальности</a:t>
            </a:r>
          </a:p>
          <a:p>
            <a:pPr marL="0" indent="0" algn="ctr">
              <a:buNone/>
            </a:pPr>
            <a:endParaRPr lang="ru-RU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236" y="85242"/>
            <a:ext cx="860154" cy="86015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1197" y="2640363"/>
            <a:ext cx="1146175" cy="1011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648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ru-RU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Дефицитные </a:t>
            </a:r>
            <a:r>
              <a:rPr lang="ru-RU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компоненты</a:t>
            </a:r>
            <a:endParaRPr lang="ru-RU" sz="3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6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Владеет способами взаимодействия с другими педагогическими работниками, специалистами ОУ</a:t>
            </a:r>
          </a:p>
          <a:p>
            <a:pPr marL="0" indent="0">
              <a:buNone/>
            </a:pPr>
            <a:endParaRPr lang="ru-RU" dirty="0" smtClean="0">
              <a:solidFill>
                <a:srgbClr val="55829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структуру тренинга интегрирован блок, направленный на обучение педагогов приемам организации совместной работы со специалистами </a:t>
            </a:r>
            <a:r>
              <a:rPr lang="ru-RU" dirty="0" smtClean="0"/>
              <a:t>ОУ</a:t>
            </a:r>
            <a:endParaRPr lang="ru-RU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236" y="85242"/>
            <a:ext cx="860154" cy="86015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0940" y="2152166"/>
            <a:ext cx="1146175" cy="1011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356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&gt;&lt;version val=&quot;16202&quot;/&gt;&lt;partner val=&quot;530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eweekdayFirstOfWeek val=&quot;2&quot;/&gt;&lt;m_mruColor&gt;&lt;m_vecMRU length=&quot;2&quot;&gt;&lt;elem&gt;&lt;m_ppcolschidx val=&quot;0&quot;/&gt;&lt;m_rgb r=&quot;ff&quot; g=&quot;99&quot; b=&quot;0&quot;/&gt;&lt;/elem&gt;&lt;elem&gt;&lt;m_ppcolschidx val=&quot;0&quot;/&gt;&lt;m_rgb r=&quot;0&quot; g=&quot;80&quot; b=&quot;80&quot;/&gt;&lt;/elem&gt;&lt;/m_vecMRU&gt;&lt;/m_mruColor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,&lt;/m_chDecimalSymbol&gt;&lt;m_nGroupingDigits val=&quot;3&quot;/&gt;&lt;m_chGroupingSymbol&gt;.&lt;/m_chGroupingSymbol&gt;&lt;/m_precDefault&gt;&lt;/CDefaultPrec&gt;&lt;/root&gt;"/>
  <p:tag name="THINKCELLUNDODONOTDELETE" val="1238"/>
</p:tagLst>
</file>

<file path=ppt/theme/theme1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 xmlns="f07adec3-9edc-4ba9-a947-c557adee0635" xsi:nil="true"/>
    <DocDate xmlns="f07adec3-9edc-4ba9-a947-c557adee0635">2016-05-03T21:00:00+00:00</DocDate>
    <docType xmlns="bf387998-361a-4211-8acf-65231cde5cba">17</docTyp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B4FFBA0ED7388418B435DAA3AFCEE7C" ma:contentTypeVersion="5" ma:contentTypeDescription="Создание документа." ma:contentTypeScope="" ma:versionID="20e6f15c70d26a55779f06a0dd9b5995">
  <xsd:schema xmlns:xsd="http://www.w3.org/2001/XMLSchema" xmlns:xs="http://www.w3.org/2001/XMLSchema" xmlns:p="http://schemas.microsoft.com/office/2006/metadata/properties" xmlns:ns2="f07adec3-9edc-4ba9-a947-c557adee0635" xmlns:ns3="bf387998-361a-4211-8acf-65231cde5cba" targetNamespace="http://schemas.microsoft.com/office/2006/metadata/properties" ma:root="true" ma:fieldsID="196038fb871006277e55b7952c423e65" ns2:_="" ns3:_="">
    <xsd:import namespace="f07adec3-9edc-4ba9-a947-c557adee0635"/>
    <xsd:import namespace="bf387998-361a-4211-8acf-65231cde5cba"/>
    <xsd:element name="properties">
      <xsd:complexType>
        <xsd:sequence>
          <xsd:element name="documentManagement">
            <xsd:complexType>
              <xsd:all>
                <xsd:element ref="ns2:DocDate" minOccurs="0"/>
                <xsd:element ref="ns2:Description" minOccurs="0"/>
                <xsd:element ref="ns3:docTyp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7adec3-9edc-4ba9-a947-c557adee0635" elementFormDefault="qualified">
    <xsd:import namespace="http://schemas.microsoft.com/office/2006/documentManagement/types"/>
    <xsd:import namespace="http://schemas.microsoft.com/office/infopath/2007/PartnerControls"/>
    <xsd:element name="DocDate" ma:index="2" nillable="true" ma:displayName="Дата документа" ma:format="DateOnly" ma:internalName="DocDate">
      <xsd:simpleType>
        <xsd:restriction base="dms:DateTime"/>
      </xsd:simpleType>
    </xsd:element>
    <xsd:element name="Description" ma:index="3" nillable="true" ma:displayName="Описание" ma:internalName="Description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387998-361a-4211-8acf-65231cde5cba" elementFormDefault="qualified">
    <xsd:import namespace="http://schemas.microsoft.com/office/2006/documentManagement/types"/>
    <xsd:import namespace="http://schemas.microsoft.com/office/infopath/2007/PartnerControls"/>
    <xsd:element name="docType" ma:index="10" nillable="true" ma:displayName="Тип документа" ma:list="{A20BBD65-6409-4692-B680-0D8EC82623CA}" ma:internalName="docType" ma:readOnly="false" ma:showField="Title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Тип контента"/>
        <xsd:element ref="dc:title" minOccurs="0" maxOccurs="1" ma:index="1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A1B1BB5-2DF2-4415-8137-D1E4E72ACE1F}">
  <ds:schemaRefs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microsoft.com/office/2006/documentManagement/types"/>
    <ds:schemaRef ds:uri="http://purl.org/dc/terms/"/>
    <ds:schemaRef ds:uri="bf387998-361a-4211-8acf-65231cde5cba"/>
    <ds:schemaRef ds:uri="http://schemas.microsoft.com/office/infopath/2007/PartnerControls"/>
    <ds:schemaRef ds:uri="http://schemas.openxmlformats.org/package/2006/metadata/core-properties"/>
    <ds:schemaRef ds:uri="f07adec3-9edc-4ba9-a947-c557adee0635"/>
  </ds:schemaRefs>
</ds:datastoreItem>
</file>

<file path=customXml/itemProps2.xml><?xml version="1.0" encoding="utf-8"?>
<ds:datastoreItem xmlns:ds="http://schemas.openxmlformats.org/officeDocument/2006/customXml" ds:itemID="{6E4C0B8C-A3C4-45A6-904D-315D9DC803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07adec3-9edc-4ba9-a947-c557adee0635"/>
    <ds:schemaRef ds:uri="bf387998-361a-4211-8acf-65231cde5c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749972B-3FEF-4919-A90D-C76D11A7D57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52436</TotalTime>
  <Words>436</Words>
  <Application>Microsoft Office PowerPoint</Application>
  <PresentationFormat>Экран (16:9)</PresentationFormat>
  <Paragraphs>87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3_Тема Office</vt:lpstr>
      <vt:lpstr>Презентация PowerPoint</vt:lpstr>
      <vt:lpstr>        Операциональное определение</vt:lpstr>
      <vt:lpstr>     Структура опросника   </vt:lpstr>
      <vt:lpstr>Умения</vt:lpstr>
      <vt:lpstr>        Как работали</vt:lpstr>
      <vt:lpstr>   Результаты пилотажного исследования</vt:lpstr>
      <vt:lpstr>        Дефицитные компоненты</vt:lpstr>
      <vt:lpstr>        Дефицитные компоненты</vt:lpstr>
      <vt:lpstr>        Дефицитные компоненты</vt:lpstr>
      <vt:lpstr>Спасибо за внимание!</vt:lpstr>
    </vt:vector>
  </TitlesOfParts>
  <Company>adm.local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коммуникативная</dc:title>
  <dc:creator>Elena Kotochigova</dc:creator>
  <cp:lastModifiedBy>Дарья Станиславовна Буданова</cp:lastModifiedBy>
  <cp:revision>2183</cp:revision>
  <cp:lastPrinted>2018-11-28T20:10:02Z</cp:lastPrinted>
  <dcterms:created xsi:type="dcterms:W3CDTF">2012-02-06T06:39:19Z</dcterms:created>
  <dcterms:modified xsi:type="dcterms:W3CDTF">2018-12-05T09:27:02Z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0x0101006B4FFBA0ED7388418B435DAA3AFCEE7C</vt:lpwstr>
  </property>
</Properties>
</file>