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  <p:sldMasterId id="2147484188" r:id="rId5"/>
    <p:sldMasterId id="2147484200" r:id="rId6"/>
  </p:sldMasterIdLst>
  <p:notesMasterIdLst>
    <p:notesMasterId r:id="rId27"/>
  </p:notesMasterIdLst>
  <p:handoutMasterIdLst>
    <p:handoutMasterId r:id="rId28"/>
  </p:handoutMasterIdLst>
  <p:sldIdLst>
    <p:sldId id="686" r:id="rId7"/>
    <p:sldId id="875" r:id="rId8"/>
    <p:sldId id="876" r:id="rId9"/>
    <p:sldId id="859" r:id="rId10"/>
    <p:sldId id="860" r:id="rId11"/>
    <p:sldId id="872" r:id="rId12"/>
    <p:sldId id="873" r:id="rId13"/>
    <p:sldId id="854" r:id="rId14"/>
    <p:sldId id="855" r:id="rId15"/>
    <p:sldId id="880" r:id="rId16"/>
    <p:sldId id="857" r:id="rId17"/>
    <p:sldId id="867" r:id="rId18"/>
    <p:sldId id="868" r:id="rId19"/>
    <p:sldId id="865" r:id="rId20"/>
    <p:sldId id="856" r:id="rId21"/>
    <p:sldId id="858" r:id="rId22"/>
    <p:sldId id="869" r:id="rId23"/>
    <p:sldId id="879" r:id="rId24"/>
    <p:sldId id="870" r:id="rId25"/>
    <p:sldId id="722" r:id="rId26"/>
  </p:sldIdLst>
  <p:sldSz cx="9144000" cy="5143500" type="screen16x9"/>
  <p:notesSz cx="6761163" cy="9942513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53808B"/>
    <a:srgbClr val="B5CD8F"/>
    <a:srgbClr val="55829D"/>
    <a:srgbClr val="5A9485"/>
    <a:srgbClr val="6B8537"/>
    <a:srgbClr val="5C928F"/>
    <a:srgbClr val="598295"/>
    <a:srgbClr val="0F4E06"/>
    <a:srgbClr val="16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8224" autoAdjust="0"/>
  </p:normalViewPr>
  <p:slideViewPr>
    <p:cSldViewPr snapToGrid="0">
      <p:cViewPr varScale="1">
        <p:scale>
          <a:sx n="146" d="100"/>
          <a:sy n="146" d="100"/>
        </p:scale>
        <p:origin x="726" y="126"/>
      </p:cViewPr>
      <p:guideLst>
        <p:guide orient="horz" pos="1564"/>
        <p:guide pos="3062"/>
        <p:guide orient="horz" pos="1519"/>
        <p:guide orient="horz" pos="1176"/>
        <p:guide orient="horz" pos="1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danova\Desktop\&#1041;&#1091;&#1076;&#1072;&#1085;&#1086;&#1074;&#1072;%20&#1044;.&#1057;\&#1050;&#1086;&#1084;&#1087;&#1077;&#1090;&#1077;&#1085;&#1094;&#1080;&#1080;\&#1058;&#1077;&#1089;&#1090;&#1080;&#1085;&#1075;\&#1086;&#1073;&#1088;&#1072;&#1073;&#1086;&#1090;&#1082;&#1072;%20&#1086;&#1073;&#1097;&#1080;&#1081;%20&#1090;&#1077;&#1089;&#1090;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danova\Desktop\&#1041;&#1091;&#1076;&#1072;&#1085;&#1086;&#1074;&#1072;%20&#1044;.&#1057;\&#1050;&#1086;&#1084;&#1087;&#1077;&#1090;&#1077;&#1085;&#1094;&#1080;&#1080;\&#1058;&#1077;&#1089;&#1090;&#1080;&#1085;&#1075;\&#1054;&#1073;&#1097;&#1080;&#1081;%20&#1090;&#1077;&#1089;&#1090;\&#1086;&#1073;&#1088;&#1072;&#1073;&#1086;&#1090;&#1082;&#1072;%20&#1086;&#1073;&#1097;&#1080;&#1081;%20&#1090;&#1077;&#1089;&#1090;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Процент дефицитов по метапредметным компетентностям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Сводная!$A$1:$A$6</c:f>
              <c:strCache>
                <c:ptCount val="6"/>
                <c:pt idx="0">
                  <c:v>Коммуникативная</c:v>
                </c:pt>
                <c:pt idx="1">
                  <c:v>Оценочная</c:v>
                </c:pt>
                <c:pt idx="2">
                  <c:v>Методическая</c:v>
                </c:pt>
                <c:pt idx="3">
                  <c:v>ИКТ</c:v>
                </c:pt>
                <c:pt idx="4">
                  <c:v>Технологическая</c:v>
                </c:pt>
                <c:pt idx="5">
                  <c:v>Мотивационная</c:v>
                </c:pt>
              </c:strCache>
            </c:strRef>
          </c:cat>
          <c:val>
            <c:numRef>
              <c:f>Сводная!$B$1:$B$6</c:f>
              <c:numCache>
                <c:formatCode>0%</c:formatCode>
                <c:ptCount val="6"/>
                <c:pt idx="0">
                  <c:v>0.15</c:v>
                </c:pt>
                <c:pt idx="1">
                  <c:v>0.25</c:v>
                </c:pt>
                <c:pt idx="2">
                  <c:v>0.4</c:v>
                </c:pt>
                <c:pt idx="3">
                  <c:v>0.35</c:v>
                </c:pt>
                <c:pt idx="4">
                  <c:v>0.35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C-4DFC-BD08-CD6CCA221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772608"/>
        <c:axId val="138040064"/>
      </c:barChart>
      <c:catAx>
        <c:axId val="13677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040064"/>
        <c:crosses val="autoZero"/>
        <c:auto val="1"/>
        <c:lblAlgn val="ctr"/>
        <c:lblOffset val="100"/>
        <c:noMultiLvlLbl val="0"/>
      </c:catAx>
      <c:valAx>
        <c:axId val="13804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77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баллы, набранные педагогами по каждому вопросу теста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Технологическая!$C$22:$AI$22</c:f>
              <c:numCache>
                <c:formatCode>General</c:formatCode>
                <c:ptCount val="33"/>
                <c:pt idx="0">
                  <c:v>1.2</c:v>
                </c:pt>
                <c:pt idx="1">
                  <c:v>1.6</c:v>
                </c:pt>
                <c:pt idx="2">
                  <c:v>1.7</c:v>
                </c:pt>
                <c:pt idx="3">
                  <c:v>1.3</c:v>
                </c:pt>
                <c:pt idx="4">
                  <c:v>0.9</c:v>
                </c:pt>
                <c:pt idx="5">
                  <c:v>1.2</c:v>
                </c:pt>
                <c:pt idx="6">
                  <c:v>1.2</c:v>
                </c:pt>
                <c:pt idx="7">
                  <c:v>0.8</c:v>
                </c:pt>
                <c:pt idx="8">
                  <c:v>1.6</c:v>
                </c:pt>
                <c:pt idx="9">
                  <c:v>1.5</c:v>
                </c:pt>
                <c:pt idx="10">
                  <c:v>1.4</c:v>
                </c:pt>
                <c:pt idx="11">
                  <c:v>1.3</c:v>
                </c:pt>
                <c:pt idx="12">
                  <c:v>1</c:v>
                </c:pt>
                <c:pt idx="13">
                  <c:v>1</c:v>
                </c:pt>
                <c:pt idx="14">
                  <c:v>1.4</c:v>
                </c:pt>
                <c:pt idx="15">
                  <c:v>1.4</c:v>
                </c:pt>
                <c:pt idx="16">
                  <c:v>1.2</c:v>
                </c:pt>
                <c:pt idx="17">
                  <c:v>1.1000000000000001</c:v>
                </c:pt>
                <c:pt idx="18">
                  <c:v>1.2</c:v>
                </c:pt>
                <c:pt idx="19">
                  <c:v>1.3</c:v>
                </c:pt>
                <c:pt idx="20">
                  <c:v>1.1000000000000001</c:v>
                </c:pt>
                <c:pt idx="21">
                  <c:v>1.5</c:v>
                </c:pt>
                <c:pt idx="22">
                  <c:v>1.4</c:v>
                </c:pt>
                <c:pt idx="23">
                  <c:v>1.2</c:v>
                </c:pt>
                <c:pt idx="24">
                  <c:v>0.9</c:v>
                </c:pt>
                <c:pt idx="25">
                  <c:v>1.4</c:v>
                </c:pt>
                <c:pt idx="26">
                  <c:v>1.2</c:v>
                </c:pt>
                <c:pt idx="27">
                  <c:v>1.7</c:v>
                </c:pt>
                <c:pt idx="28">
                  <c:v>1.4</c:v>
                </c:pt>
                <c:pt idx="29">
                  <c:v>1.5</c:v>
                </c:pt>
                <c:pt idx="30">
                  <c:v>0.5</c:v>
                </c:pt>
                <c:pt idx="31">
                  <c:v>1.2</c:v>
                </c:pt>
                <c:pt idx="3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F-477F-B604-86B409410E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2134960"/>
        <c:axId val="612140536"/>
      </c:barChart>
      <c:catAx>
        <c:axId val="612134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Вопросы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140536"/>
        <c:crosses val="autoZero"/>
        <c:auto val="1"/>
        <c:lblAlgn val="ctr"/>
        <c:lblOffset val="100"/>
        <c:noMultiLvlLbl val="0"/>
      </c:catAx>
      <c:valAx>
        <c:axId val="61214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13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Индивидуальные</a:t>
            </a:r>
            <a:r>
              <a:rPr lang="ru-RU" baseline="0"/>
              <a:t> показатели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'Технологическа К гр. Яковлевой'!$AJ$40:$AJ$66</c:f>
              <c:numCache>
                <c:formatCode>General</c:formatCode>
                <c:ptCount val="17"/>
                <c:pt idx="0">
                  <c:v>1.4848484848484849</c:v>
                </c:pt>
                <c:pt idx="1">
                  <c:v>1.4242424242424243</c:v>
                </c:pt>
                <c:pt idx="2">
                  <c:v>1.3636363636363635</c:v>
                </c:pt>
                <c:pt idx="3">
                  <c:v>1.4242424242424243</c:v>
                </c:pt>
                <c:pt idx="4">
                  <c:v>1.2727272727272727</c:v>
                </c:pt>
                <c:pt idx="5">
                  <c:v>1.606060606060606</c:v>
                </c:pt>
                <c:pt idx="6">
                  <c:v>1.5454545454545454</c:v>
                </c:pt>
                <c:pt idx="7">
                  <c:v>1.3636363636363635</c:v>
                </c:pt>
                <c:pt idx="8">
                  <c:v>1.393939393939394</c:v>
                </c:pt>
                <c:pt idx="9">
                  <c:v>1.6363636363636365</c:v>
                </c:pt>
                <c:pt idx="10">
                  <c:v>1.5151515151515151</c:v>
                </c:pt>
                <c:pt idx="11">
                  <c:v>1.4545454545454546</c:v>
                </c:pt>
                <c:pt idx="12">
                  <c:v>0.87878787878787878</c:v>
                </c:pt>
                <c:pt idx="13">
                  <c:v>1.4242424242424243</c:v>
                </c:pt>
                <c:pt idx="14">
                  <c:v>1.3636363636363635</c:v>
                </c:pt>
                <c:pt idx="15">
                  <c:v>1.4242424242424243</c:v>
                </c:pt>
                <c:pt idx="16">
                  <c:v>1.6363636363636365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2-47B8-9713-5BEB623E3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42912"/>
        <c:axId val="33544832"/>
      </c:lineChart>
      <c:catAx>
        <c:axId val="33542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Обучающиеся</a:t>
                </a:r>
              </a:p>
            </c:rich>
          </c:tx>
          <c:layout>
            <c:manualLayout>
              <c:xMode val="edge"/>
              <c:yMode val="edge"/>
              <c:x val="0.39540857392825896"/>
              <c:y val="0.864791484397783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44832"/>
        <c:crosses val="autoZero"/>
        <c:auto val="1"/>
        <c:lblAlgn val="ctr"/>
        <c:lblOffset val="100"/>
        <c:noMultiLvlLbl val="0"/>
      </c:catAx>
      <c:valAx>
        <c:axId val="3354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Баллы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4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Сравнительный</a:t>
            </a:r>
            <a:r>
              <a:rPr lang="ru-RU" baseline="0"/>
              <a:t> анализ технологическая компетентность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Вход1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'!$AK$1</c:f>
              <c:numCache>
                <c:formatCode>General</c:formatCode>
                <c:ptCount val="1"/>
                <c:pt idx="0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47AA-B07C-E29C2D5079E8}"/>
            </c:ext>
          </c:extLst>
        </c:ser>
        <c:ser>
          <c:idx val="1"/>
          <c:order val="1"/>
          <c:tx>
            <c:v>Итог1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'!$AK$2</c:f>
              <c:numCache>
                <c:formatCode>General</c:formatCode>
                <c:ptCount val="1"/>
                <c:pt idx="0">
                  <c:v>1.5151515151515151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7-47AA-B07C-E29C2D5079E8}"/>
            </c:ext>
          </c:extLst>
        </c:ser>
        <c:ser>
          <c:idx val="2"/>
          <c:order val="2"/>
          <c:tx>
            <c:v>Вход2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'!$AK$3</c:f>
              <c:numCache>
                <c:formatCode>General</c:formatCode>
                <c:ptCount val="1"/>
                <c:pt idx="0">
                  <c:v>0.87878787878787878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7-47AA-B07C-E29C2D5079E8}"/>
            </c:ext>
          </c:extLst>
        </c:ser>
        <c:ser>
          <c:idx val="3"/>
          <c:order val="3"/>
          <c:tx>
            <c:v>Итог2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'!$AK$4</c:f>
              <c:numCache>
                <c:formatCode>General</c:formatCode>
                <c:ptCount val="1"/>
                <c:pt idx="0">
                  <c:v>1.4545454545454546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7-47AA-B07C-E29C2D5079E8}"/>
            </c:ext>
          </c:extLst>
        </c:ser>
        <c:ser>
          <c:idx val="4"/>
          <c:order val="4"/>
          <c:tx>
            <c:v>Вход3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'!$AK$5</c:f>
              <c:numCache>
                <c:formatCode>General</c:formatCode>
                <c:ptCount val="1"/>
                <c:pt idx="0">
                  <c:v>1.4242424242424243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7-47AA-B07C-E29C2D5079E8}"/>
            </c:ext>
          </c:extLst>
        </c:ser>
        <c:ser>
          <c:idx val="5"/>
          <c:order val="5"/>
          <c:tx>
            <c:v>Итог3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'!$AK$6</c:f>
              <c:numCache>
                <c:formatCode>General</c:formatCode>
                <c:ptCount val="1"/>
                <c:pt idx="0">
                  <c:v>1.5757575757575757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D7-47AA-B07C-E29C2D5079E8}"/>
            </c:ext>
          </c:extLst>
        </c:ser>
        <c:ser>
          <c:idx val="6"/>
          <c:order val="6"/>
          <c:tx>
            <c:v>Вход4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'!$AK$7</c:f>
              <c:numCache>
                <c:formatCode>General</c:formatCode>
                <c:ptCount val="1"/>
                <c:pt idx="0">
                  <c:v>1.606060606060606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D7-47AA-B07C-E29C2D5079E8}"/>
            </c:ext>
          </c:extLst>
        </c:ser>
        <c:ser>
          <c:idx val="7"/>
          <c:order val="7"/>
          <c:tx>
            <c:v>Итог4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'!$AK$8</c:f>
              <c:numCache>
                <c:formatCode>General</c:formatCode>
                <c:ptCount val="1"/>
                <c:pt idx="0">
                  <c:v>1.6363636363636365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D7-47AA-B07C-E29C2D5079E8}"/>
            </c:ext>
          </c:extLst>
        </c:ser>
        <c:ser>
          <c:idx val="8"/>
          <c:order val="8"/>
          <c:tx>
            <c:v>Вход5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'!$AK$9</c:f>
              <c:numCache>
                <c:formatCode>General</c:formatCode>
                <c:ptCount val="1"/>
                <c:pt idx="0">
                  <c:v>1.393939393939394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D7-47AA-B07C-E29C2D5079E8}"/>
            </c:ext>
          </c:extLst>
        </c:ser>
        <c:ser>
          <c:idx val="9"/>
          <c:order val="9"/>
          <c:tx>
            <c:v>Итог5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'!$AK$10</c:f>
              <c:numCache>
                <c:formatCode>General</c:formatCode>
                <c:ptCount val="1"/>
                <c:pt idx="0">
                  <c:v>1.4848484848484849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1D7-47AA-B07C-E29C2D5079E8}"/>
            </c:ext>
          </c:extLst>
        </c:ser>
        <c:ser>
          <c:idx val="10"/>
          <c:order val="10"/>
          <c:tx>
            <c:v>Вход6</c:v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'!$AK$11</c:f>
              <c:numCache>
                <c:formatCode>General</c:formatCode>
                <c:ptCount val="1"/>
                <c:pt idx="0">
                  <c:v>1.4242424242424243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D7-47AA-B07C-E29C2D5079E8}"/>
            </c:ext>
          </c:extLst>
        </c:ser>
        <c:ser>
          <c:idx val="11"/>
          <c:order val="11"/>
          <c:tx>
            <c:v>Итог6</c:v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'!$AK$12</c:f>
              <c:numCache>
                <c:formatCode>General</c:formatCode>
                <c:ptCount val="1"/>
                <c:pt idx="0">
                  <c:v>1.6363636363636365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D7-47AA-B07C-E29C2D5079E8}"/>
            </c:ext>
          </c:extLst>
        </c:ser>
        <c:ser>
          <c:idx val="12"/>
          <c:order val="12"/>
          <c:tx>
            <c:v>Вход7</c:v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'!$AK$13</c:f>
              <c:numCache>
                <c:formatCode>General</c:formatCode>
                <c:ptCount val="1"/>
                <c:pt idx="0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D7-47AA-B07C-E29C2D5079E8}"/>
            </c:ext>
          </c:extLst>
        </c:ser>
        <c:ser>
          <c:idx val="13"/>
          <c:order val="13"/>
          <c:tx>
            <c:v>Итог7</c:v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'!$AK$14</c:f>
              <c:numCache>
                <c:formatCode>General</c:formatCode>
                <c:ptCount val="1"/>
                <c:pt idx="0">
                  <c:v>1.5151515151515151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1D7-47AA-B07C-E29C2D5079E8}"/>
            </c:ext>
          </c:extLst>
        </c:ser>
        <c:ser>
          <c:idx val="14"/>
          <c:order val="14"/>
          <c:tx>
            <c:v>Вход8</c:v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'!$AK$15</c:f>
              <c:numCache>
                <c:formatCode>General</c:formatCode>
                <c:ptCount val="1"/>
                <c:pt idx="0">
                  <c:v>1.5454545454545454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D7-47AA-B07C-E29C2D5079E8}"/>
            </c:ext>
          </c:extLst>
        </c:ser>
        <c:ser>
          <c:idx val="15"/>
          <c:order val="15"/>
          <c:tx>
            <c:v>Итог8</c:v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'Сравнительный анализ '!$AK$16</c:f>
              <c:numCache>
                <c:formatCode>General</c:formatCode>
                <c:ptCount val="1"/>
                <c:pt idx="0">
                  <c:v>1.5757575757575757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1D7-47AA-B07C-E29C2D507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749376"/>
        <c:axId val="151750912"/>
      </c:barChart>
      <c:catAx>
        <c:axId val="151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750912"/>
        <c:crosses val="autoZero"/>
        <c:auto val="1"/>
        <c:lblAlgn val="ctr"/>
        <c:lblOffset val="100"/>
        <c:noMultiLvlLbl val="0"/>
      </c:catAx>
      <c:valAx>
        <c:axId val="15175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74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8" rIns="93034" bIns="465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155" y="4723462"/>
            <a:ext cx="5410869" cy="44732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5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19" y="205985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83" y="205985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4" y="950615"/>
            <a:ext cx="7235981" cy="3849987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151277"/>
            <a:ext cx="6189583" cy="71217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88" y="177312"/>
            <a:ext cx="785301" cy="273844"/>
          </a:xfrm>
        </p:spPr>
        <p:txBody>
          <a:bodyPr/>
          <a:lstStyle>
            <a:lvl1pPr>
              <a:defRPr sz="1400"/>
            </a:lvl1pPr>
          </a:lstStyle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157163"/>
            <a:ext cx="657226" cy="32385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2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28650"/>
            <a:ext cx="7467600" cy="33147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6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3" y="3363060"/>
            <a:ext cx="7239001" cy="5715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2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630936"/>
            <a:ext cx="3730752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630936"/>
            <a:ext cx="3730752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4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30936"/>
            <a:ext cx="3733800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28" y="630936"/>
            <a:ext cx="3735267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035558"/>
            <a:ext cx="3730752" cy="288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035557"/>
            <a:ext cx="3730752" cy="288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0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5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296467"/>
            <a:ext cx="3008313" cy="871538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168008"/>
            <a:ext cx="3008313" cy="32896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285750"/>
            <a:ext cx="4800600" cy="445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6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68591"/>
            <a:ext cx="5486400" cy="303335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285756"/>
            <a:ext cx="5867400" cy="30610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771900"/>
            <a:ext cx="4038600" cy="10287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1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7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4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4" y="950615"/>
            <a:ext cx="7235981" cy="3849987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151277"/>
            <a:ext cx="6189583" cy="71217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88" y="177312"/>
            <a:ext cx="785301" cy="273844"/>
          </a:xfrm>
        </p:spPr>
        <p:txBody>
          <a:bodyPr/>
          <a:lstStyle>
            <a:lvl1pPr>
              <a:defRPr sz="1400"/>
            </a:lvl1pPr>
          </a:lstStyle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157163"/>
            <a:ext cx="657226" cy="32385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28650"/>
            <a:ext cx="7467600" cy="33147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2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3" y="3363060"/>
            <a:ext cx="7239001" cy="5715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630936"/>
            <a:ext cx="3730752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630936"/>
            <a:ext cx="3730752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2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30936"/>
            <a:ext cx="3733800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28" y="630936"/>
            <a:ext cx="3735267" cy="40005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035558"/>
            <a:ext cx="3730752" cy="288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035557"/>
            <a:ext cx="3730752" cy="288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0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8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296467"/>
            <a:ext cx="3008313" cy="871538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168008"/>
            <a:ext cx="3008313" cy="32896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285750"/>
            <a:ext cx="4800600" cy="445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68589"/>
            <a:ext cx="5486400" cy="303335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285756"/>
            <a:ext cx="5867400" cy="30610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771900"/>
            <a:ext cx="4038600" cy="10287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9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2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2BC-C809-4C4F-8CD0-9A7D087A069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8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8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5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15135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60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28650"/>
            <a:ext cx="746760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4914900"/>
            <a:ext cx="71628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0000"/>
                  <a:lumOff val="4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305300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91" y="4286250"/>
            <a:ext cx="242887" cy="32385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70436" y="3587262"/>
            <a:ext cx="196947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2542BC-C809-4C4F-8CD0-9A7D087A0695}" type="datetimeFigureOut">
              <a:rPr lang="ru-RU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05.12.2018</a:t>
            </a:fld>
            <a:endParaRPr lang="ru-RU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94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943350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28650"/>
            <a:ext cx="746760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4914900"/>
            <a:ext cx="71628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0000"/>
                  <a:lumOff val="4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305300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97F578-97A8-4C7C-82A7-858DCE934CA8}" type="slidenum">
              <a:rPr lang="ru-RU" smtClean="0">
                <a:solidFill>
                  <a:srgbClr val="3B3B3B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B3B3B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87" y="4286250"/>
            <a:ext cx="242887" cy="32385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70436" y="3587262"/>
            <a:ext cx="196947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2542BC-C809-4C4F-8CD0-9A7D087A0695}" type="datetimeFigureOut">
              <a:rPr lang="ru-RU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05.12.2018</a:t>
            </a:fld>
            <a:endParaRPr lang="ru-RU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8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mailto:yaki87ryb@yandex.ru" TargetMode="External"/><Relationship Id="rId4" Type="http://schemas.openxmlformats.org/officeDocument/2006/relationships/hyperlink" Target="mailto:in-naz@yandex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8" y="4083394"/>
            <a:ext cx="9071930" cy="1092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76" y="3557708"/>
            <a:ext cx="8636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+mn-lt"/>
              </a:rPr>
              <a:t>Назарова Инна Григорьевна, </a:t>
            </a:r>
            <a:endParaRPr lang="en-US" sz="1600" b="1" dirty="0" smtClean="0">
              <a:latin typeface="+mn-lt"/>
            </a:endParaRPr>
          </a:p>
          <a:p>
            <a:pPr algn="r"/>
            <a:r>
              <a:rPr lang="ru-RU" sz="1600" b="1" dirty="0" smtClean="0">
                <a:latin typeface="+mn-lt"/>
              </a:rPr>
              <a:t>заведующий кафедрой общей </a:t>
            </a:r>
          </a:p>
          <a:p>
            <a:pPr algn="r"/>
            <a:r>
              <a:rPr lang="ru-RU" sz="1600" b="1" dirty="0" smtClean="0">
                <a:latin typeface="+mn-lt"/>
              </a:rPr>
              <a:t>педагогики и психологии, </a:t>
            </a:r>
            <a:r>
              <a:rPr lang="en-US" sz="1600" b="1" dirty="0" smtClean="0">
                <a:latin typeface="+mn-lt"/>
                <a:hlinkClick r:id="rId4"/>
              </a:rPr>
              <a:t>in-naz@yandex.ru</a:t>
            </a:r>
            <a:endParaRPr lang="ru-RU" sz="1600" b="1" dirty="0" smtClean="0">
              <a:latin typeface="+mn-lt"/>
            </a:endParaRPr>
          </a:p>
          <a:p>
            <a:pPr algn="r"/>
            <a:r>
              <a:rPr lang="ru-RU" sz="1600" b="1" dirty="0" smtClean="0">
                <a:latin typeface="+mn-lt"/>
              </a:rPr>
              <a:t>Яковлева </a:t>
            </a:r>
            <a:r>
              <a:rPr lang="ru-RU" sz="1600" b="1" dirty="0">
                <a:latin typeface="+mn-lt"/>
              </a:rPr>
              <a:t>Татьяна </a:t>
            </a:r>
            <a:r>
              <a:rPr lang="ru-RU" sz="1600" b="1" dirty="0" smtClean="0">
                <a:latin typeface="+mn-lt"/>
              </a:rPr>
              <a:t>Дмитриевна, </a:t>
            </a:r>
          </a:p>
          <a:p>
            <a:pPr algn="r"/>
            <a:r>
              <a:rPr lang="ru-RU" sz="1600" b="1" dirty="0" smtClean="0">
                <a:latin typeface="+mn-lt"/>
              </a:rPr>
              <a:t>старший преподаватель кафедры </a:t>
            </a:r>
            <a:r>
              <a:rPr lang="ru-RU" sz="1600" b="1" dirty="0">
                <a:latin typeface="+mn-lt"/>
              </a:rPr>
              <a:t>общей </a:t>
            </a:r>
          </a:p>
          <a:p>
            <a:pPr algn="r"/>
            <a:r>
              <a:rPr lang="ru-RU" sz="1600" b="1" dirty="0" smtClean="0">
                <a:latin typeface="+mn-lt"/>
              </a:rPr>
              <a:t>педагогики </a:t>
            </a:r>
            <a:r>
              <a:rPr lang="ru-RU" sz="1600" b="1" dirty="0">
                <a:latin typeface="+mn-lt"/>
              </a:rPr>
              <a:t>и </a:t>
            </a:r>
            <a:r>
              <a:rPr lang="ru-RU" sz="1600" b="1" dirty="0" smtClean="0">
                <a:latin typeface="+mn-lt"/>
              </a:rPr>
              <a:t>психологии,</a:t>
            </a:r>
            <a:r>
              <a:rPr lang="en-US" sz="1600" dirty="0">
                <a:solidFill>
                  <a:srgbClr val="3B3B3B"/>
                </a:solidFill>
                <a:latin typeface="Calibri"/>
                <a:cs typeface="+mn-cs"/>
                <a:hlinkClick r:id="rId5"/>
              </a:rPr>
              <a:t> </a:t>
            </a:r>
            <a:r>
              <a:rPr lang="en-US" sz="1600" b="1" dirty="0">
                <a:solidFill>
                  <a:srgbClr val="3B3B3B"/>
                </a:solidFill>
                <a:latin typeface="Calibri"/>
                <a:cs typeface="+mn-cs"/>
                <a:hlinkClick r:id="rId5"/>
              </a:rPr>
              <a:t>yaki87ryb@yandex.ru</a:t>
            </a:r>
            <a:r>
              <a:rPr lang="en-US" sz="1600" b="1" dirty="0">
                <a:solidFill>
                  <a:srgbClr val="3B3B3B"/>
                </a:solidFill>
                <a:latin typeface="Calibri"/>
                <a:cs typeface="+mn-cs"/>
              </a:rPr>
              <a:t> </a:t>
            </a:r>
            <a:endParaRPr lang="ru-RU" sz="1600" b="1" i="1" dirty="0">
              <a:solidFill>
                <a:srgbClr val="6EA0B0">
                  <a:lumMod val="50000"/>
                </a:srgbClr>
              </a:solidFill>
              <a:latin typeface="Calibri"/>
              <a:cs typeface="+mn-cs"/>
            </a:endParaRPr>
          </a:p>
          <a:p>
            <a:pPr lvl="0" algn="r"/>
            <a:r>
              <a:rPr lang="en-US" sz="1600" b="1" dirty="0" smtClean="0">
                <a:latin typeface="+mn-lt"/>
              </a:rPr>
              <a:t> </a:t>
            </a:r>
            <a:endParaRPr lang="en-US" sz="1600" b="1" dirty="0"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1318" y="113161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3" y="80036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19548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Департамент образования Ярославской области 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70768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Формирование и оценка технологической компетентности педагога средствами ППК</a:t>
            </a:r>
            <a:endParaRPr lang="ru-RU" sz="32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2"/>
            <a:ext cx="8282763" cy="9332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повышения квалификации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ТЕХНОЛОГИЧЕСКОЙ КОМПЕТЕНТНОСТИ ПЕДАГОГА»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86000" y="2127398"/>
            <a:ext cx="4572000" cy="2415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pc="-35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362" y="1229445"/>
            <a:ext cx="83141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Цель: </a:t>
            </a:r>
            <a:r>
              <a:rPr lang="ru-RU" sz="2400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формирование/совершенствование </a:t>
            </a:r>
            <a:r>
              <a:rPr lang="ru-RU" sz="2400" dirty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у обучающихся технологической компетентности по организации педагогической деятельности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Задачи: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1)</a:t>
            </a:r>
            <a:r>
              <a:rPr lang="en-US" sz="1400" b="1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ru-RU" sz="1400" b="1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сформировать </a:t>
            </a:r>
            <a:r>
              <a:rPr lang="ru-RU" sz="1400" b="1" dirty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представление о содержании технологической компетенции педагога;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2)</a:t>
            </a:r>
            <a:r>
              <a:rPr lang="en-US" sz="1400" b="1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ru-RU" sz="1400" b="1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способствовать </a:t>
            </a:r>
            <a:r>
              <a:rPr lang="ru-RU" sz="1400" b="1" dirty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формированию умения осуществлять обоснованный выбор образовательных технологий, соответствующих требованиям ФГОС и удовлетворяющих образовательные потребности школьников;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3)</a:t>
            </a:r>
            <a:r>
              <a:rPr lang="en-US" sz="1400" b="1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ru-RU" sz="1400" b="1" dirty="0" smtClean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обеспечить </a:t>
            </a:r>
            <a:r>
              <a:rPr lang="ru-RU" sz="1400" b="1" dirty="0">
                <a:solidFill>
                  <a:srgbClr val="6EA0B0">
                    <a:lumMod val="75000"/>
                  </a:srgbClr>
                </a:solidFill>
                <a:latin typeface="Calibri"/>
                <a:cs typeface="+mn-cs"/>
              </a:rPr>
              <a:t>освоение обучающимися основ современных образовательных технологий и проектирования профессиональной деятельности по их применению в профессиональной деятельности для решения определённых педагогических задач.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ru-RU" sz="2400" dirty="0">
              <a:solidFill>
                <a:srgbClr val="6EA0B0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46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7972" y="2"/>
            <a:ext cx="10680806" cy="13139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ППК «Формирование технологической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 педагога»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Контролируемые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31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41549"/>
              </p:ext>
            </p:extLst>
          </p:nvPr>
        </p:nvGraphicFramePr>
        <p:xfrm>
          <a:off x="84525" y="1160289"/>
          <a:ext cx="8967267" cy="4001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8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Знает (понимает)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Умеет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Владеет (опыт)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Знает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сущность понятий «метод обучения», «технология обучения»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Раскрывает сущность 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понятия «диагностика» и «анализ» в процессе обучения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Называет 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современные методы, технологии обучения,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диагностики и анализа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Знает различные классификации методов и технологий обучения  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Знает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оптимальные условия выбора методов, технологий обучения и диагностики, анализа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Знает алгоритм 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применения технологий обучения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Осуществляет выбор 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методов, технологий обучения и диагностики и анализа, адекватных поставленной цели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Демонстрирует 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использование методов, технологий обучения и диагностики и анализа для различных возрастных групп обучаемых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Находит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 конкретных примерах учебного процесса используемые методы и технологии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Самостоятельно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разрабатывает 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учебное занятие с использованием современных методов, технологий обучения и диагностики, анализа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Использует 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практической деятельности различные методы, технологии обучения и диагностики, анализа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Самостоятельно </a:t>
                      </a:r>
                      <a:r>
                        <a:rPr kumimoji="0" lang="ru-RU" sz="12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проводит анализ </a:t>
                      </a:r>
                      <a:r>
                        <a:rPr kumimoji="0" lang="ru-RU" sz="12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6EA0B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(самоанализ) учебного занятия с точки зрения использованных методов, технологий обучения и диагностики и анализа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A0B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1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программы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21454"/>
              </p:ext>
            </p:extLst>
          </p:nvPr>
        </p:nvGraphicFramePr>
        <p:xfrm>
          <a:off x="1544491" y="1498386"/>
          <a:ext cx="6339328" cy="345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563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63"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Диагностический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63"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Проектировочный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563"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Презентационный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563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Итоговая аттестация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18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формирования технологической компетентности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804159"/>
              </p:ext>
            </p:extLst>
          </p:nvPr>
        </p:nvGraphicFramePr>
        <p:xfrm>
          <a:off x="1764136" y="2458891"/>
          <a:ext cx="5583608" cy="1994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161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ДИАГНОСТИКА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21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АНАЛИЗ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321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САМОКОРРЕКЦИЯ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8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sz="3200" b="1" dirty="0">
                <a:solidFill>
                  <a:srgbClr val="6EA0B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Памятка для самоанализа занятия </a:t>
            </a:r>
            <a:r>
              <a:rPr lang="ru-RU" sz="3200" b="1" dirty="0" smtClean="0">
                <a:solidFill>
                  <a:srgbClr val="6EA0B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6EA0B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6EA0B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(А.М. Моисеев)</a:t>
            </a:r>
            <a:endParaRPr lang="ru-RU" sz="3200" b="1" dirty="0">
              <a:solidFill>
                <a:srgbClr val="6EA0B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31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8313" y="1191025"/>
            <a:ext cx="8744430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35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EA0B0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A. Каков был замысел, план проведенного занятия и почему?</a:t>
            </a:r>
          </a:p>
          <a:p>
            <a:pPr marL="0" marR="0" lvl="0" indent="2635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EA0B0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Б. Были ли изменения (отклонения, усовершенствования) по сравнению с данным планом в ходе урока, если да, какие, почему и к чему они привели?</a:t>
            </a:r>
          </a:p>
          <a:p>
            <a:pPr marL="0" marR="0" lvl="0" indent="2635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EA0B0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B. Удалось ли…?</a:t>
            </a:r>
          </a:p>
          <a:p>
            <a:pPr marL="0" marR="0" lvl="0" indent="2635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EA0B0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Г. Каковы причины успехов и недостатков проведенного урока? …</a:t>
            </a:r>
          </a:p>
          <a:p>
            <a:pPr marL="0" marR="0" lvl="0" indent="2635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EA0B0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Д. Какие выводы из урока необходимо сделать на будущее?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EA0B0">
                    <a:lumMod val="50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©Журнал «Практика административной работы в   школе», № 6, 2003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856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Вопросник для анализа видеокейсов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образовательным технологиям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31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12546" y="1009313"/>
            <a:ext cx="8308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 называется технология?</a:t>
            </a:r>
          </a:p>
          <a:p>
            <a:r>
              <a:rPr lang="ru-RU" sz="2000" dirty="0"/>
              <a:t>Кто автор технологии?</a:t>
            </a:r>
          </a:p>
          <a:p>
            <a:r>
              <a:rPr lang="ru-RU" sz="2000" dirty="0"/>
              <a:t>Цель и задачи, решаемые в процессе использования технологии?</a:t>
            </a:r>
          </a:p>
          <a:p>
            <a:r>
              <a:rPr lang="ru-RU" sz="2000" dirty="0"/>
              <a:t>На основе каких идей создана технология? Обоснуйте их актуальность.</a:t>
            </a:r>
          </a:p>
          <a:p>
            <a:r>
              <a:rPr lang="ru-RU" sz="2000" dirty="0"/>
              <a:t>Каковы этапы реализации технологии?</a:t>
            </a:r>
          </a:p>
          <a:p>
            <a:r>
              <a:rPr lang="ru-RU" sz="2000" dirty="0"/>
              <a:t>Выделите и назовите способы реализации технологии.</a:t>
            </a:r>
          </a:p>
          <a:p>
            <a:r>
              <a:rPr lang="ru-RU" sz="2000" dirty="0"/>
              <a:t>Какие условия необходимы для реализации технологии? </a:t>
            </a:r>
          </a:p>
          <a:p>
            <a:r>
              <a:rPr lang="ru-RU" sz="2000" dirty="0"/>
              <a:t>Какие рекомендации, советы по использованию технологии Вы можете дать?</a:t>
            </a:r>
          </a:p>
          <a:p>
            <a:r>
              <a:rPr lang="ru-RU" sz="2000" dirty="0"/>
              <a:t>Сформулируйте критерии и показатели эффективности использования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50611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560" y="84524"/>
            <a:ext cx="8306439" cy="8487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Взаимооценка учебного занятия по образовательной технологии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Peer-To-Peer)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31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3573" y="1114186"/>
            <a:ext cx="8490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Протокол взаимооценки учебного занятия по образовательной технологии _______________________</a:t>
            </a:r>
          </a:p>
          <a:p>
            <a:r>
              <a:rPr lang="ru-RU" b="1" dirty="0"/>
              <a:t>Учитель_______________________________________________________________________________________________</a:t>
            </a:r>
          </a:p>
          <a:p>
            <a:r>
              <a:rPr lang="ru-RU" b="1" dirty="0"/>
              <a:t>Класс, предмет_________________________________________________________________________________________</a:t>
            </a:r>
          </a:p>
          <a:p>
            <a:r>
              <a:rPr lang="ru-RU" b="1" dirty="0"/>
              <a:t>Показатели оценки: </a:t>
            </a:r>
          </a:p>
          <a:p>
            <a:r>
              <a:rPr lang="ru-RU" b="1" dirty="0"/>
              <a:t>	ярко выражено –  2 балла;</a:t>
            </a:r>
          </a:p>
          <a:p>
            <a:r>
              <a:rPr lang="ru-RU" b="1" dirty="0"/>
              <a:t>	присутствует     -  1 балл;</a:t>
            </a:r>
          </a:p>
          <a:p>
            <a:r>
              <a:rPr lang="ru-RU" b="1" dirty="0"/>
              <a:t>	отсутствует        -  0 баллов.</a:t>
            </a:r>
          </a:p>
          <a:p>
            <a:r>
              <a:rPr lang="ru-RU" b="1" dirty="0"/>
              <a:t>Примечания:</a:t>
            </a:r>
          </a:p>
          <a:p>
            <a:r>
              <a:rPr lang="ru-RU" b="1" dirty="0"/>
              <a:t>Эксперт________________________________________________________________________________________________</a:t>
            </a:r>
          </a:p>
          <a:p>
            <a:r>
              <a:rPr lang="ru-RU" b="1" dirty="0"/>
              <a:t>Дата «_____»_____________________20_____г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145463"/>
              </p:ext>
            </p:extLst>
          </p:nvPr>
        </p:nvGraphicFramePr>
        <p:xfrm>
          <a:off x="84525" y="2558782"/>
          <a:ext cx="8752115" cy="2161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п\п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 образовательной технологии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Требования образовательной технологии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 оценки реализации образовательной технологии на учебном занятии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реализации образовательной технологии на учебном занятии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Какие рекомендации, советы, особые замечания по использованию технологии Вы можете дать?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58">
                <a:tc>
                  <a:txBody>
                    <a:bodyPr/>
                    <a:lstStyle/>
                    <a:p>
                      <a:pPr marL="342900" marR="508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и задачи, решаемые в процессе использования технологии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1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диагностика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50996694"/>
              </p:ext>
            </p:extLst>
          </p:nvPr>
        </p:nvGraphicFramePr>
        <p:xfrm>
          <a:off x="106529" y="1349368"/>
          <a:ext cx="8898821" cy="341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18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ИЛИ ИСКУССТВО?!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86000" y="2127398"/>
            <a:ext cx="4572000" cy="2415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pc="-35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0" y="1009293"/>
            <a:ext cx="9176119" cy="456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89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необходимо использовать инструмент формирования и оценки технологической компетентности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899032"/>
            <a:ext cx="9274629" cy="442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12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ТЕХНОЛОГИИ…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86000" y="2127398"/>
            <a:ext cx="4572000" cy="2415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pc="-35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833" y="1352390"/>
            <a:ext cx="8029815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600" b="1" dirty="0">
                <a:latin typeface="Monotype Corsiva" pitchFamily="66" charset="0"/>
              </a:rPr>
              <a:t>“Я бы обменял все свои технологии на встречу с </a:t>
            </a: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Сократом.</a:t>
            </a:r>
            <a:r>
              <a:rPr lang="ru-RU" sz="1600" b="1" dirty="0">
                <a:latin typeface="Monotype Corsiva" pitchFamily="66" charset="0"/>
              </a:rPr>
              <a:t>”</a:t>
            </a:r>
          </a:p>
          <a:p>
            <a:r>
              <a:rPr lang="ru-RU" sz="1600" b="1" dirty="0">
                <a:latin typeface="Monotype Corsiva" pitchFamily="66" charset="0"/>
              </a:rPr>
              <a:t>Стив </a:t>
            </a:r>
            <a:r>
              <a:rPr lang="ru-RU" sz="1600" b="1" dirty="0" smtClean="0">
                <a:latin typeface="Monotype Corsiva" pitchFamily="66" charset="0"/>
              </a:rPr>
              <a:t>Джобс</a:t>
            </a:r>
          </a:p>
          <a:p>
            <a:endParaRPr lang="ru-RU" sz="1600" b="1" dirty="0" smtClean="0">
              <a:latin typeface="Monotype Corsiva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>
                <a:latin typeface="Monotype Corsiva" pitchFamily="66" charset="0"/>
              </a:rPr>
              <a:t>“Всякая технология — это и бремя, и благо: никогда не «или—или», а всегда то и другое.”</a:t>
            </a:r>
          </a:p>
          <a:p>
            <a:r>
              <a:rPr lang="ru-RU" sz="1600" b="1" dirty="0">
                <a:latin typeface="Monotype Corsiva" pitchFamily="66" charset="0"/>
              </a:rPr>
              <a:t>Н. </a:t>
            </a:r>
            <a:r>
              <a:rPr lang="ru-RU" sz="1600" b="1" dirty="0" smtClean="0">
                <a:latin typeface="Monotype Corsiva" pitchFamily="66" charset="0"/>
              </a:rPr>
              <a:t>Постман</a:t>
            </a:r>
          </a:p>
          <a:p>
            <a:endParaRPr lang="ru-RU" sz="1600" b="1" dirty="0" smtClean="0">
              <a:latin typeface="Monotype Corsiva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>
                <a:latin typeface="Monotype Corsiva" pitchFamily="66" charset="0"/>
              </a:rPr>
              <a:t>“Опасаюсь, что обязательно наступит день, когда технологии превзойдут простое человеческое общение. Тогда мир получит поколение идиотов</a:t>
            </a:r>
            <a:r>
              <a:rPr lang="ru-RU" sz="1600" b="1" dirty="0" smtClean="0">
                <a:latin typeface="Monotype Corsiva" pitchFamily="66" charset="0"/>
              </a:rPr>
              <a:t>.”</a:t>
            </a:r>
            <a:endParaRPr lang="ru-RU" sz="1600" b="1" dirty="0">
              <a:latin typeface="Monotype Corsiva" pitchFamily="66" charset="0"/>
            </a:endParaRPr>
          </a:p>
          <a:p>
            <a:r>
              <a:rPr lang="ru-RU" sz="1600" b="1" dirty="0">
                <a:latin typeface="Monotype Corsiva" pitchFamily="66" charset="0"/>
              </a:rPr>
              <a:t>А. </a:t>
            </a:r>
            <a:r>
              <a:rPr lang="ru-RU" sz="1600" b="1" dirty="0" smtClean="0">
                <a:latin typeface="Monotype Corsiva" pitchFamily="66" charset="0"/>
              </a:rPr>
              <a:t>Эйнштейн</a:t>
            </a:r>
          </a:p>
          <a:p>
            <a:endParaRPr lang="ru-RU" sz="1600" b="1" dirty="0" smtClean="0">
              <a:latin typeface="Monotype Corsiva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>
                <a:latin typeface="Monotype Corsiva" pitchFamily="66" charset="0"/>
              </a:rPr>
              <a:t>“Если технология не освобождает людей от рутины, чтобы они могли преследовать более высокие цели человечества, тогда весь технический прогресс бессмысленен.”</a:t>
            </a:r>
          </a:p>
          <a:p>
            <a:r>
              <a:rPr lang="ru-RU" sz="1600" b="1" dirty="0">
                <a:latin typeface="Monotype Corsiva" pitchFamily="66" charset="0"/>
              </a:rPr>
              <a:t>Ж. Фреско</a:t>
            </a:r>
          </a:p>
        </p:txBody>
      </p:sp>
    </p:spTree>
    <p:extLst>
      <p:ext uri="{BB962C8B-B14F-4D97-AF65-F5344CB8AC3E}">
        <p14:creationId xmlns:p14="http://schemas.microsoft.com/office/powerpoint/2010/main" val="3554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678" y="1142075"/>
            <a:ext cx="5084323" cy="1886371"/>
          </a:xfrm>
          <a:effectLst/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052" y="3028436"/>
            <a:ext cx="4684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Контактная информация:</a:t>
            </a:r>
          </a:p>
          <a:p>
            <a:r>
              <a:rPr lang="ru-RU" sz="1800" dirty="0"/>
              <a:t>Россия г. Ярославль, ул. Богдановича, 16 </a:t>
            </a:r>
          </a:p>
          <a:p>
            <a:r>
              <a:rPr lang="ru-RU" sz="1800" dirty="0"/>
              <a:t>Тел.: +7 (4852) </a:t>
            </a:r>
            <a:r>
              <a:rPr lang="ru-RU" sz="1800" dirty="0" smtClean="0"/>
              <a:t>23-06-82 </a:t>
            </a:r>
            <a:endParaRPr lang="ru-RU" sz="1800" dirty="0"/>
          </a:p>
          <a:p>
            <a:r>
              <a:rPr lang="ru-RU" sz="1800" dirty="0"/>
              <a:t>Сайт: www.iro.yar.ru</a:t>
            </a:r>
          </a:p>
          <a:p>
            <a:r>
              <a:rPr lang="ru-RU" sz="1800" dirty="0" smtClean="0"/>
              <a:t>E- </a:t>
            </a:r>
            <a:r>
              <a:rPr lang="ru-RU" sz="1800" dirty="0" err="1" smtClean="0"/>
              <a:t>mail</a:t>
            </a:r>
            <a:r>
              <a:rPr lang="en-US" sz="1800" dirty="0" smtClean="0"/>
              <a:t>: in-naz@yandex.ru</a:t>
            </a:r>
            <a:endParaRPr lang="ru-RU" sz="1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45548" y="990853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550"/>
            <a:ext cx="420446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99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компетентность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5261" y="1196588"/>
            <a:ext cx="4564315" cy="33861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>
                <a:srgbClr val="008080"/>
              </a:buClr>
              <a:buNone/>
              <a:defRPr/>
            </a:pPr>
            <a:r>
              <a:rPr lang="ru-RU" sz="1400" b="1" i="1" spc="-35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Технологическая </a:t>
            </a:r>
            <a:r>
              <a:rPr lang="ru-RU" sz="1400" b="1" i="1" spc="-35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компетентность </a:t>
            </a:r>
            <a:r>
              <a:rPr lang="ru-RU" sz="1400" i="1" spc="-35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1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компонент целостной профессионально-личностной</a:t>
            </a:r>
          </a:p>
          <a:p>
            <a:pPr marL="0" lvl="0" indent="0" defTabSz="914400" eaLnBrk="0" fontAlgn="base" hangingPunct="0">
              <a:spcAft>
                <a:spcPct val="0"/>
              </a:spcAft>
              <a:buClr>
                <a:srgbClr val="008080"/>
              </a:buClr>
              <a:buNone/>
              <a:defRPr/>
            </a:pPr>
            <a:r>
              <a:rPr lang="ru-RU" sz="1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структуры, определяется как комплекс когнитивных, </a:t>
            </a:r>
            <a:r>
              <a:rPr lang="ru-RU" sz="1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операционально -деятельностных</a:t>
            </a:r>
            <a:r>
              <a:rPr lang="ru-RU" sz="1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дидактико-</a:t>
            </a:r>
          </a:p>
          <a:p>
            <a:pPr marL="0" lvl="0" indent="0" defTabSz="914400" eaLnBrk="0" fontAlgn="base" hangingPunct="0">
              <a:spcAft>
                <a:spcPct val="0"/>
              </a:spcAft>
              <a:buClr>
                <a:srgbClr val="008080"/>
              </a:buClr>
              <a:buNone/>
              <a:defRPr/>
            </a:pPr>
            <a:r>
              <a:rPr lang="ru-RU" sz="1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проектировочных и рефлексивно-аналитических умений, опосредованных ценностно-смысловыми</a:t>
            </a:r>
          </a:p>
          <a:p>
            <a:pPr marL="0" lvl="0" indent="0" defTabSz="914400" eaLnBrk="0" fontAlgn="base" hangingPunct="0">
              <a:spcAft>
                <a:spcPct val="0"/>
              </a:spcAft>
              <a:buClr>
                <a:srgbClr val="008080"/>
              </a:buClr>
              <a:buNone/>
              <a:defRPr/>
            </a:pPr>
            <a:r>
              <a:rPr lang="ru-RU" sz="1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установками и мотивами осуществления профессиональной деятельности педагогическим работником </a:t>
            </a:r>
            <a:r>
              <a:rPr lang="ru-RU" sz="1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реализовывать педагогический </a:t>
            </a:r>
            <a:r>
              <a:rPr lang="ru-RU" sz="1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 с гарантированными </a:t>
            </a:r>
            <a:r>
              <a:rPr lang="ru-RU" sz="1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результатами</a:t>
            </a:r>
          </a:p>
          <a:p>
            <a:pPr marL="0" lvl="0" indent="0" defTabSz="914400" eaLnBrk="0" fontAlgn="base" hangingPunct="0">
              <a:spcAft>
                <a:spcPct val="0"/>
              </a:spcAft>
              <a:buClr>
                <a:srgbClr val="008080"/>
              </a:buClr>
              <a:buNone/>
              <a:defRPr/>
            </a:pPr>
            <a:r>
              <a:rPr lang="ru-RU" sz="1400" i="1" kern="0" spc="-3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(Е.И. Никифорова)</a:t>
            </a:r>
            <a:r>
              <a:rPr lang="ru-RU" sz="1400" i="1" spc="-35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25788" y="1196588"/>
            <a:ext cx="4372215" cy="338613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450215" defTabSz="914400" fontAlgn="base">
              <a:lnSpc>
                <a:spcPct val="115000"/>
              </a:lnSpc>
              <a:spcBef>
                <a:spcPct val="0"/>
              </a:spcBef>
              <a:buNone/>
            </a:pPr>
            <a:r>
              <a:rPr lang="ru-RU" sz="1600" b="1" i="1" spc="-35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Технологическая компетентность</a:t>
            </a:r>
            <a:r>
              <a:rPr lang="ru-RU" sz="1600" b="1" spc="-35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spc="-35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необходима для реализации обобщенной трудовой функции «педагогическая деятельность по проектированию и реализации образовательного процесса в образовательных организациях дошкольного, начального общего, основного общего, среднего общего образования». Она  проявляется в трудовых функциях, связанных с обучением, воспитанием и развитием обучающихся.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0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944558"/>
              </p:ext>
            </p:extLst>
          </p:nvPr>
        </p:nvGraphicFramePr>
        <p:xfrm>
          <a:off x="457200" y="195486"/>
          <a:ext cx="8229600" cy="439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80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482145"/>
              </p:ext>
            </p:extLst>
          </p:nvPr>
        </p:nvGraphicFramePr>
        <p:xfrm>
          <a:off x="5652120" y="353466"/>
          <a:ext cx="2439167" cy="2166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61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Критерии компетенции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Системность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Научность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Структурированность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Управляемость 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87474"/>
            <a:ext cx="7239000" cy="857250"/>
          </a:xfrm>
        </p:spPr>
        <p:txBody>
          <a:bodyPr/>
          <a:lstStyle/>
          <a:p>
            <a:r>
              <a:rPr lang="ru-RU" altLang="ru-RU" sz="32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Из паспорта технологической компетенции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163337"/>
              </p:ext>
            </p:extLst>
          </p:nvPr>
        </p:nvGraphicFramePr>
        <p:xfrm>
          <a:off x="971602" y="3219822"/>
          <a:ext cx="3204443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Критерии уровня развития компетентности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Целесообразность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Творчество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Оптимальность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Продуктивность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99042"/>
              </p:ext>
            </p:extLst>
          </p:nvPr>
        </p:nvGraphicFramePr>
        <p:xfrm>
          <a:off x="4860033" y="2558782"/>
          <a:ext cx="3792189" cy="253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7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Эффекты реализации компетентности: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5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Предсказуемость образовательных результатов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Комплексность решения педагогических задач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Оптимальность использования ресурсов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Отбор наиболее эффективных и разработка новых технологий и моделей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68167"/>
              </p:ext>
            </p:extLst>
          </p:nvPr>
        </p:nvGraphicFramePr>
        <p:xfrm>
          <a:off x="467544" y="1059582"/>
          <a:ext cx="4316644" cy="222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Уровни освоенности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Уровни сформированности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Знание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Базовый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Повышенный</a:t>
                      </a:r>
                    </a:p>
                  </a:txBody>
                  <a:tcPr marL="82973" marR="82973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Умение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Базовый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Повышенный</a:t>
                      </a:r>
                    </a:p>
                  </a:txBody>
                  <a:tcPr marL="82973" marR="82973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Владение 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Базовый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Повышенный</a:t>
                      </a:r>
                    </a:p>
                  </a:txBody>
                  <a:tcPr marL="82973" marR="82973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Общетехнологический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709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600859"/>
              </p:ext>
            </p:extLst>
          </p:nvPr>
        </p:nvGraphicFramePr>
        <p:xfrm>
          <a:off x="2" y="870978"/>
          <a:ext cx="9048640" cy="4062843"/>
        </p:xfrm>
        <a:graphic>
          <a:graphicData uri="http://schemas.openxmlformats.org/drawingml/2006/table">
            <a:tbl>
              <a:tblPr firstRow="1" firstCol="1" bandRow="1"/>
              <a:tblGrid>
                <a:gridCol w="397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68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уроках (учебных занятиях) обучающиеся не проявляют интерес к учебному предмету. Какие технологические задачи Вы будете решать при проектировании образовательного процесса на уроке (учебном занятии)?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постараюсь использовать игровые технологии, с целью повышения интереса к теме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Вы, в целом, правильно решаете  технологические задачи, но необходимо помнить о том, что применять игровые технологии необходимо на основе поставленной образовательной цели урока (учебного занятия), особенностей содержания предмета и др.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поскольку обучающийся не проявляют интерес к учебному предмету, общаясь с ними, постараюсь решить, прежде всего, коммуникативные задачи, касающиеся удовлетворения коммуникативных потребностей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Вам следует развивать умение определять и решать технологические задачи на основе более целостного анализа учебной мотивации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в) для определения дальнейшей технологической тактики обращусь за советом к родителям обучающихся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Вам следует развивать умение определять выбор технологий с учётом особенностей учебной мотивации обучающихся.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 правильно обращаетесь к родителям за поддержкой, т.к. обучающимся обязательно нужны заинтересованные сопровождение и поддержка взрослых: педагога и родителей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г) буду осуществлять отбор современных методов и технологий на основе результатов стартовой диагностики, типа педагогического процесса, места урока (учебного занятия) в логике учебного предмета, требований к условиям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  умеете,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осуществлять отбор современных методов и технологий и, самое главное, можете учитывать особенностей данной категорией детей и специфики учебного предмета. Вам необходимо представить свой опыт профессиональному сообществу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4" marR="42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27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Конкретно технологический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917084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78432"/>
              </p:ext>
            </p:extLst>
          </p:nvPr>
        </p:nvGraphicFramePr>
        <p:xfrm>
          <a:off x="115261" y="1045029"/>
          <a:ext cx="8859690" cy="4040243"/>
        </p:xfrm>
        <a:graphic>
          <a:graphicData uri="http://schemas.openxmlformats.org/drawingml/2006/table">
            <a:tbl>
              <a:tblPr firstRow="1" firstCol="1" bandRow="1"/>
              <a:tblGrid>
                <a:gridCol w="366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9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35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 1.  Вы хотите познакомиться с технологией ИСУД, но для этого Вам необходимо выбрать определение, соответствующее данной технологии. На каком из предложенных Вы остановитесь?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 активного проблемно-ситуационного анализа, основанный на обучении путём решения конкретных задач-ситуаций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 частично правы, но следует изучить вопрос взаимосвязи и взаимозависимости между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проблемно-ситуационным анализом и индивидуальным стилем деятельности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Педагогическая технология с вероятностными алгоритмами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 сделали правильный выбор. Рекомендуем найти/разработать максимально возможное количество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вероятностных алгоритмов для качественной реализации технологии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ИСУД</a:t>
                      </a: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Организованный педагогом способ активного взаимодействия субъекта с проблемно-представленным содержанием обучения, в ходе которого он приобщается к объективным противоречиям научного знания и способам их решения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 частично правы, но рекомендуем Вам перенести акцент с внешней информации на внутреннее содержание, индивидуальность обучающегося  </a:t>
                      </a: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организации учебного процесса на основе блочно-модульного представления учебной информации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 сделали неправильный выбор. Предлагаем познакомиться с концептуальными основами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ехнологии учета и развития параметров индивидуального стиля учебной деятельности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Ориентация на индивидуально-психологические особенности ученика и построение образовательного процесса на их основе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 частично правы, но необходимо дополнительно изучить вопрос развития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индивидуально-психологических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особенностей обучающихся с целью повышения качества образовательных результатов</a:t>
                      </a:r>
                    </a:p>
                  </a:txBody>
                  <a:tcPr marL="37416" marR="3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84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Входная диагностика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31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64919034"/>
              </p:ext>
            </p:extLst>
          </p:nvPr>
        </p:nvGraphicFramePr>
        <p:xfrm>
          <a:off x="724989" y="1424939"/>
          <a:ext cx="7765868" cy="339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921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Входная диагностика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31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82555475"/>
              </p:ext>
            </p:extLst>
          </p:nvPr>
        </p:nvGraphicFramePr>
        <p:xfrm>
          <a:off x="376517" y="1200150"/>
          <a:ext cx="8629169" cy="382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6118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rmal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rmal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Props1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B1BB5-2DF2-4415-8137-D1E4E72ACE1F}">
  <ds:schemaRefs>
    <ds:schemaRef ds:uri="bf387998-361a-4211-8acf-65231cde5cb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07adec3-9edc-4ba9-a947-c557adee0635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52544</TotalTime>
  <Words>1217</Words>
  <Application>Microsoft Office PowerPoint</Application>
  <PresentationFormat>Экран (16:9)</PresentationFormat>
  <Paragraphs>202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3_Тема Office</vt:lpstr>
      <vt:lpstr>Thermal</vt:lpstr>
      <vt:lpstr>1_Thermal</vt:lpstr>
      <vt:lpstr>Презентация PowerPoint</vt:lpstr>
      <vt:lpstr>О ТЕХНОЛОГИИ…</vt:lpstr>
      <vt:lpstr>Технологическая компетентность</vt:lpstr>
      <vt:lpstr>Презентация PowerPoint</vt:lpstr>
      <vt:lpstr>Из паспорта технологической компетенции</vt:lpstr>
      <vt:lpstr>Общетехнологический уровень </vt:lpstr>
      <vt:lpstr>Конкретно технологический уровень </vt:lpstr>
      <vt:lpstr>Входная диагностика</vt:lpstr>
      <vt:lpstr>Входная диагностика</vt:lpstr>
      <vt:lpstr>Программа повышения квалификации «ФОРМИРОВАНИЕ ТЕХНОЛОГИЧЕСКОЙ КОМПЕТЕНТНОСТИ ПЕДАГОГА»</vt:lpstr>
      <vt:lpstr>ППК «Формирование технологической  компетентности педагога»  Контролируемые результаты </vt:lpstr>
      <vt:lpstr>Структура программы</vt:lpstr>
      <vt:lpstr>Технология формирования технологической компетентности </vt:lpstr>
      <vt:lpstr>Памятка для самоанализа занятия  (А.М. Моисеев)</vt:lpstr>
      <vt:lpstr>Вопросник для анализа видеокейсов  по образовательным технологиям </vt:lpstr>
      <vt:lpstr>Взаимооценка учебного занятия по образовательной технологии (Peer-To-Peer)</vt:lpstr>
      <vt:lpstr>Итоговая диагностика</vt:lpstr>
      <vt:lpstr>ТЕХНОЛОГИЯ ИЛИ ИСКУССТВО?!</vt:lpstr>
      <vt:lpstr>Почему необходимо использовать инструмент формирования и оценки технологической компетентности</vt:lpstr>
      <vt:lpstr>Спасибо за внимание!</vt:lpstr>
    </vt:vector>
  </TitlesOfParts>
  <Company>adm.local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Дарья Станиславовна Буданова</cp:lastModifiedBy>
  <cp:revision>2201</cp:revision>
  <cp:lastPrinted>2018-11-28T20:10:02Z</cp:lastPrinted>
  <dcterms:created xsi:type="dcterms:W3CDTF">2012-02-06T06:39:19Z</dcterms:created>
  <dcterms:modified xsi:type="dcterms:W3CDTF">2018-12-05T09:28:51Z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