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95" r:id="rId3"/>
    <p:sldId id="296" r:id="rId4"/>
    <p:sldId id="277" r:id="rId5"/>
    <p:sldId id="281" r:id="rId6"/>
    <p:sldId id="278" r:id="rId7"/>
    <p:sldId id="305" r:id="rId8"/>
    <p:sldId id="304" r:id="rId9"/>
    <p:sldId id="303" r:id="rId10"/>
    <p:sldId id="280" r:id="rId11"/>
    <p:sldId id="302" r:id="rId12"/>
    <p:sldId id="312" r:id="rId13"/>
    <p:sldId id="306" r:id="rId14"/>
    <p:sldId id="313" r:id="rId15"/>
    <p:sldId id="308" r:id="rId16"/>
    <p:sldId id="309" r:id="rId17"/>
    <p:sldId id="300" r:id="rId18"/>
    <p:sldId id="310" r:id="rId19"/>
    <p:sldId id="311" r:id="rId20"/>
    <p:sldId id="29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6CC9BCA-3976-40DD-A016-02789B103CF7}">
          <p14:sldIdLst>
            <p14:sldId id="261"/>
            <p14:sldId id="295"/>
            <p14:sldId id="296"/>
            <p14:sldId id="298"/>
            <p14:sldId id="297"/>
            <p14:sldId id="277"/>
            <p14:sldId id="281"/>
            <p14:sldId id="278"/>
            <p14:sldId id="305"/>
            <p14:sldId id="304"/>
            <p14:sldId id="303"/>
            <p14:sldId id="280"/>
            <p14:sldId id="302"/>
            <p14:sldId id="306"/>
            <p14:sldId id="300"/>
            <p14:sldId id="286"/>
          </p14:sldIdLst>
        </p14:section>
        <p14:section name="Раздел без заголовка" id="{9E076AFB-4027-4682-858E-BCBDABFCB05D}">
          <p14:sldIdLst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>
        <p:scale>
          <a:sx n="100" d="100"/>
          <a:sy n="100" d="100"/>
        </p:scale>
        <p:origin x="-30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5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450D-F53E-455A-BD1B-03021BECFB2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1363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5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6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647A-5958-4364-B8A5-A22A9177C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0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647A-5958-4364-B8A5-A22A9177C63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49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47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47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52813" y="565150"/>
            <a:ext cx="3775075" cy="2832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7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4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9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3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12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8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1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0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3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7A95-7F46-49DF-9D98-1208D6505E95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1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8663492"/>
              </p:ext>
            </p:extLst>
          </p:nvPr>
        </p:nvGraphicFramePr>
        <p:xfrm>
          <a:off x="683568" y="970974"/>
          <a:ext cx="8178344" cy="253003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«Актуальные вопросы изменения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в законодательстве о персонифицированном учете»</a:t>
                      </a: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5496" y="0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6696744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4335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2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0"/>
            <a:ext cx="2875895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994520"/>
              </p:ext>
            </p:extLst>
          </p:nvPr>
        </p:nvGraphicFramePr>
        <p:xfrm>
          <a:off x="107504" y="-27384"/>
          <a:ext cx="9036496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ФЕДЕРАЛЬНЫЙ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 ОТ 01.04.1996 № 27-ФЗ,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НАПРАВЛЕННЫЕ НА РЕАЛИЗАЦИЮ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«ЭЛЕКТРОННАЯ ТРУДОВАЯ КНИЖКА»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177523" y="836712"/>
            <a:ext cx="8966477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</a:t>
            </a:r>
            <a:r>
              <a:rPr lang="ru-RU" alt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Работодатель, с численностью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25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 более лиц, представляет сведения о трудовой деятельности в форме электронного документа, подписанного усиленной квалифицированной электронной подписью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 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Для работодателей, которые не подключены к электронному документообороту, ПФР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разрабатывает сервис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для формирования отчетности в электронном виде, который будет предоставляться работодателям на безвозмездной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основе;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За нарушения представления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сведений о трудовой    деятельности, должностное лицо страхователя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привлекается к административной ответственности за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нарушение трудового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законодательства;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 Информацию 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непредставлении в установленный срок либо представлении неполных и (или) недостоверных сведений о трудовой деятельности работающих лиц территориальный орган ПФР направляет в </a:t>
            </a:r>
            <a:r>
              <a:rPr lang="ru-RU" altLang="ru-RU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Роструд</a:t>
            </a: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 его территориальным органам (государственным инспекциям труда), в порядке межведомственного взаимодействия.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fld id="{F19E0BD9-24D1-451E-9A6E-42A425354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611560" y="3212976"/>
            <a:ext cx="8120971" cy="502238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866" tIns="96866" rIns="96866" bIns="96866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Ответственность страхователя с 1 января 2020 г.: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8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0036119"/>
              </p:ext>
            </p:extLst>
          </p:nvPr>
        </p:nvGraphicFramePr>
        <p:xfrm>
          <a:off x="107504" y="355761"/>
          <a:ext cx="8928991" cy="5431095"/>
        </p:xfrm>
        <a:graphic>
          <a:graphicData uri="http://schemas.openxmlformats.org/drawingml/2006/table">
            <a:tbl>
              <a:tblPr/>
              <a:tblGrid>
                <a:gridCol w="351265"/>
                <a:gridCol w="515630"/>
                <a:gridCol w="285485"/>
                <a:gridCol w="561415"/>
                <a:gridCol w="731318"/>
                <a:gridCol w="390322"/>
                <a:gridCol w="338533"/>
                <a:gridCol w="1002496"/>
                <a:gridCol w="149881"/>
                <a:gridCol w="728855"/>
                <a:gridCol w="728855"/>
                <a:gridCol w="728855"/>
                <a:gridCol w="265935"/>
                <a:gridCol w="45177"/>
                <a:gridCol w="735853"/>
                <a:gridCol w="144981"/>
                <a:gridCol w="432048"/>
                <a:gridCol w="151826"/>
                <a:gridCol w="590963"/>
                <a:gridCol w="49298"/>
              </a:tblGrid>
              <a:tr h="187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Форма СЗВ-ТД</a:t>
                      </a:r>
                      <a:endParaRPr lang="ru-RU" sz="12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57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ПРОЕКТ Сведения о трудовой деятельности зарегистрированного лица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страхователе: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Регистрационный номер в ПФР  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Работодатель (наименование)      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ИНН                                                 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КПП                                                 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483">
                <a:tc gridSpan="3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СНИЛС     ______________________________________________________________________________________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  ______________________________________________________________________________________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           ______________________________________________________________________________________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  ______________________________________________________________________________________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483">
                <a:tc gridSpan="3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48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Подано заявление о продолжении ведения трудовой книжки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9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подачи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Признак отмены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483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Подано заявление о представлении сведений о трудовой деятельности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483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подачи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Признак отмены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48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месяц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92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(01 – январь, 02 – февраль, 03 – март, 04 – апрель, 05 – май, 06 – июнь, 07 – июль, 08 – август, 09 – сентябрь, 10 – октябрь, 11 – ноябрь, 12 – декабрь)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670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№№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Признак отмены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трудовой деятельности зарегистрированного лица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(число,  месяц, год) приема, перевода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увольнения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мероприятия (прием, перевод, приостановление, увольнение)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Должность, профессия, специальность, квалификация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поручаемой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Структурное подразделение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Статья, пункт   Трудового кодекса РФ, федерального закона, причины при увольнении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документа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Номер документа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575" y="6021288"/>
            <a:ext cx="88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Код из пяти </a:t>
            </a:r>
            <a:r>
              <a:rPr lang="ru-RU" sz="1400" b="1" dirty="0"/>
              <a:t>цифровых знаков в соответствии со справочником «ОК 010-2014 (МСКЗ-08). Общероссийский классификатор занятий» (принят и введен в действие Приказом Федерального агентства по техническому регулированию и метрологии от 12.12.2014 № 2020-ст)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4427984" y="5805264"/>
            <a:ext cx="432048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2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59251"/>
            <a:ext cx="304800" cy="2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200" tIns="44600" rIns="89200" bIns="446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202962"/>
            <a:ext cx="304800" cy="2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200" tIns="44600" rIns="89200" bIns="446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5" y="6349393"/>
            <a:ext cx="582166" cy="236864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3786" y="1506011"/>
            <a:ext cx="8808913" cy="511084"/>
          </a:xfrm>
          <a:prstGeom prst="rect">
            <a:avLst/>
          </a:prstGeom>
          <a:noFill/>
        </p:spPr>
        <p:txBody>
          <a:bodyPr wrap="square" lIns="89200" tIns="44600" rIns="89200" bIns="44600" rtlCol="0">
            <a:spAutoFit/>
          </a:bodyPr>
          <a:lstStyle/>
          <a:p>
            <a:r>
              <a:rPr lang="ru-RU" sz="1368" b="1" dirty="0"/>
              <a:t> «ОК 010-2014 (МСКЗ-08). Общероссийский классификатор занятий» (принят и введен в действие Приказом Федерального агентства по техническому регулированию и метрологии от 12.12.2014 № 2020-ст)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555" y="2470208"/>
            <a:ext cx="8592889" cy="3879185"/>
          </a:xfrm>
          <a:prstGeom prst="rect">
            <a:avLst/>
          </a:prstGeom>
        </p:spPr>
        <p:txBody>
          <a:bodyPr wrap="square" lIns="89200" tIns="44600" rIns="89200" bIns="44600">
            <a:spAutoFit/>
          </a:bodyPr>
          <a:lstStyle/>
          <a:p>
            <a:r>
              <a:rPr lang="ru-RU" sz="1368" b="1" dirty="0"/>
              <a:t>В классификаторе приняты следующие основные группы:</a:t>
            </a:r>
          </a:p>
          <a:p>
            <a:r>
              <a:rPr lang="ru-RU" sz="1368" dirty="0"/>
              <a:t>1 Руководители</a:t>
            </a:r>
          </a:p>
          <a:p>
            <a:r>
              <a:rPr lang="ru-RU" sz="1368" dirty="0"/>
              <a:t>2 Специалисты высшего уровня квалификации</a:t>
            </a:r>
          </a:p>
          <a:p>
            <a:r>
              <a:rPr lang="ru-RU" sz="1368" dirty="0"/>
              <a:t>3 Специалисты среднего уровня квалификации</a:t>
            </a:r>
          </a:p>
          <a:p>
            <a:r>
              <a:rPr lang="ru-RU" sz="1368" dirty="0"/>
              <a:t>4 Служащие, занятые подготовкой и оформлением документации, учетом и обслуживанием</a:t>
            </a:r>
          </a:p>
          <a:p>
            <a:r>
              <a:rPr lang="ru-RU" sz="1368" dirty="0"/>
              <a:t>5 Работники сферы обслуживания и торговли, охраны граждан и собственности</a:t>
            </a:r>
          </a:p>
          <a:p>
            <a:r>
              <a:rPr lang="ru-RU" sz="1368" dirty="0"/>
              <a:t>6 Квалифицированные работники сельского и лесного хозяйства, рыбоводства и рыболовства</a:t>
            </a:r>
          </a:p>
          <a:p>
            <a:r>
              <a:rPr lang="ru-RU" sz="1368" dirty="0"/>
              <a:t>7 Квалифицированные рабочие промышленности, строительства, транспорта и рабочие родственных занятий</a:t>
            </a:r>
          </a:p>
          <a:p>
            <a:r>
              <a:rPr lang="ru-RU" sz="1368" dirty="0"/>
              <a:t>8 Операторы производственных установок и машин, сборщики и водители</a:t>
            </a:r>
          </a:p>
          <a:p>
            <a:r>
              <a:rPr lang="ru-RU" sz="1368" dirty="0"/>
              <a:t>9 Неквалифицированные рабочие</a:t>
            </a:r>
          </a:p>
          <a:p>
            <a:r>
              <a:rPr lang="ru-RU" sz="1368" dirty="0"/>
              <a:t>0 Военнослужащие.</a:t>
            </a:r>
          </a:p>
          <a:p>
            <a:endParaRPr lang="ru-RU" sz="1368" dirty="0"/>
          </a:p>
          <a:p>
            <a:r>
              <a:rPr lang="ru-RU" sz="1368" dirty="0"/>
              <a:t>Система кодирования в ОКЗ осуществляют одним, двумя, тремя или четырьмя знаками.</a:t>
            </a:r>
          </a:p>
          <a:p>
            <a:r>
              <a:rPr lang="ru-RU" sz="1368" dirty="0"/>
              <a:t>Общая схема кодирования в ОКЗ имеет вид: XXXX   X, где X-основная группа; XX-подгруппа; XXX-малая группа;</a:t>
            </a:r>
          </a:p>
          <a:p>
            <a:r>
              <a:rPr lang="ru-RU" sz="1368" b="1" dirty="0"/>
              <a:t>XXXX-начальная группа; </a:t>
            </a:r>
            <a:r>
              <a:rPr lang="ru-RU" sz="1368" dirty="0"/>
              <a:t>X-контрольное число.</a:t>
            </a:r>
          </a:p>
          <a:p>
            <a:endParaRPr lang="ru-RU" sz="1368" dirty="0"/>
          </a:p>
          <a:p>
            <a:endParaRPr lang="ru-RU" sz="1368" dirty="0"/>
          </a:p>
          <a:p>
            <a:endParaRPr lang="ru-RU" sz="1368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94B090F6-EA6C-4705-9998-85B56079A3AD}"/>
              </a:ext>
            </a:extLst>
          </p:cNvPr>
          <p:cNvSpPr txBox="1">
            <a:spLocks/>
          </p:cNvSpPr>
          <p:nvPr/>
        </p:nvSpPr>
        <p:spPr>
          <a:xfrm>
            <a:off x="3104127" y="364692"/>
            <a:ext cx="5836087" cy="658594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310046">
              <a:spcBef>
                <a:spcPts val="1236"/>
              </a:spcBef>
            </a:pPr>
            <a: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  <a:t>Общероссийский классификатор занятий</a:t>
            </a:r>
            <a:b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ru-RU" sz="1625" dirty="0">
              <a:latin typeface="Calibri"/>
              <a:cs typeface="Calibri"/>
            </a:endParaRPr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xmlns="" id="{1D575C18-C330-4A24-A47B-C8AF5D174DA0}"/>
              </a:ext>
            </a:extLst>
          </p:cNvPr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2">
            <a:extLst>
              <a:ext uri="{FF2B5EF4-FFF2-40B4-BE49-F238E27FC236}">
                <a16:creationId xmlns:a16="http://schemas.microsoft.com/office/drawing/2014/main" xmlns="" id="{3CDBE3BD-F72C-41EB-BFE8-F05B70DD0B34}"/>
              </a:ext>
            </a:extLst>
          </p:cNvPr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xmlns="" id="{C1706BC7-446F-41FF-9E17-F1B001FDAE3C}"/>
              </a:ext>
            </a:extLst>
          </p:cNvPr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4">
            <a:extLst>
              <a:ext uri="{FF2B5EF4-FFF2-40B4-BE49-F238E27FC236}">
                <a16:creationId xmlns:a16="http://schemas.microsoft.com/office/drawing/2014/main" xmlns="" id="{84CEB4D6-FDEF-4B89-9B59-9A225E9CC514}"/>
              </a:ext>
            </a:extLst>
          </p:cNvPr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5">
            <a:extLst>
              <a:ext uri="{FF2B5EF4-FFF2-40B4-BE49-F238E27FC236}">
                <a16:creationId xmlns:a16="http://schemas.microsoft.com/office/drawing/2014/main" xmlns="" id="{6D84434B-576C-49EA-AD50-A1822BBB02AE}"/>
              </a:ext>
            </a:extLst>
          </p:cNvPr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6">
            <a:extLst>
              <a:ext uri="{FF2B5EF4-FFF2-40B4-BE49-F238E27FC236}">
                <a16:creationId xmlns:a16="http://schemas.microsoft.com/office/drawing/2014/main" xmlns="" id="{CD23EDA0-70B2-4CED-B23E-DE07ED81124E}"/>
              </a:ext>
            </a:extLst>
          </p:cNvPr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7">
            <a:extLst>
              <a:ext uri="{FF2B5EF4-FFF2-40B4-BE49-F238E27FC236}">
                <a16:creationId xmlns:a16="http://schemas.microsoft.com/office/drawing/2014/main" xmlns="" id="{C928942D-140A-4CE7-A51A-98AB62DDF001}"/>
              </a:ext>
            </a:extLst>
          </p:cNvPr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8">
            <a:extLst>
              <a:ext uri="{FF2B5EF4-FFF2-40B4-BE49-F238E27FC236}">
                <a16:creationId xmlns:a16="http://schemas.microsoft.com/office/drawing/2014/main" xmlns="" id="{BD519A04-3247-4BBE-845D-FE64C14639DF}"/>
              </a:ext>
            </a:extLst>
          </p:cNvPr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9">
            <a:extLst>
              <a:ext uri="{FF2B5EF4-FFF2-40B4-BE49-F238E27FC236}">
                <a16:creationId xmlns:a16="http://schemas.microsoft.com/office/drawing/2014/main" xmlns="" id="{4FB90A99-ED7A-4DE8-9DC7-D43CE99B0CFC}"/>
              </a:ext>
            </a:extLst>
          </p:cNvPr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0">
            <a:extLst>
              <a:ext uri="{FF2B5EF4-FFF2-40B4-BE49-F238E27FC236}">
                <a16:creationId xmlns:a16="http://schemas.microsoft.com/office/drawing/2014/main" xmlns="" id="{0471E077-2410-4011-B01D-C6E38EC75344}"/>
              </a:ext>
            </a:extLst>
          </p:cNvPr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1">
            <a:extLst>
              <a:ext uri="{FF2B5EF4-FFF2-40B4-BE49-F238E27FC236}">
                <a16:creationId xmlns:a16="http://schemas.microsoft.com/office/drawing/2014/main" xmlns="" id="{E2DCD243-396E-4CAE-84B0-80047631ABDD}"/>
              </a:ext>
            </a:extLst>
          </p:cNvPr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2">
            <a:extLst>
              <a:ext uri="{FF2B5EF4-FFF2-40B4-BE49-F238E27FC236}">
                <a16:creationId xmlns:a16="http://schemas.microsoft.com/office/drawing/2014/main" xmlns="" id="{82FAFE2F-3C04-4808-887B-C66BCE25F92E}"/>
              </a:ext>
            </a:extLst>
          </p:cNvPr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3">
            <a:extLst>
              <a:ext uri="{FF2B5EF4-FFF2-40B4-BE49-F238E27FC236}">
                <a16:creationId xmlns:a16="http://schemas.microsoft.com/office/drawing/2014/main" xmlns="" id="{9B94A1C6-F10F-4AB7-B2DB-DE0A9B76BA1A}"/>
              </a:ext>
            </a:extLst>
          </p:cNvPr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4">
            <a:extLst>
              <a:ext uri="{FF2B5EF4-FFF2-40B4-BE49-F238E27FC236}">
                <a16:creationId xmlns:a16="http://schemas.microsoft.com/office/drawing/2014/main" xmlns="" id="{4EEEE944-BDFF-4D0C-B03F-AA707DA7A1C5}"/>
              </a:ext>
            </a:extLst>
          </p:cNvPr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5">
            <a:extLst>
              <a:ext uri="{FF2B5EF4-FFF2-40B4-BE49-F238E27FC236}">
                <a16:creationId xmlns:a16="http://schemas.microsoft.com/office/drawing/2014/main" xmlns="" id="{A4D19CBC-874A-424B-A2CD-19385D849623}"/>
              </a:ext>
            </a:extLst>
          </p:cNvPr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6">
            <a:extLst>
              <a:ext uri="{FF2B5EF4-FFF2-40B4-BE49-F238E27FC236}">
                <a16:creationId xmlns:a16="http://schemas.microsoft.com/office/drawing/2014/main" xmlns="" id="{5355B1BE-88D5-4066-A6B3-309B5F85F5CA}"/>
              </a:ext>
            </a:extLst>
          </p:cNvPr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7">
            <a:extLst>
              <a:ext uri="{FF2B5EF4-FFF2-40B4-BE49-F238E27FC236}">
                <a16:creationId xmlns:a16="http://schemas.microsoft.com/office/drawing/2014/main" xmlns="" id="{9ED9961E-B579-400A-9E41-43C8740D2050}"/>
              </a:ext>
            </a:extLst>
          </p:cNvPr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8">
            <a:extLst>
              <a:ext uri="{FF2B5EF4-FFF2-40B4-BE49-F238E27FC236}">
                <a16:creationId xmlns:a16="http://schemas.microsoft.com/office/drawing/2014/main" xmlns="" id="{068FA809-1258-4620-9ED9-DBEEDAFD9491}"/>
              </a:ext>
            </a:extLst>
          </p:cNvPr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xmlns="" id="{EC7430DF-AC88-44A7-90DD-DECBCB7A807E}"/>
              </a:ext>
            </a:extLst>
          </p:cNvPr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0">
            <a:extLst>
              <a:ext uri="{FF2B5EF4-FFF2-40B4-BE49-F238E27FC236}">
                <a16:creationId xmlns:a16="http://schemas.microsoft.com/office/drawing/2014/main" xmlns="" id="{090CCB97-A02B-4AF2-B249-5DF0E24683CD}"/>
              </a:ext>
            </a:extLst>
          </p:cNvPr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xmlns="" id="{8BB49BF0-2A0A-4664-A679-BDF8B2B31F87}"/>
              </a:ext>
            </a:extLst>
          </p:cNvPr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3">
            <a:extLst>
              <a:ext uri="{FF2B5EF4-FFF2-40B4-BE49-F238E27FC236}">
                <a16:creationId xmlns:a16="http://schemas.microsoft.com/office/drawing/2014/main" xmlns="" id="{086DF93F-B07B-489F-B29B-CB320854D478}"/>
              </a:ext>
            </a:extLst>
          </p:cNvPr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4">
            <a:extLst>
              <a:ext uri="{FF2B5EF4-FFF2-40B4-BE49-F238E27FC236}">
                <a16:creationId xmlns:a16="http://schemas.microsoft.com/office/drawing/2014/main" xmlns="" id="{439D2B3A-0769-4207-9263-3D86536949DA}"/>
              </a:ext>
            </a:extLst>
          </p:cNvPr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5">
            <a:extLst>
              <a:ext uri="{FF2B5EF4-FFF2-40B4-BE49-F238E27FC236}">
                <a16:creationId xmlns:a16="http://schemas.microsoft.com/office/drawing/2014/main" xmlns="" id="{55E2D2ED-25B4-458F-A0D1-5E9E9EC77B3C}"/>
              </a:ext>
            </a:extLst>
          </p:cNvPr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6">
            <a:extLst>
              <a:ext uri="{FF2B5EF4-FFF2-40B4-BE49-F238E27FC236}">
                <a16:creationId xmlns:a16="http://schemas.microsoft.com/office/drawing/2014/main" xmlns="" id="{7AFD418E-69A9-424E-A58C-5931D9F2D961}"/>
              </a:ext>
            </a:extLst>
          </p:cNvPr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7">
            <a:extLst>
              <a:ext uri="{FF2B5EF4-FFF2-40B4-BE49-F238E27FC236}">
                <a16:creationId xmlns:a16="http://schemas.microsoft.com/office/drawing/2014/main" xmlns="" id="{CFD6A3CF-AAAE-4241-9B5C-384802CC7F29}"/>
              </a:ext>
            </a:extLst>
          </p:cNvPr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8">
            <a:extLst>
              <a:ext uri="{FF2B5EF4-FFF2-40B4-BE49-F238E27FC236}">
                <a16:creationId xmlns:a16="http://schemas.microsoft.com/office/drawing/2014/main" xmlns="" id="{25A5BCF1-7609-400E-8375-52BF1FA5A284}"/>
              </a:ext>
            </a:extLst>
          </p:cNvPr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9">
            <a:extLst>
              <a:ext uri="{FF2B5EF4-FFF2-40B4-BE49-F238E27FC236}">
                <a16:creationId xmlns:a16="http://schemas.microsoft.com/office/drawing/2014/main" xmlns="" id="{081C78BA-1B9F-4637-A611-25C259A7B13C}"/>
              </a:ext>
            </a:extLst>
          </p:cNvPr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0">
            <a:extLst>
              <a:ext uri="{FF2B5EF4-FFF2-40B4-BE49-F238E27FC236}">
                <a16:creationId xmlns:a16="http://schemas.microsoft.com/office/drawing/2014/main" xmlns="" id="{9E51FAA0-8EA2-4FCB-AD0C-D13316A844D3}"/>
              </a:ext>
            </a:extLst>
          </p:cNvPr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1">
            <a:extLst>
              <a:ext uri="{FF2B5EF4-FFF2-40B4-BE49-F238E27FC236}">
                <a16:creationId xmlns:a16="http://schemas.microsoft.com/office/drawing/2014/main" xmlns="" id="{05A88959-819A-4F1E-98BC-0D9D5947D7C8}"/>
              </a:ext>
            </a:extLst>
          </p:cNvPr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2">
            <a:extLst>
              <a:ext uri="{FF2B5EF4-FFF2-40B4-BE49-F238E27FC236}">
                <a16:creationId xmlns:a16="http://schemas.microsoft.com/office/drawing/2014/main" xmlns="" id="{0B8725CE-79B1-409C-99CF-2D444BE64B5E}"/>
              </a:ext>
            </a:extLst>
          </p:cNvPr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3">
            <a:extLst>
              <a:ext uri="{FF2B5EF4-FFF2-40B4-BE49-F238E27FC236}">
                <a16:creationId xmlns:a16="http://schemas.microsoft.com/office/drawing/2014/main" xmlns="" id="{AF2B50D1-0FD0-405E-B8A9-9F78F110D29C}"/>
              </a:ext>
            </a:extLst>
          </p:cNvPr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4">
            <a:extLst>
              <a:ext uri="{FF2B5EF4-FFF2-40B4-BE49-F238E27FC236}">
                <a16:creationId xmlns:a16="http://schemas.microsoft.com/office/drawing/2014/main" xmlns="" id="{367448C8-B536-4898-A8D9-8513F70B6E28}"/>
              </a:ext>
            </a:extLst>
          </p:cNvPr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5">
            <a:extLst>
              <a:ext uri="{FF2B5EF4-FFF2-40B4-BE49-F238E27FC236}">
                <a16:creationId xmlns:a16="http://schemas.microsoft.com/office/drawing/2014/main" xmlns="" id="{01411779-0874-42BB-9E6D-13F63E2AD6DC}"/>
              </a:ext>
            </a:extLst>
          </p:cNvPr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6">
            <a:extLst>
              <a:ext uri="{FF2B5EF4-FFF2-40B4-BE49-F238E27FC236}">
                <a16:creationId xmlns:a16="http://schemas.microsoft.com/office/drawing/2014/main" xmlns="" id="{202EBA5B-31D8-4C49-925E-FBBE7765E288}"/>
              </a:ext>
            </a:extLst>
          </p:cNvPr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>
            <a:extLst>
              <a:ext uri="{FF2B5EF4-FFF2-40B4-BE49-F238E27FC236}">
                <a16:creationId xmlns:a16="http://schemas.microsoft.com/office/drawing/2014/main" xmlns="" id="{D8BF42A3-BB58-4689-9EC9-9BFA79AFCB4D}"/>
              </a:ext>
            </a:extLst>
          </p:cNvPr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8">
            <a:extLst>
              <a:ext uri="{FF2B5EF4-FFF2-40B4-BE49-F238E27FC236}">
                <a16:creationId xmlns:a16="http://schemas.microsoft.com/office/drawing/2014/main" xmlns="" id="{CBE1CF52-6446-4195-A0AB-6EF965C4631F}"/>
              </a:ext>
            </a:extLst>
          </p:cNvPr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69">
            <a:extLst>
              <a:ext uri="{FF2B5EF4-FFF2-40B4-BE49-F238E27FC236}">
                <a16:creationId xmlns:a16="http://schemas.microsoft.com/office/drawing/2014/main" xmlns="" id="{084161ED-B2B0-4BEA-97FB-91331386B0BB}"/>
              </a:ext>
            </a:extLst>
          </p:cNvPr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0">
            <a:extLst>
              <a:ext uri="{FF2B5EF4-FFF2-40B4-BE49-F238E27FC236}">
                <a16:creationId xmlns:a16="http://schemas.microsoft.com/office/drawing/2014/main" xmlns="" id="{928D91A9-16F0-404A-A183-8BBED9A99C21}"/>
              </a:ext>
            </a:extLst>
          </p:cNvPr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1">
            <a:extLst>
              <a:ext uri="{FF2B5EF4-FFF2-40B4-BE49-F238E27FC236}">
                <a16:creationId xmlns:a16="http://schemas.microsoft.com/office/drawing/2014/main" xmlns="" id="{ED86E3A0-9414-438C-9C4D-901B6441881E}"/>
              </a:ext>
            </a:extLst>
          </p:cNvPr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72">
            <a:extLst>
              <a:ext uri="{FF2B5EF4-FFF2-40B4-BE49-F238E27FC236}">
                <a16:creationId xmlns:a16="http://schemas.microsoft.com/office/drawing/2014/main" xmlns="" id="{EF0C6B84-7D81-41A3-A0FF-ED9A62AB3CB3}"/>
              </a:ext>
            </a:extLst>
          </p:cNvPr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73">
            <a:extLst>
              <a:ext uri="{FF2B5EF4-FFF2-40B4-BE49-F238E27FC236}">
                <a16:creationId xmlns:a16="http://schemas.microsoft.com/office/drawing/2014/main" xmlns="" id="{D1D27167-CB3C-401F-A358-AA8AABC169A5}"/>
              </a:ext>
            </a:extLst>
          </p:cNvPr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74">
            <a:extLst>
              <a:ext uri="{FF2B5EF4-FFF2-40B4-BE49-F238E27FC236}">
                <a16:creationId xmlns:a16="http://schemas.microsoft.com/office/drawing/2014/main" xmlns="" id="{85E93EB4-B782-4A9A-A291-5608AC4A98B5}"/>
              </a:ext>
            </a:extLst>
          </p:cNvPr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5">
            <a:extLst>
              <a:ext uri="{FF2B5EF4-FFF2-40B4-BE49-F238E27FC236}">
                <a16:creationId xmlns:a16="http://schemas.microsoft.com/office/drawing/2014/main" xmlns="" id="{289646C4-C72A-4189-9784-09E25D36402D}"/>
              </a:ext>
            </a:extLst>
          </p:cNvPr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6">
            <a:extLst>
              <a:ext uri="{FF2B5EF4-FFF2-40B4-BE49-F238E27FC236}">
                <a16:creationId xmlns:a16="http://schemas.microsoft.com/office/drawing/2014/main" xmlns="" id="{E7ECDD3D-0BCD-473F-ABB0-BBEADF393D2B}"/>
              </a:ext>
            </a:extLst>
          </p:cNvPr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77">
            <a:extLst>
              <a:ext uri="{FF2B5EF4-FFF2-40B4-BE49-F238E27FC236}">
                <a16:creationId xmlns:a16="http://schemas.microsoft.com/office/drawing/2014/main" xmlns="" id="{B5B71099-4B42-4903-881E-66A7B3F5DC07}"/>
              </a:ext>
            </a:extLst>
          </p:cNvPr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78">
            <a:extLst>
              <a:ext uri="{FF2B5EF4-FFF2-40B4-BE49-F238E27FC236}">
                <a16:creationId xmlns:a16="http://schemas.microsoft.com/office/drawing/2014/main" xmlns="" id="{8FCF5DD9-BBBD-4D13-A526-1A28B727843F}"/>
              </a:ext>
            </a:extLst>
          </p:cNvPr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9">
            <a:extLst>
              <a:ext uri="{FF2B5EF4-FFF2-40B4-BE49-F238E27FC236}">
                <a16:creationId xmlns:a16="http://schemas.microsoft.com/office/drawing/2014/main" xmlns="" id="{636DCEFF-E06D-43EF-AFB8-6538A4276C0F}"/>
              </a:ext>
            </a:extLst>
          </p:cNvPr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80">
            <a:extLst>
              <a:ext uri="{FF2B5EF4-FFF2-40B4-BE49-F238E27FC236}">
                <a16:creationId xmlns:a16="http://schemas.microsoft.com/office/drawing/2014/main" xmlns="" id="{FA118383-C8E8-4541-BE8C-7F9F26548EF2}"/>
              </a:ext>
            </a:extLst>
          </p:cNvPr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81">
            <a:extLst>
              <a:ext uri="{FF2B5EF4-FFF2-40B4-BE49-F238E27FC236}">
                <a16:creationId xmlns:a16="http://schemas.microsoft.com/office/drawing/2014/main" xmlns="" id="{4D561C5F-C840-4383-A938-45DFF6B04762}"/>
              </a:ext>
            </a:extLst>
          </p:cNvPr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A14E6B1-0B17-47F7-9DF0-C6319ACEB7F4}"/>
              </a:ext>
            </a:extLst>
          </p:cNvPr>
          <p:cNvSpPr/>
          <p:nvPr/>
        </p:nvSpPr>
        <p:spPr>
          <a:xfrm>
            <a:off x="1302100" y="459934"/>
            <a:ext cx="17439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308A11E-D256-4CA3-A5CF-6F19EC1BE730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5935" y="24879"/>
            <a:ext cx="5640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 </a:t>
            </a:r>
            <a:r>
              <a:rPr lang="ru-RU" sz="1300" b="1" dirty="0"/>
              <a:t>«ОК 010-2014 (МСКЗ-08). Общероссийский классификатор занятий</a:t>
            </a:r>
            <a:r>
              <a:rPr lang="ru-RU" sz="1300" b="1" dirty="0" smtClean="0"/>
              <a:t>»</a:t>
            </a:r>
          </a:p>
          <a:p>
            <a:r>
              <a:rPr lang="ru-RU" sz="1300" b="1" dirty="0" smtClean="0"/>
              <a:t>Пример</a:t>
            </a:r>
            <a:endParaRPr lang="ru-RU" sz="13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665928"/>
              </p:ext>
            </p:extLst>
          </p:nvPr>
        </p:nvGraphicFramePr>
        <p:xfrm>
          <a:off x="155574" y="476672"/>
          <a:ext cx="8808914" cy="631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79"/>
                <a:gridCol w="439229"/>
                <a:gridCol w="7686506"/>
              </a:tblGrid>
              <a:tr h="297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Код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КЧ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Наименование групп занятий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effectLst/>
                        </a:rPr>
                        <a:t> </a:t>
                      </a:r>
                      <a:endParaRPr lang="ru-RU" sz="115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</a:rPr>
                        <a:t>РУКОВОДИТЕЛИ</a:t>
                      </a:r>
                      <a:endParaRPr lang="ru-RU" sz="115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11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3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Руководители высшего звена, высшие должностные лица и законодатели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48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111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6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Руководители (представители) федеральных и региональных органов законодательной, судебной и исполнительной власти, их аппаратов и иных органов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48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1112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3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Руководители (представители) федеральных и региональных органов исполнительной и судебной власти и их аппаратов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СПЕЦИАЛИСТЫ ВЫСШЕГО УРОВНЯ КВАЛИФИКАЦИИ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Специалисты в области науки и техники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211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Физики, химики и специалисты родственных занятий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2111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Физики и астрономы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СПЕЦИАЛИСТЫ СРЕДНЕГО УРОВНЯ КВАЛИФИКАЦИИ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Специалисты-техники в области науки и техники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311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Техники в области физических и технических наук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3111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Техники в области химических и физических наук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3112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Техники по гражданскому строительству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5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СЛУЖАЩИЕ, ЗАНЯТЫЕ ПОДГОТОВКОЙ И ОФОРМЛЕНИЕМ ДОКУМЕНТАЦИИ, УЧЕТОМ И ОБСЛУЖИВАНИЕМ</a:t>
                      </a:r>
                      <a:endParaRPr lang="ru-RU" sz="115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Служащие общего профиля и обслуживающие офисную технику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411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Офисные служащие общего профиля</a:t>
                      </a:r>
                    </a:p>
                  </a:txBody>
                  <a:tcPr marL="39370" marR="39370" marT="64770" marB="64770"/>
                </a:tc>
              </a:tr>
              <a:tr h="2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Calibri"/>
                          <a:ea typeface="Times New Roman"/>
                          <a:cs typeface="Calibri"/>
                        </a:rPr>
                        <a:t>4110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Офисные служащие общего профиля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76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4127" y="364692"/>
            <a:ext cx="5836087" cy="658594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/>
          <a:p>
            <a:pPr marL="310046">
              <a:lnSpc>
                <a:spcPct val="100000"/>
              </a:lnSpc>
              <a:spcBef>
                <a:spcPts val="1236"/>
              </a:spcBef>
            </a:pPr>
            <a:r>
              <a:rPr lang="ru-RU" sz="1625" cap="all" spc="77" dirty="0">
                <a:solidFill>
                  <a:srgbClr val="FFFFFF"/>
                </a:solidFill>
                <a:latin typeface="Calibri"/>
                <a:cs typeface="Calibri"/>
              </a:rPr>
              <a:t>Классификатор вида мероприятий</a:t>
            </a:r>
            <a: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625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7904F62B-609C-42B1-8A66-89849B463EF8}"/>
              </a:ext>
            </a:extLst>
          </p:cNvPr>
          <p:cNvSpPr/>
          <p:nvPr/>
        </p:nvSpPr>
        <p:spPr>
          <a:xfrm>
            <a:off x="3807292" y="32710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1A75BD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70C83F54-7795-46DF-A47B-563F94144121}"/>
              </a:ext>
            </a:extLst>
          </p:cNvPr>
          <p:cNvSpPr/>
          <p:nvPr/>
        </p:nvSpPr>
        <p:spPr>
          <a:xfrm>
            <a:off x="1302099" y="459934"/>
            <a:ext cx="181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</a:t>
            </a:r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D6E8C92-0EAD-4B99-9BB8-02DC1F831678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A6CEA7-18E3-40A9-81B3-78583D4E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01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889D53F-3118-4AB1-BE46-C931DFAE23B1}"/>
              </a:ext>
            </a:extLst>
          </p:cNvPr>
          <p:cNvGraphicFramePr>
            <a:graphicFrameLocks noGrp="1"/>
          </p:cNvGraphicFramePr>
          <p:nvPr/>
        </p:nvGraphicFramePr>
        <p:xfrm>
          <a:off x="701548" y="1480360"/>
          <a:ext cx="7614932" cy="3822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113">
                  <a:extLst>
                    <a:ext uri="{9D8B030D-6E8A-4147-A177-3AD203B41FA5}">
                      <a16:colId xmlns:a16="http://schemas.microsoft.com/office/drawing/2014/main" xmlns="" val="4126556919"/>
                    </a:ext>
                  </a:extLst>
                </a:gridCol>
                <a:gridCol w="2878939">
                  <a:extLst>
                    <a:ext uri="{9D8B030D-6E8A-4147-A177-3AD203B41FA5}">
                      <a16:colId xmlns:a16="http://schemas.microsoft.com/office/drawing/2014/main" xmlns="" val="826223888"/>
                    </a:ext>
                  </a:extLst>
                </a:gridCol>
                <a:gridCol w="2989880">
                  <a:extLst>
                    <a:ext uri="{9D8B030D-6E8A-4147-A177-3AD203B41FA5}">
                      <a16:colId xmlns:a16="http://schemas.microsoft.com/office/drawing/2014/main" xmlns="" val="3930496167"/>
                    </a:ext>
                  </a:extLst>
                </a:gridCol>
              </a:tblGrid>
              <a:tr h="42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мероприятия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Полное наименование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вида мероприятий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4023257236"/>
                  </a:ext>
                </a:extLst>
              </a:tr>
              <a:tr h="210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Прием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Прием на работу (службу)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942030004"/>
                  </a:ext>
                </a:extLst>
              </a:tr>
              <a:tr h="210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Перевод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Перевод на другую работу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3804426907"/>
                  </a:ext>
                </a:extLst>
              </a:tr>
              <a:tr h="210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Увольнение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Увольнение с работы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3122040069"/>
                  </a:ext>
                </a:extLst>
              </a:tr>
              <a:tr h="42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Переименование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Изменение наименования страхователя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448159323"/>
                  </a:ext>
                </a:extLst>
              </a:tr>
              <a:tr h="1053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Обучение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Прохождение обучения во время работы (курсы повышения квалификации, переквалификации и подготовки кадров)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709445557"/>
                  </a:ext>
                </a:extLst>
              </a:tr>
              <a:tr h="42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запрет занимать должность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Запрет занимать должность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2042818125"/>
                  </a:ext>
                </a:extLst>
              </a:tr>
              <a:tr h="42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исключение из непрерывного стажа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Исключение периодов из непрерывного стажа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1900565195"/>
                  </a:ext>
                </a:extLst>
              </a:tr>
              <a:tr h="42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восстановление непрерывного стажа;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Восстановление непрерывного стажа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xmlns="" val="253939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469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4127" y="185876"/>
            <a:ext cx="5836087" cy="685642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60851" rIns="0" bIns="0" rtlCol="0">
            <a:spAutoFit/>
          </a:bodyPr>
          <a:lstStyle/>
          <a:p>
            <a:pPr marL="317806">
              <a:spcBef>
                <a:spcPts val="1267"/>
              </a:spcBef>
            </a:pPr>
            <a:r>
              <a:rPr lang="ru-RU" sz="1700" cap="all" spc="79" dirty="0">
                <a:solidFill>
                  <a:srgbClr val="FFFFFF"/>
                </a:solidFill>
                <a:latin typeface="Calibri"/>
                <a:cs typeface="Calibri"/>
              </a:rPr>
              <a:t>Структура документа СЗВ-ТД.</a:t>
            </a:r>
            <a:r>
              <a:rPr lang="ru-RU" sz="1700" cap="all" dirty="0">
                <a:solidFill>
                  <a:schemeClr val="bg1"/>
                </a:solidFill>
              </a:rPr>
              <a:t> </a:t>
            </a:r>
            <a:r>
              <a:rPr lang="ru-RU" sz="1700" spc="79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ru-RU" sz="1700" spc="79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7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325568"/>
            <a:ext cx="478377" cy="456624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588" y="288185"/>
            <a:ext cx="399642" cy="90404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595" y="76965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595" y="71946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95" y="66927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95" y="61907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95" y="56888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95" y="51869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95" y="46850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157" y="75168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157" y="70149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157" y="65130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157" y="60110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157" y="55092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157" y="50073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157" y="45054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091" y="60083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702" y="68353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02" y="63334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702" y="58314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702" y="53295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702" y="4325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253" y="71575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253" y="6655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253" y="6153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556" y="4667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253" y="51498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253" y="46480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253" y="41460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5914" y="63678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816" y="64760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816" y="59740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1816" y="54721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2039" y="38386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816" y="4468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1816" y="3966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1" y="67982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1" y="6296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66" y="54095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1" y="52924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5198" y="44129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417" y="36199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3396" y="32705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913" y="66185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4696" y="57244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913" y="56146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13" y="51128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913" y="46109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3336" y="39201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4913" y="36070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7904F62B-609C-42B1-8A66-89849B463EF8}"/>
              </a:ext>
            </a:extLst>
          </p:cNvPr>
          <p:cNvSpPr/>
          <p:nvPr/>
        </p:nvSpPr>
        <p:spPr>
          <a:xfrm>
            <a:off x="3807292" y="3261545"/>
            <a:ext cx="161924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endParaRPr lang="ru-RU" b="1" dirty="0">
              <a:solidFill>
                <a:srgbClr val="1A75BD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70C83F54-7795-46DF-A47B-563F94144121}"/>
              </a:ext>
            </a:extLst>
          </p:cNvPr>
          <p:cNvSpPr/>
          <p:nvPr/>
        </p:nvSpPr>
        <p:spPr>
          <a:xfrm>
            <a:off x="1302100" y="280444"/>
            <a:ext cx="2103225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b="1" spc="79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b="1" spc="79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D6E8C92-0EAD-4B99-9BB8-02DC1F831678}"/>
              </a:ext>
            </a:extLst>
          </p:cNvPr>
          <p:cNvSpPr/>
          <p:nvPr/>
        </p:nvSpPr>
        <p:spPr>
          <a:xfrm>
            <a:off x="1302100" y="527892"/>
            <a:ext cx="1698819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sz="1400" spc="44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400" spc="44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A6CEA7-18E3-40A9-81B3-78583D4E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8965"/>
            <a:ext cx="161924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162E73F1-A896-4BBD-8608-EB3FA3CC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6431424"/>
              </p:ext>
            </p:extLst>
          </p:nvPr>
        </p:nvGraphicFramePr>
        <p:xfrm>
          <a:off x="462032" y="1150907"/>
          <a:ext cx="8478184" cy="5529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97">
                  <a:extLst>
                    <a:ext uri="{9D8B030D-6E8A-4147-A177-3AD203B41FA5}">
                      <a16:colId xmlns="" xmlns:a16="http://schemas.microsoft.com/office/drawing/2014/main" val="742065845"/>
                    </a:ext>
                  </a:extLst>
                </a:gridCol>
                <a:gridCol w="1303183">
                  <a:extLst>
                    <a:ext uri="{9D8B030D-6E8A-4147-A177-3AD203B41FA5}">
                      <a16:colId xmlns="" xmlns:a16="http://schemas.microsoft.com/office/drawing/2014/main" val="3610584798"/>
                    </a:ext>
                  </a:extLst>
                </a:gridCol>
                <a:gridCol w="781910">
                  <a:extLst>
                    <a:ext uri="{9D8B030D-6E8A-4147-A177-3AD203B41FA5}">
                      <a16:colId xmlns="" xmlns:a16="http://schemas.microsoft.com/office/drawing/2014/main" val="2275163267"/>
                    </a:ext>
                  </a:extLst>
                </a:gridCol>
                <a:gridCol w="260637">
                  <a:extLst>
                    <a:ext uri="{9D8B030D-6E8A-4147-A177-3AD203B41FA5}">
                      <a16:colId xmlns="" xmlns:a16="http://schemas.microsoft.com/office/drawing/2014/main" val="2030099782"/>
                    </a:ext>
                  </a:extLst>
                </a:gridCol>
                <a:gridCol w="5736557">
                  <a:extLst>
                    <a:ext uri="{9D8B030D-6E8A-4147-A177-3AD203B41FA5}">
                      <a16:colId xmlns="" xmlns:a16="http://schemas.microsoft.com/office/drawing/2014/main" val="2508854098"/>
                    </a:ext>
                  </a:extLst>
                </a:gridCol>
              </a:tblGrid>
              <a:tr h="458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</a:rPr>
                        <a:t>Компонент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</a:rPr>
                        <a:t>Представление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</a:rPr>
                        <a:t>Обяз.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4151529408"/>
                  </a:ext>
                </a:extLst>
              </a:tr>
              <a:tr h="1611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Мероприятие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Блок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Сведения о мероприятии кадрового учета. </a:t>
                      </a:r>
                      <a:r>
                        <a:rPr lang="en-US" sz="1000" dirty="0" err="1">
                          <a:effectLst/>
                        </a:rPr>
                        <a:t>Может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быть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несколько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блоков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2329007314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UUID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Элемент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UUID мероприятия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4220576122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Вид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Элемент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Вид мероприятия. 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674913477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ЯвляетсяСовместителем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Совместитель. Возможные значения: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– да, является совместителем;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0 – нет, не является совместителем. Отсутствие элемента соответствует «нет»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2374075900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1.4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Дата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Элемент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Да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 проведения мероприятия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739616783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Сведения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Сведения о мероприятии. Обязательно указываются для записей вида: увольнение, переименование, служба, образование, обучение, награждение, вторая профессия, запрет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725382657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Должность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Должность, специальность, профессия, квалификация. Обязательно указывается для записей вида: прием на работу, образование, обучение, вторая профессия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187950096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СтруктурноеПодразделение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Структурное подразделение, в которое принят сотрудник. Обязательно указывается для записей вида: прием на работу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058636634"/>
                  </a:ext>
                </a:extLst>
              </a:tr>
              <a:tr h="345491"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ЛИБО Номер статьи и пункт Трудового кодекса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Выбор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 статьи и пункт Трудового кодекса, на основании которого было проведено расторжение трудового договора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931629139"/>
                  </a:ext>
                </a:extLst>
              </a:tr>
              <a:tr h="29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ЛИБО </a:t>
                      </a:r>
                      <a:r>
                        <a:rPr lang="ru-RU" sz="1000" dirty="0" err="1">
                          <a:effectLst/>
                        </a:rPr>
                        <a:t>ОснованиеУвольнения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Реквизиты иного нормативного акта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3985199918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Причина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Причина увольнения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2178693513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ДатаС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начала. Обязательно указывается для записей вида: служба, обучение, исключение стажа, восстановление стажа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684013487"/>
                  </a:ext>
                </a:extLst>
              </a:tr>
              <a:tr h="29021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ДатаПо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окончания. Обязательно указывается для записей вида: служба, образование, обучение, исключение стажа, запрет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2802763141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Основание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Блок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Сведения о документе-основании для мероприятия. Может быть один или два блока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049119523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Наименование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Элемент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документа-основания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442338326"/>
                  </a:ext>
                </a:extLst>
              </a:tr>
              <a:tr h="207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Дата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Элемент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Дата документа "ОТ"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604394339"/>
                  </a:ext>
                </a:extLst>
              </a:tr>
              <a:tr h="20038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Номер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Элемент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Да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Номер документа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15741350"/>
                  </a:ext>
                </a:extLst>
              </a:tr>
              <a:tr h="31308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Элемент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" marR="13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Серия документа</a:t>
                      </a:r>
                    </a:p>
                  </a:txBody>
                  <a:tcPr marL="1318" marR="1318" marT="0" marB="0"/>
                </a:tc>
                <a:extLst>
                  <a:ext uri="{0D108BD9-81ED-4DB2-BD59-A6C34878D82A}">
                    <a16:rowId xmlns="" xmlns:a16="http://schemas.microsoft.com/office/drawing/2014/main" val="98770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90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4127" y="185876"/>
            <a:ext cx="5836087" cy="685642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60851" rIns="0" bIns="0" rtlCol="0">
            <a:spAutoFit/>
          </a:bodyPr>
          <a:lstStyle/>
          <a:p>
            <a:pPr marL="317806">
              <a:spcBef>
                <a:spcPts val="1267"/>
              </a:spcBef>
            </a:pPr>
            <a:r>
              <a:rPr lang="ru-RU" sz="1700" cap="all" spc="79" dirty="0">
                <a:solidFill>
                  <a:srgbClr val="FFFFFF"/>
                </a:solidFill>
                <a:latin typeface="Calibri"/>
                <a:cs typeface="Calibri"/>
              </a:rPr>
              <a:t>Правила проверки.</a:t>
            </a:r>
            <a:r>
              <a:rPr lang="ru-RU" sz="1700" spc="79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ru-RU" sz="1700" spc="79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7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325568"/>
            <a:ext cx="478377" cy="456624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588" y="288185"/>
            <a:ext cx="399642" cy="90404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595" y="76965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595" y="71946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95" y="66927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95" y="61907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95" y="56888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95" y="51869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95" y="46850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157" y="75168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157" y="70149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157" y="65130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157" y="60110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157" y="55092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157" y="50073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157" y="45054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091" y="60083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702" y="68353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02" y="63334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702" y="58314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702" y="53295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702" y="4325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253" y="71575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253" y="6655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253" y="61536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556" y="4667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253" y="51498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253" y="46480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253" y="41460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5914" y="63678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816" y="64760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816" y="597400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1816" y="54721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2039" y="38386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816" y="4468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1816" y="3966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1" y="679823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1" y="629635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66" y="54095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1" y="52924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5198" y="441296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417" y="36199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3396" y="32705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913" y="661857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4696" y="57244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913" y="561469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13" y="511281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913" y="461092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3336" y="392018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4913" y="360704"/>
            <a:ext cx="34752" cy="63916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7904F62B-609C-42B1-8A66-89849B463EF8}"/>
              </a:ext>
            </a:extLst>
          </p:cNvPr>
          <p:cNvSpPr/>
          <p:nvPr/>
        </p:nvSpPr>
        <p:spPr>
          <a:xfrm>
            <a:off x="3807292" y="3261545"/>
            <a:ext cx="161924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endParaRPr lang="ru-RU" b="1" dirty="0">
              <a:solidFill>
                <a:srgbClr val="1A75BD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70C83F54-7795-46DF-A47B-563F94144121}"/>
              </a:ext>
            </a:extLst>
          </p:cNvPr>
          <p:cNvSpPr/>
          <p:nvPr/>
        </p:nvSpPr>
        <p:spPr>
          <a:xfrm>
            <a:off x="1302100" y="280444"/>
            <a:ext cx="2103225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b="1" spc="79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b="1" spc="79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D6E8C92-0EAD-4B99-9BB8-02DC1F831678}"/>
              </a:ext>
            </a:extLst>
          </p:cNvPr>
          <p:cNvSpPr/>
          <p:nvPr/>
        </p:nvSpPr>
        <p:spPr>
          <a:xfrm>
            <a:off x="1302100" y="527892"/>
            <a:ext cx="1698819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sz="1400" spc="44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400" spc="44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A6CEA7-18E3-40A9-81B3-78583D4E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8965"/>
            <a:ext cx="161924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B11D083-5A75-4804-B4B3-3EB5187E2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156071"/>
              </p:ext>
            </p:extLst>
          </p:nvPr>
        </p:nvGraphicFramePr>
        <p:xfrm>
          <a:off x="1028887" y="1839740"/>
          <a:ext cx="7171621" cy="428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1621">
                  <a:extLst>
                    <a:ext uri="{9D8B030D-6E8A-4147-A177-3AD203B41FA5}">
                      <a16:colId xmlns="" xmlns:a16="http://schemas.microsoft.com/office/drawing/2014/main" val="1460345420"/>
                    </a:ext>
                  </a:extLst>
                </a:gridCol>
              </a:tblGrid>
              <a:tr h="52162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Проверка файла на корректность заполнения 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XML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4832866"/>
                  </a:ext>
                </a:extLst>
              </a:tr>
              <a:tr h="52162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Проверка файла на соответствие 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XSD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-схеме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1207405"/>
                  </a:ext>
                </a:extLst>
              </a:tr>
              <a:tr h="52162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Проверка файла на уникальность значений СНИЛС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344270"/>
                  </a:ext>
                </a:extLst>
              </a:tr>
              <a:tr h="52162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Проверка корректности электронной подписи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173442"/>
                  </a:ext>
                </a:extLst>
              </a:tr>
              <a:tr h="1043245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Проверки по БД страхователя (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Регномер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, ИНН, КПП)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15243400"/>
                  </a:ext>
                </a:extLst>
              </a:tr>
              <a:tr h="52162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Проверки по БД сведений о ЗЛ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ФИО-СНИЛС)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0445426"/>
                  </a:ext>
                </a:extLst>
              </a:tr>
              <a:tr h="1490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Проверки сведений о трудовой деятельности работников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383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53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3769090"/>
              </p:ext>
            </p:extLst>
          </p:nvPr>
        </p:nvGraphicFramePr>
        <p:xfrm>
          <a:off x="72008" y="201353"/>
          <a:ext cx="9036496" cy="49134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/>
              </a:tblGrid>
              <a:tr h="4913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формы «Сведения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 трудовой деятельности работника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7583" y="5746030"/>
            <a:ext cx="888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 заполнении формы работодателем указываются периоды трудовой деятельности у данного работодателя</a:t>
            </a:r>
            <a:endParaRPr lang="ru-RU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6" t="22389" r="32365" b="19855"/>
          <a:stretch/>
        </p:blipFill>
        <p:spPr bwMode="auto">
          <a:xfrm>
            <a:off x="297745" y="548680"/>
            <a:ext cx="8594735" cy="519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67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8817" y="364692"/>
            <a:ext cx="5671397" cy="658594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/>
          <a:p>
            <a:pPr marL="310046">
              <a:lnSpc>
                <a:spcPct val="100000"/>
              </a:lnSpc>
              <a:spcBef>
                <a:spcPts val="1236"/>
              </a:spcBef>
            </a:pPr>
            <a: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  <a:t>ТЕХНОЛОГИЯ ОБМЕНА</a:t>
            </a:r>
            <a:b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625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7904F62B-609C-42B1-8A66-89849B463EF8}"/>
              </a:ext>
            </a:extLst>
          </p:cNvPr>
          <p:cNvSpPr/>
          <p:nvPr/>
        </p:nvSpPr>
        <p:spPr>
          <a:xfrm>
            <a:off x="3807292" y="32710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1A75BD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70C83F54-7795-46DF-A47B-563F94144121}"/>
              </a:ext>
            </a:extLst>
          </p:cNvPr>
          <p:cNvSpPr/>
          <p:nvPr/>
        </p:nvSpPr>
        <p:spPr>
          <a:xfrm>
            <a:off x="1302100" y="459934"/>
            <a:ext cx="17439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D6E8C92-0EAD-4B99-9BB8-02DC1F831678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pic>
        <p:nvPicPr>
          <p:cNvPr id="88" name="Рисунок 8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130B81D-07FF-4891-98A4-9E6F3118E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651" y="1408784"/>
            <a:ext cx="6686274" cy="46841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4127" y="364692"/>
            <a:ext cx="5836087" cy="658594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/>
          <a:p>
            <a:pPr marL="310046">
              <a:lnSpc>
                <a:spcPct val="100000"/>
              </a:lnSpc>
              <a:spcBef>
                <a:spcPts val="1236"/>
              </a:spcBef>
            </a:pPr>
            <a: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  <a:t>ТЕХНОЛОГИЯ ОБМЕНА</a:t>
            </a:r>
            <a:br>
              <a:rPr lang="ru-RU" sz="1625" spc="77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625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7904F62B-609C-42B1-8A66-89849B463EF8}"/>
              </a:ext>
            </a:extLst>
          </p:cNvPr>
          <p:cNvSpPr/>
          <p:nvPr/>
        </p:nvSpPr>
        <p:spPr>
          <a:xfrm>
            <a:off x="3807292" y="32710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1A75BD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70C83F54-7795-46DF-A47B-563F94144121}"/>
              </a:ext>
            </a:extLst>
          </p:cNvPr>
          <p:cNvSpPr/>
          <p:nvPr/>
        </p:nvSpPr>
        <p:spPr>
          <a:xfrm>
            <a:off x="1302100" y="459934"/>
            <a:ext cx="17439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D6E8C92-0EAD-4B99-9BB8-02DC1F831678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9D18724C-F470-4885-A4B9-E48E9E61E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889" y="1323798"/>
          <a:ext cx="7037188" cy="5074268"/>
        </p:xfrm>
        <a:graphic>
          <a:graphicData uri="http://schemas.openxmlformats.org/presentationml/2006/ole">
            <p:oleObj spid="_x0000_s1026" r:id="rId3" imgW="10958730" imgH="791111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146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" y="2997200"/>
            <a:ext cx="3336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endParaRPr lang="ru-RU" sz="14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1825848"/>
            <a:ext cx="8569325" cy="4411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СНИЛС – идентификатор сведений о  физических лицах при предоставлении государственных и муниципальных услуг и исполнения государственных и муниципальных функций;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Введено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понятие зарегистрированного лица - физические лица, которым открыт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ИЛС;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Открытие ИЛС осуществляется, в том числе на основании сведений, поступающих от органов, предоставляющих государственные услуги;</a:t>
            </a: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496" y="560165"/>
            <a:ext cx="9217024" cy="6365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ФЕДЕРАЛЬНЫЙ ЗАКОН ОТ 1 АПРЕЛЯ 2019 г. № </a:t>
            </a:r>
            <a:r>
              <a:rPr lang="ru-RU" altLang="ru-RU" sz="185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48-ФЗ 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«О </a:t>
            </a:r>
            <a:r>
              <a:rPr lang="ru-RU" altLang="ru-RU" sz="185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«Об </a:t>
            </a:r>
            <a:r>
              <a:rPr lang="ru-RU" altLang="ru-RU" sz="185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индивидуальном (персонифицированном) учете в системе обязательного пенсионного 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страхования» </a:t>
            </a:r>
            <a:r>
              <a:rPr lang="ru-RU" altLang="ru-RU" sz="185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 отдельные законодательные акты Российской 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Федерации» </a:t>
            </a:r>
            <a:r>
              <a:rPr lang="ru-RU" altLang="ru-RU" sz="1850" b="1" u="sng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(вступил в силу  1 апреля 2019 г.)</a:t>
            </a:r>
            <a:endParaRPr lang="ru-RU" altLang="ru-RU" sz="1850" b="1" u="sng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496" y="0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5517" y="764704"/>
            <a:ext cx="8712971" cy="24006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u="sng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15 июля, 9 сентября и 15 ноября 2019 г. </a:t>
            </a:r>
            <a:r>
              <a:rPr lang="ru-RU" sz="2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ПФР </a:t>
            </a:r>
            <a:r>
              <a:rPr lang="ru-RU" sz="2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проведена </a:t>
            </a:r>
            <a:r>
              <a:rPr lang="ru-RU" sz="2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встреча  с разработчиками </a:t>
            </a:r>
            <a:r>
              <a:rPr lang="ru-RU" sz="2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программ бухгалтерского и кадрового </a:t>
            </a:r>
            <a:r>
              <a:rPr lang="ru-RU" sz="2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учета, на </a:t>
            </a:r>
            <a:r>
              <a:rPr lang="ru-RU" sz="2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которой </a:t>
            </a:r>
            <a:r>
              <a:rPr lang="ru-RU" sz="2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состоялось </a:t>
            </a:r>
            <a:r>
              <a:rPr lang="ru-RU" sz="2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обсуждение новых форматов сведений о трудовой деятельности, запускаемых в рамках проекта электронной трудовой книжки</a:t>
            </a:r>
            <a:endParaRPr lang="ru-RU" sz="25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795207"/>
              </p:ext>
            </p:extLst>
          </p:nvPr>
        </p:nvGraphicFramePr>
        <p:xfrm>
          <a:off x="72008" y="188640"/>
          <a:ext cx="9036496" cy="707367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МЕРОПРИЯТИЯ,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ПРОВОДИМЫЕ ПФР В ЦЕЛЯХ РЕАЛИЗАЦИИ ПРОЕКТА «ЭЛЕКТРОННАЯ ТРУДОВАЯ КНИЖКА» 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3212976"/>
            <a:ext cx="8712971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настоящее время проводится пилотный проект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           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12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организациями в рамках которого тестируются процессы: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- формирование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 направление в ПФР форм  СЗВ-ТД;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прием, обработка и учет ПФР сведений, представленных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работодателями в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электронном виде по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ТКС,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 также с использованием сервиса Кабинет страхователя;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- формирование и предоставление работнику сведений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форме СЗИ-ТД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  <a:endParaRPr lang="ru-RU" sz="24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" y="2997200"/>
            <a:ext cx="3336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endParaRPr lang="ru-RU" sz="14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26073"/>
            <a:ext cx="8569325" cy="13747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ts val="2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Упразднено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страховое свидетельство обязательного пенсионного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страхования, которое заменяется документом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подтверждающим регистрацию в системе индивидуального (персонифицированного) учета, который может быть выдан, в том числе в электронном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виде;</a:t>
            </a:r>
          </a:p>
          <a:p>
            <a:pPr algn="just">
              <a:lnSpc>
                <a:spcPts val="2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496" y="0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44008" y="1919939"/>
            <a:ext cx="4248472" cy="3024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постановление Правления ПФР от 13 июня 2019 г. </a:t>
            </a:r>
            <a:r>
              <a:rPr lang="ru-RU" sz="22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№ 335п </a:t>
            </a:r>
            <a:r>
              <a:rPr lang="ru-RU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«Об утверждении формы документа, подтверждающего регистрацию в системе индивидуального (персонифицированного) </a:t>
            </a:r>
            <a:r>
              <a:rPr lang="ru-RU" sz="22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учета </a:t>
            </a:r>
            <a:r>
              <a:rPr lang="ru-RU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 порядка его оформления в форме электронного документа</a:t>
            </a:r>
            <a:r>
              <a:rPr lang="ru-RU" sz="22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» </a:t>
            </a:r>
            <a:r>
              <a:rPr lang="ru-RU" sz="2200" b="1" i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зарегистрировано Минюстом России 18 сентября 2019 г.,         рег. № 55951</a:t>
            </a:r>
            <a:endParaRPr lang="ru-RU" sz="2200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38" r="3659" b="14716"/>
          <a:stretch/>
        </p:blipFill>
        <p:spPr bwMode="auto">
          <a:xfrm>
            <a:off x="395536" y="1486967"/>
            <a:ext cx="4068638" cy="52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27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6" y="2451660"/>
            <a:ext cx="8635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	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едеральные законы,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направленные на реализацию проекта «Электронная трудовая книжка»: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439-ФЗ от 16.12.2019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внесении изменений в Трудовой кодекс Российской Федерации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части  формирования и ведения сведений о трудовой деятельности работника в электронном виде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)»;</a:t>
            </a:r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436-ФЗ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от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16.12.2019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внесении изменений в Федеральный закон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 индивидуальном (персонифицированном) учете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системе обязательного пенсионного страхования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»;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196752"/>
            <a:ext cx="8496943" cy="746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algn="ctr" defTabSz="800100">
              <a:defRPr/>
            </a:pPr>
            <a:r>
              <a:rPr lang="ru-RU" sz="3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Нормативно-правовое регулирование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332656"/>
            <a:ext cx="9217024" cy="6365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Ведение сведений о трудовой деятельности в электронном виде</a:t>
            </a:r>
          </a:p>
          <a:p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(проект «Электронная трудовая книжка»)</a:t>
            </a:r>
            <a:endParaRPr lang="ru-RU" altLang="ru-RU" sz="1850" b="1" u="sng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7975" y="233447"/>
            <a:ext cx="88005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u="sng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Принятие законопроектов потребует внесения изменений в:</a:t>
            </a:r>
          </a:p>
          <a:p>
            <a:pPr algn="ctr">
              <a:lnSpc>
                <a:spcPct val="150000"/>
              </a:lnSpc>
            </a:pPr>
            <a:endParaRPr lang="ru-RU" sz="1400" u="sng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22 федеральных закона;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18  указов Президента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Российской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олее 60 постановлений  Правительства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Российской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олее 900 приказов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федеральных органов исполнительной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власти;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более 800 нормативных правовых актов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субъектов Российской Федерации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и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органов местного самоуправления.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64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70940" cy="511256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Работодатель формирует и представляет для хранения в информационных ресурсах ПФР основную информацию о трудовой деятельности и трудовом стаже каждого работника;</a:t>
            </a:r>
          </a:p>
          <a:p>
            <a:pPr marL="0" indent="0" algn="just"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До 31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декабря 2020 г. работники по своему выбору подают работодателям письменные заявления: либо о продолжении ведения работодателем после 1 января 2021 года трудовой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книжки,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либо о предоставлении работодателем после 1 января 2021 года сведений о трудовой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деятельности;</a:t>
            </a:r>
          </a:p>
          <a:p>
            <a:pPr marL="0" indent="0" algn="just"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Работникам, подавшим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заявления о ведении сведений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трудовой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деятельности,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работодатели после 1 января 2021 года выдают трудовые книжки на руки и после этого освобождаются от ответственности за их ведение и хранение. При выдаче трудовой книжки в нее вносится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соответствующая запись</a:t>
            </a:r>
          </a:p>
          <a:p>
            <a:pPr marL="0" indent="0" algn="just">
              <a:buNone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/>
            </a:r>
            <a:b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</a:b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0" indent="0" algn="just">
              <a:buNone/>
              <a:defRPr/>
            </a:pPr>
            <a:endParaRPr lang="ru-RU" altLang="ru-RU" sz="21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8028331"/>
              </p:ext>
            </p:extLst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65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70019" y="908720"/>
            <a:ext cx="8966477" cy="511256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Информация о поданном работником заявлении включается в сведения о его трудовой деятельности, представляемые работодателем для хранения в информационных ресурсах Пенсионного фонда Российской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Федерации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 может получить сведения о трудовой деятельность:</a:t>
            </a: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у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работодателя по последнему месту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работы;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МФЦ;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ПФР;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на ЕПГУ;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сведений о трудовой деятельности, предоставляемая работодателями утверждается ПФР по согласованию с Минтрудом России;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сведений о трудовой деятельности, выдаваемая работнику, утверждается Минтрудом России по согласованию с ПФР </a:t>
            </a: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7222927"/>
              </p:ext>
            </p:extLst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42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70019" y="908720"/>
            <a:ext cx="8966477" cy="511256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В целях реализации положений закона работодатели в течение 2020 года осуществляют следующие мероприятия:</a:t>
            </a:r>
          </a:p>
          <a:p>
            <a:pPr marL="0" indent="0" algn="just"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Принятие или изменение локальных нормативных актов с учетом мнения профсоюзной организации (при наличии);</a:t>
            </a:r>
          </a:p>
          <a:p>
            <a:pPr marL="0" indent="0" algn="just"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Подготовку и обсуждение изменений в соглашения и коллективные договоры (при необходимости);</a:t>
            </a:r>
          </a:p>
          <a:p>
            <a:pPr marL="0" indent="0" algn="just"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Обеспечение технической готовности к представлению сведений о трудовой деятельности в ПФР;</a:t>
            </a:r>
          </a:p>
          <a:p>
            <a:pPr marL="0" indent="0" algn="just"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Уведомление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 30 июня 2020 года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работников в письменном виде об изменениях законодательства, связанных с формированием сведений о трудовой деятельности в электронном виде, а </a:t>
            </a: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также о праве </a:t>
            </a:r>
            <a:r>
              <a:rPr lang="ru-RU" alt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выбора.</a:t>
            </a: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  <a:defRPr/>
            </a:pPr>
            <a:endParaRPr lang="ru-RU" altLang="ru-RU" sz="21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084186"/>
              </p:ext>
            </p:extLst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/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02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0"/>
            <a:ext cx="2875895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8349542"/>
              </p:ext>
            </p:extLst>
          </p:nvPr>
        </p:nvGraphicFramePr>
        <p:xfrm>
          <a:off x="107504" y="44624"/>
          <a:ext cx="9036496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/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ФЕДЕРАЛЬНЫЙ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 ОТ 01.04.1996 № 27-ФЗ,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НАПРАВЛЕННЫЕ НА РЕАЛИЗАЦИЮ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«ЭЛЕКТРОННАЯ ТРУДОВАЯ КНИЖКА»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177523" y="908720"/>
            <a:ext cx="8966477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Индивидуальный лицевой счет дополняется разделом «Сведения о трудовой деятельности» (мероприятие – прием, увольнение, перевод, наименование должности (профессии), основание (дата и номер приказа);</a:t>
            </a:r>
          </a:p>
          <a:p>
            <a:pPr algn="just"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С 1 января 2020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работодатели представляют в ПФР ежемесячно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до 15 числа месяца, следующего за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месяцем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, в котором имели место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случаи приема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работу, перевода и увольнения. </a:t>
            </a:r>
            <a:r>
              <a:rPr lang="ru-RU" altLang="ru-RU" sz="1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При </a:t>
            </a:r>
            <a:r>
              <a:rPr lang="ru-RU" altLang="ru-RU" sz="1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представлении указанных сведений впервые в отношении зарегистрированного лица страхователь одновременно представляет сведения о его трудовой деятельности по состоянию на </a:t>
            </a:r>
            <a:r>
              <a:rPr lang="ru-RU" altLang="ru-RU" sz="1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1 января 2020 года, но </a:t>
            </a:r>
            <a:r>
              <a:rPr lang="ru-RU" altLang="ru-RU" sz="1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 позднее 15 февраля 2021 </a:t>
            </a:r>
            <a:r>
              <a:rPr lang="ru-RU" altLang="ru-RU" sz="1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года;</a:t>
            </a:r>
          </a:p>
          <a:p>
            <a:pPr algn="just">
              <a:defRPr/>
            </a:pPr>
            <a:endParaRPr lang="ru-RU" altLang="ru-RU" sz="12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Начиная </a:t>
            </a:r>
            <a:r>
              <a:rPr lang="ru-RU" altLang="ru-RU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 1 января 2021 года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– в случае перевода, подачи зарегистрированным лицом заявления сведения предоставляются 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ежемесячно не позднее 15-го числа месяца, следующего за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отчетным,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 в случаях 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приема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 работу и увольнения работника сведения на данного работника представляются не позднее рабочего дня следующего за днем издания соответствующего приказа (</a:t>
            </a: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распоряжения)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Особенности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представления сведений о трудовой деятельности  государственными органами в отношении отдельных категорий зарегистрированных лиц устанавливаются Минтрудом по согласованию с ФОИВ и ПФР</a:t>
            </a: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6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1910</Words>
  <Application>Microsoft Office PowerPoint</Application>
  <PresentationFormat>Экран (4:3)</PresentationFormat>
  <Paragraphs>406</Paragraphs>
  <Slides>20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Классификатор вида мероприятий </vt:lpstr>
      <vt:lpstr>Структура документа СЗВ-ТД.  </vt:lpstr>
      <vt:lpstr>Правила проверки. </vt:lpstr>
      <vt:lpstr>Слайд 17</vt:lpstr>
      <vt:lpstr>ТЕХНОЛОГИЯ ОБМЕНА </vt:lpstr>
      <vt:lpstr>ТЕХНОЛОГИЯ ОБМЕНА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Жданова</cp:lastModifiedBy>
  <cp:revision>87</cp:revision>
  <cp:lastPrinted>2019-11-19T14:34:49Z</cp:lastPrinted>
  <dcterms:created xsi:type="dcterms:W3CDTF">2019-06-10T07:14:06Z</dcterms:created>
  <dcterms:modified xsi:type="dcterms:W3CDTF">2019-12-24T05:57:01Z</dcterms:modified>
</cp:coreProperties>
</file>