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12" y="-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B2D0-7A77-451F-BB4B-7A4AEA1D015A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10007-5E62-417A-8D82-3F9AC614B7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3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6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3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9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7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9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90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1EA4-45D2-435B-BC3D-28DD94CF80BC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шеврон 2">
            <a:extLst>
              <a:ext uri="{FF2B5EF4-FFF2-40B4-BE49-F238E27FC236}">
                <a16:creationId xmlns=""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952667" y="789054"/>
            <a:ext cx="1747125" cy="452974"/>
          </a:xfrm>
          <a:prstGeom prst="chevron">
            <a:avLst>
              <a:gd name="adj" fmla="val 58912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трелка: шеврон 4">
            <a:extLst>
              <a:ext uri="{FF2B5EF4-FFF2-40B4-BE49-F238E27FC236}">
                <a16:creationId xmlns="" xmlns:a16="http://schemas.microsoft.com/office/drawing/2014/main" id="{ECE75415-B150-40F9-931E-3411873B625C}"/>
              </a:ext>
            </a:extLst>
          </p:cNvPr>
          <p:cNvSpPr/>
          <p:nvPr/>
        </p:nvSpPr>
        <p:spPr>
          <a:xfrm>
            <a:off x="5417388" y="77399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1294199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>
            <a:extLst>
              <a:ext uri="{FF2B5EF4-FFF2-40B4-BE49-F238E27FC236}">
                <a16:creationId xmlns="" xmlns:a16="http://schemas.microsoft.com/office/drawing/2014/main" id="{3363B380-27C8-4A26-A7B1-A346CCFC4114}"/>
              </a:ext>
            </a:extLst>
          </p:cNvPr>
          <p:cNvSpPr/>
          <p:nvPr/>
        </p:nvSpPr>
        <p:spPr>
          <a:xfrm>
            <a:off x="29817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>
            <a:extLst>
              <a:ext uri="{FF2B5EF4-FFF2-40B4-BE49-F238E27FC236}">
                <a16:creationId xmlns="" xmlns:a16="http://schemas.microsoft.com/office/drawing/2014/main" id="{C25E64F9-09F9-4814-A2B1-19E73BDA83A1}"/>
              </a:ext>
            </a:extLst>
          </p:cNvPr>
          <p:cNvSpPr/>
          <p:nvPr/>
        </p:nvSpPr>
        <p:spPr>
          <a:xfrm>
            <a:off x="4669198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="" xmlns:a16="http://schemas.microsoft.com/office/drawing/2014/main" id="{1C71C7A4-2B62-467D-B6E4-BB9B8D54C29F}"/>
              </a:ext>
            </a:extLst>
          </p:cNvPr>
          <p:cNvSpPr/>
          <p:nvPr/>
        </p:nvSpPr>
        <p:spPr>
          <a:xfrm>
            <a:off x="6356303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>
            <a:extLst>
              <a:ext uri="{FF2B5EF4-FFF2-40B4-BE49-F238E27FC236}">
                <a16:creationId xmlns="" xmlns:a16="http://schemas.microsoft.com/office/drawing/2014/main" id="{6CB18B6B-9FB3-4975-9ED1-D8731CBC7B24}"/>
              </a:ext>
            </a:extLst>
          </p:cNvPr>
          <p:cNvSpPr/>
          <p:nvPr/>
        </p:nvSpPr>
        <p:spPr>
          <a:xfrm>
            <a:off x="80442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9E8CE4FD-30B6-4948-B96C-9482E8D80AAE}"/>
              </a:ext>
            </a:extLst>
          </p:cNvPr>
          <p:cNvSpPr txBox="1"/>
          <p:nvPr/>
        </p:nvSpPr>
        <p:spPr>
          <a:xfrm>
            <a:off x="5864981" y="773997"/>
            <a:ext cx="87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 </a:t>
            </a:r>
            <a:endParaRPr lang="ru-RU" sz="2400" b="1" dirty="0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414864" y="773996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</a:t>
            </a:r>
            <a:endParaRPr lang="ru-RU" sz="2400" b="1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940DAF3F-07B5-4618-8F03-F5DFC9D923BA}"/>
              </a:ext>
            </a:extLst>
          </p:cNvPr>
          <p:cNvSpPr txBox="1"/>
          <p:nvPr/>
        </p:nvSpPr>
        <p:spPr>
          <a:xfrm>
            <a:off x="827584" y="1348324"/>
            <a:ext cx="2006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Доля ОО с ОИП ниже 36 баллов (ШНОР) - 40%; </a:t>
            </a:r>
          </a:p>
          <a:p>
            <a:pPr algn="ctr"/>
            <a:r>
              <a:rPr lang="ru-RU" sz="1600" dirty="0" smtClean="0"/>
              <a:t>ШНОР  на поддержке </a:t>
            </a:r>
            <a:endParaRPr lang="en-US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550BB9FF-D8D0-4794-9F11-778EA5E7AAE6}"/>
              </a:ext>
            </a:extLst>
          </p:cNvPr>
          <p:cNvSpPr txBox="1"/>
          <p:nvPr/>
        </p:nvSpPr>
        <p:spPr>
          <a:xfrm>
            <a:off x="1325096" y="404664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/>
                </a:solidFill>
              </a:rPr>
              <a:t>начало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F30EADC6-B72B-4B81-B88C-58116A4BE829}"/>
              </a:ext>
            </a:extLst>
          </p:cNvPr>
          <p:cNvSpPr txBox="1"/>
          <p:nvPr/>
        </p:nvSpPr>
        <p:spPr>
          <a:xfrm>
            <a:off x="3419873" y="1268760"/>
            <a:ext cx="51845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Цель</a:t>
            </a:r>
            <a:r>
              <a:rPr lang="ru-RU" sz="1600" dirty="0" smtClean="0"/>
              <a:t>: повышение </a:t>
            </a:r>
            <a:r>
              <a:rPr lang="ru-RU" sz="1600" dirty="0"/>
              <a:t>качества образования  в ШНОР, преодоление разрыва в образовательных возможностях и достижениях детей,  обусловленных  социально-экономическими характеристиками их семей, за счёт повышения педагогического и ресурсного потенциала </a:t>
            </a:r>
            <a:r>
              <a:rPr lang="ru-RU" sz="1600" dirty="0" smtClean="0"/>
              <a:t>школ</a:t>
            </a:r>
          </a:p>
          <a:p>
            <a:pPr algn="ctr"/>
            <a:r>
              <a:rPr lang="ru-RU" sz="1600" b="1" dirty="0" smtClean="0"/>
              <a:t>Ключевые показатели :</a:t>
            </a:r>
          </a:p>
          <a:p>
            <a:pPr algn="ctr"/>
            <a:r>
              <a:rPr lang="ru-RU" sz="1600" dirty="0" smtClean="0"/>
              <a:t>- Доля </a:t>
            </a:r>
            <a:r>
              <a:rPr lang="ru-RU" sz="1600" dirty="0"/>
              <a:t>ОО из числа школ-участников Программы, демонстрирующих прирост ОИП</a:t>
            </a:r>
          </a:p>
          <a:p>
            <a:pPr algn="ctr"/>
            <a:r>
              <a:rPr lang="ru-RU" sz="1600" dirty="0" smtClean="0"/>
              <a:t>- Доля </a:t>
            </a:r>
            <a:r>
              <a:rPr lang="ru-RU" sz="1600" dirty="0"/>
              <a:t>ОО числа школ-участников Программы, показывающих уровень   ОИП  более 36,0 (пороговое значение по области)</a:t>
            </a:r>
          </a:p>
          <a:p>
            <a:pPr algn="ctr"/>
            <a:r>
              <a:rPr lang="ru-RU" sz="1600" dirty="0" smtClean="0"/>
              <a:t>- Доля </a:t>
            </a:r>
            <a:r>
              <a:rPr lang="ru-RU" sz="1600" dirty="0"/>
              <a:t>ОО числа школ-участников Программы, показывающих уровень   ОИП  более  25,0 (пороговое значение по району) </a:t>
            </a:r>
          </a:p>
          <a:p>
            <a:pPr algn="ctr"/>
            <a:r>
              <a:rPr lang="ru-RU" sz="1600" dirty="0" smtClean="0"/>
              <a:t>-  </a:t>
            </a:r>
            <a:r>
              <a:rPr lang="ru-RU" sz="1600" dirty="0"/>
              <a:t>Доля педагогических работников школ - участников Программы, демонстрирующих прирост </a:t>
            </a:r>
            <a:r>
              <a:rPr lang="ru-RU" sz="1600" dirty="0" err="1"/>
              <a:t>метапредметных</a:t>
            </a:r>
            <a:r>
              <a:rPr lang="ru-RU" sz="1600" dirty="0"/>
              <a:t> компетенций</a:t>
            </a:r>
          </a:p>
          <a:p>
            <a:pPr algn="ctr"/>
            <a:endParaRPr lang="en-US" sz="1600" dirty="0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3BEB0CEB-DB0F-4661-A06A-B73322E73857}"/>
              </a:ext>
            </a:extLst>
          </p:cNvPr>
          <p:cNvSpPr txBox="1"/>
          <p:nvPr/>
        </p:nvSpPr>
        <p:spPr>
          <a:xfrm>
            <a:off x="5561404" y="404664"/>
            <a:ext cx="131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2"/>
                </a:solidFill>
              </a:rPr>
              <a:t>программа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latin typeface="+mj-lt"/>
              </a:rPr>
              <a:t>Борисоглебский МР</a:t>
            </a:r>
            <a:endParaRPr lang="ru-RU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069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1294199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>
            <a:extLst>
              <a:ext uri="{FF2B5EF4-FFF2-40B4-BE49-F238E27FC236}">
                <a16:creationId xmlns="" xmlns:a16="http://schemas.microsoft.com/office/drawing/2014/main" id="{3363B380-27C8-4A26-A7B1-A346CCFC4114}"/>
              </a:ext>
            </a:extLst>
          </p:cNvPr>
          <p:cNvSpPr/>
          <p:nvPr/>
        </p:nvSpPr>
        <p:spPr>
          <a:xfrm>
            <a:off x="29817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>
            <a:extLst>
              <a:ext uri="{FF2B5EF4-FFF2-40B4-BE49-F238E27FC236}">
                <a16:creationId xmlns="" xmlns:a16="http://schemas.microsoft.com/office/drawing/2014/main" id="{C25E64F9-09F9-4814-A2B1-19E73BDA83A1}"/>
              </a:ext>
            </a:extLst>
          </p:cNvPr>
          <p:cNvSpPr/>
          <p:nvPr/>
        </p:nvSpPr>
        <p:spPr>
          <a:xfrm>
            <a:off x="4669198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="" xmlns:a16="http://schemas.microsoft.com/office/drawing/2014/main" id="{1C71C7A4-2B62-467D-B6E4-BB9B8D54C29F}"/>
              </a:ext>
            </a:extLst>
          </p:cNvPr>
          <p:cNvSpPr/>
          <p:nvPr/>
        </p:nvSpPr>
        <p:spPr>
          <a:xfrm>
            <a:off x="6356303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>
            <a:extLst>
              <a:ext uri="{FF2B5EF4-FFF2-40B4-BE49-F238E27FC236}">
                <a16:creationId xmlns="" xmlns:a16="http://schemas.microsoft.com/office/drawing/2014/main" id="{6CB18B6B-9FB3-4975-9ED1-D8731CBC7B24}"/>
              </a:ext>
            </a:extLst>
          </p:cNvPr>
          <p:cNvSpPr/>
          <p:nvPr/>
        </p:nvSpPr>
        <p:spPr>
          <a:xfrm>
            <a:off x="80442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latin typeface="+mj-lt"/>
              </a:rPr>
              <a:t>Борисоглебский МР</a:t>
            </a:r>
            <a:endParaRPr lang="ru-RU" b="1" i="1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3BEB0CEB-DB0F-4661-A06A-B73322E73857}"/>
              </a:ext>
            </a:extLst>
          </p:cNvPr>
          <p:cNvSpPr txBox="1"/>
          <p:nvPr/>
        </p:nvSpPr>
        <p:spPr>
          <a:xfrm>
            <a:off x="712796" y="4653136"/>
            <a:ext cx="7466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algn="ctr">
              <a:spcAft>
                <a:spcPts val="0"/>
              </a:spcAft>
            </a:pPr>
            <a:r>
              <a:rPr lang="ru-RU" sz="1400" b="1" dirty="0">
                <a:latin typeface="Times New Roman"/>
                <a:ea typeface="Calibri"/>
                <a:cs typeface="Times New Roman"/>
              </a:rPr>
              <a:t>Показатели динамики влияния программы поддержки на кадровое обеспечение</a:t>
            </a: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606942"/>
              </p:ext>
            </p:extLst>
          </p:nvPr>
        </p:nvGraphicFramePr>
        <p:xfrm>
          <a:off x="452454" y="5085184"/>
          <a:ext cx="8229599" cy="1505110"/>
        </p:xfrm>
        <a:graphic>
          <a:graphicData uri="http://schemas.openxmlformats.org/drawingml/2006/table">
            <a:tbl>
              <a:tblPr firstRow="1" firstCol="1" bandRow="1"/>
              <a:tblGrid>
                <a:gridCol w="678935"/>
                <a:gridCol w="4494351"/>
                <a:gridCol w="861938"/>
                <a:gridCol w="705473"/>
                <a:gridCol w="783429"/>
                <a:gridCol w="705473"/>
              </a:tblGrid>
              <a:tr h="1831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п\п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Критерии, показатели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Было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Стало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Плановое значение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1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Динамика развития кадров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1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3.2.8.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педагогов, имеющих ИОМ профессионального развития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1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3.2.9.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педагогов, имеющих первую квалификационную категорию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1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3.2.10.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педагогов, имеющих высшую квалификационную категорию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3.2.11.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педагогов, включенных в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профсообщества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 институциональном, муниципальном и региональном уровнях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3.2.12.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Число педагогов, включенных в конкурсы профмастерства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" name="Стрелка: шеврон 91">
            <a:extLst>
              <a:ext uri="{FF2B5EF4-FFF2-40B4-BE49-F238E27FC236}">
                <a16:creationId xmlns="" xmlns:a16="http://schemas.microsoft.com/office/drawing/2014/main" id="{48C17C91-31F2-42D9-955E-63870130CCB4}"/>
              </a:ext>
            </a:extLst>
          </p:cNvPr>
          <p:cNvSpPr/>
          <p:nvPr/>
        </p:nvSpPr>
        <p:spPr>
          <a:xfrm>
            <a:off x="3600972" y="817686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95216865-9BF0-46BF-A260-B4A1375CC743}"/>
              </a:ext>
            </a:extLst>
          </p:cNvPr>
          <p:cNvSpPr txBox="1"/>
          <p:nvPr/>
        </p:nvSpPr>
        <p:spPr>
          <a:xfrm>
            <a:off x="3805667" y="802628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2020-2021</a:t>
            </a:r>
            <a:endParaRPr lang="ru-RU" sz="2400" b="1" dirty="0"/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481E96B2-F90C-4E57-A90F-363F9934521C}"/>
              </a:ext>
            </a:extLst>
          </p:cNvPr>
          <p:cNvSpPr txBox="1"/>
          <p:nvPr/>
        </p:nvSpPr>
        <p:spPr>
          <a:xfrm>
            <a:off x="3772007" y="433296"/>
            <a:ext cx="1306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3"/>
                </a:solidFill>
              </a:rPr>
              <a:t>результаты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3BEB0CEB-DB0F-4661-A06A-B73322E73857}"/>
              </a:ext>
            </a:extLst>
          </p:cNvPr>
          <p:cNvSpPr txBox="1"/>
          <p:nvPr/>
        </p:nvSpPr>
        <p:spPr>
          <a:xfrm>
            <a:off x="1509408" y="1412776"/>
            <a:ext cx="5914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algn="ctr">
              <a:spcAft>
                <a:spcPts val="0"/>
              </a:spcAft>
            </a:pPr>
            <a:r>
              <a:rPr lang="ru-RU" sz="1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3.2.Вариативные показатели реализации </a:t>
            </a:r>
            <a:r>
              <a:rPr lang="ru-RU" sz="1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цели</a:t>
            </a:r>
          </a:p>
          <a:p>
            <a:pPr marL="685800" algn="ctr"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Показатели 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динамики изменения качества условий обучения </a:t>
            </a:r>
            <a:endParaRPr lang="ru-RU" sz="1400" dirty="0">
              <a:ea typeface="Calibri"/>
              <a:cs typeface="Times New Roman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185758"/>
              </p:ext>
            </p:extLst>
          </p:nvPr>
        </p:nvGraphicFramePr>
        <p:xfrm>
          <a:off x="457200" y="1988840"/>
          <a:ext cx="8229599" cy="2437023"/>
        </p:xfrm>
        <a:graphic>
          <a:graphicData uri="http://schemas.openxmlformats.org/drawingml/2006/table">
            <a:tbl>
              <a:tblPr firstRow="1" firstCol="1" bandRow="1"/>
              <a:tblGrid>
                <a:gridCol w="5173286"/>
                <a:gridCol w="861938"/>
                <a:gridCol w="783429"/>
                <a:gridCol w="705473"/>
                <a:gridCol w="705473"/>
              </a:tblGrid>
              <a:tr h="318565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       Показатели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Было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Стало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Плановое значение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565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65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3.2.1.Доля обучающихся ШНОР и ШНСУ и их родителей удовлетворенных процессом обучения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83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3.2.2.Процент прироста школьной мотивации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3.2.3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Доля обучающихся школ - участниц Программы,  принявших участие в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муниципальном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этапе всероссийской олимпиады школьников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65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3.2.4.Доля обучающихся ШНОР и ШНСУ охваченных программами дополнительного образования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65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3.2.5. Доля выпускников 9, 11-х классов имеющих высокий уровень готовности к профессиональному выбору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65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3.2.6. Доля выпускников 9, 11-х классов имеющих высокий уровень удовлетворённости сопровождением  профессиональной ориентацией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31" marR="59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73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>
            <a:extLst>
              <a:ext uri="{FF2B5EF4-FFF2-40B4-BE49-F238E27FC236}">
                <a16:creationId xmlns="" xmlns:a16="http://schemas.microsoft.com/office/drawing/2014/main" id="{7725CE85-C29A-4FAA-91C4-B8D6D5E6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997" y="6446740"/>
            <a:ext cx="7975451" cy="36663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Поддержка ШНОР на муниципальном уровне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Стрелка: шеврон 93">
            <a:extLst>
              <a:ext uri="{FF2B5EF4-FFF2-40B4-BE49-F238E27FC236}">
                <a16:creationId xmlns="" xmlns:a16="http://schemas.microsoft.com/office/drawing/2014/main" id="{BB3B7A49-90AE-40F7-AAF4-60B2543DF174}"/>
              </a:ext>
            </a:extLst>
          </p:cNvPr>
          <p:cNvSpPr/>
          <p:nvPr/>
        </p:nvSpPr>
        <p:spPr>
          <a:xfrm>
            <a:off x="1528956" y="836712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6" name="Стрелка: шеврон 95">
            <a:extLst>
              <a:ext uri="{FF2B5EF4-FFF2-40B4-BE49-F238E27FC236}">
                <a16:creationId xmlns="" xmlns:a16="http://schemas.microsoft.com/office/drawing/2014/main" id="{32BCDDB5-B173-4C76-9B17-00BF5163696A}"/>
              </a:ext>
            </a:extLst>
          </p:cNvPr>
          <p:cNvSpPr/>
          <p:nvPr/>
        </p:nvSpPr>
        <p:spPr>
          <a:xfrm>
            <a:off x="5755092" y="836712"/>
            <a:ext cx="1746900" cy="452974"/>
          </a:xfrm>
          <a:prstGeom prst="chevron">
            <a:avLst>
              <a:gd name="adj" fmla="val 58912"/>
            </a:avLst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1294199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>
            <a:extLst>
              <a:ext uri="{FF2B5EF4-FFF2-40B4-BE49-F238E27FC236}">
                <a16:creationId xmlns="" xmlns:a16="http://schemas.microsoft.com/office/drawing/2014/main" id="{3363B380-27C8-4A26-A7B1-A346CCFC4114}"/>
              </a:ext>
            </a:extLst>
          </p:cNvPr>
          <p:cNvSpPr/>
          <p:nvPr/>
        </p:nvSpPr>
        <p:spPr>
          <a:xfrm>
            <a:off x="29817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>
            <a:extLst>
              <a:ext uri="{FF2B5EF4-FFF2-40B4-BE49-F238E27FC236}">
                <a16:creationId xmlns="" xmlns:a16="http://schemas.microsoft.com/office/drawing/2014/main" id="{C25E64F9-09F9-4814-A2B1-19E73BDA83A1}"/>
              </a:ext>
            </a:extLst>
          </p:cNvPr>
          <p:cNvSpPr/>
          <p:nvPr/>
        </p:nvSpPr>
        <p:spPr>
          <a:xfrm>
            <a:off x="4669198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>
            <a:extLst>
              <a:ext uri="{FF2B5EF4-FFF2-40B4-BE49-F238E27FC236}">
                <a16:creationId xmlns="" xmlns:a16="http://schemas.microsoft.com/office/drawing/2014/main" id="{1C71C7A4-2B62-467D-B6E4-BB9B8D54C29F}"/>
              </a:ext>
            </a:extLst>
          </p:cNvPr>
          <p:cNvSpPr/>
          <p:nvPr/>
        </p:nvSpPr>
        <p:spPr>
          <a:xfrm>
            <a:off x="6356303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>
            <a:extLst>
              <a:ext uri="{FF2B5EF4-FFF2-40B4-BE49-F238E27FC236}">
                <a16:creationId xmlns="" xmlns:a16="http://schemas.microsoft.com/office/drawing/2014/main" id="{6CB18B6B-9FB3-4975-9ED1-D8731CBC7B24}"/>
              </a:ext>
            </a:extLst>
          </p:cNvPr>
          <p:cNvSpPr/>
          <p:nvPr/>
        </p:nvSpPr>
        <p:spPr>
          <a:xfrm>
            <a:off x="8044200" y="329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99839891-CDF8-4EB2-814A-E42C33F6DB2B}"/>
              </a:ext>
            </a:extLst>
          </p:cNvPr>
          <p:cNvSpPr txBox="1"/>
          <p:nvPr/>
        </p:nvSpPr>
        <p:spPr>
          <a:xfrm>
            <a:off x="1998694" y="836713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2021</a:t>
            </a:r>
            <a:endParaRPr lang="ru-RU" sz="2400" b="1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9C82AC39-90AB-4793-BDD2-62991839125C}"/>
              </a:ext>
            </a:extLst>
          </p:cNvPr>
          <p:cNvSpPr txBox="1"/>
          <p:nvPr/>
        </p:nvSpPr>
        <p:spPr>
          <a:xfrm>
            <a:off x="5958156" y="842287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2021-2022</a:t>
            </a:r>
            <a:endParaRPr lang="ru-RU" sz="2400" b="1" dirty="0"/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3ADFF235-6A7A-467D-9571-070151D36C67}"/>
              </a:ext>
            </a:extLst>
          </p:cNvPr>
          <p:cNvSpPr txBox="1"/>
          <p:nvPr/>
        </p:nvSpPr>
        <p:spPr>
          <a:xfrm>
            <a:off x="5364088" y="1412776"/>
            <a:ext cx="309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- Привлечение </a:t>
            </a:r>
            <a:r>
              <a:rPr lang="ru-RU" sz="1600" dirty="0"/>
              <a:t>ресурсов. </a:t>
            </a:r>
            <a:endParaRPr lang="ru-RU" sz="1600" dirty="0" smtClean="0"/>
          </a:p>
          <a:p>
            <a:r>
              <a:rPr lang="ru-RU" sz="1600" dirty="0" smtClean="0"/>
              <a:t>- Участие </a:t>
            </a:r>
            <a:r>
              <a:rPr lang="ru-RU" sz="1600" dirty="0"/>
              <a:t>в программе «Земский учитель», сотрудничество с </a:t>
            </a:r>
            <a:r>
              <a:rPr lang="ru-RU" sz="1600" dirty="0" smtClean="0"/>
              <a:t>ВУЗами.</a:t>
            </a:r>
            <a:endParaRPr lang="ru-RU" sz="1600" dirty="0"/>
          </a:p>
          <a:p>
            <a:r>
              <a:rPr lang="ru-RU" sz="1600" dirty="0" smtClean="0"/>
              <a:t>- Продолжение </a:t>
            </a:r>
            <a:r>
              <a:rPr lang="ru-RU" sz="1600" dirty="0"/>
              <a:t>работы по повышению профессиональных компетенций </a:t>
            </a:r>
            <a:r>
              <a:rPr lang="ru-RU" sz="1600" dirty="0" smtClean="0"/>
              <a:t>учителей: методической, </a:t>
            </a:r>
            <a:r>
              <a:rPr lang="ru-RU" sz="1600" dirty="0"/>
              <a:t>в области ИКТ,  школьной </a:t>
            </a:r>
            <a:r>
              <a:rPr lang="ru-RU" sz="1600" smtClean="0"/>
              <a:t>мотивации.</a:t>
            </a:r>
            <a:endParaRPr lang="ru-RU" sz="1600" dirty="0"/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10EDD49C-78D3-4CBD-8B4F-746E7416F4B6}"/>
              </a:ext>
            </a:extLst>
          </p:cNvPr>
          <p:cNvSpPr txBox="1"/>
          <p:nvPr/>
        </p:nvSpPr>
        <p:spPr>
          <a:xfrm>
            <a:off x="251520" y="1412776"/>
            <a:ext cx="43924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ts val="1200"/>
            </a:pPr>
            <a:r>
              <a:rPr lang="ru-RU" sz="1600" b="1" dirty="0"/>
              <a:t>Ключевые механизмы поддержки </a:t>
            </a:r>
            <a:r>
              <a:rPr lang="ru-RU" sz="1600" b="1" dirty="0" smtClean="0"/>
              <a:t>ШНОР</a:t>
            </a:r>
            <a:r>
              <a:rPr lang="ru-RU" sz="1600" dirty="0" smtClean="0"/>
              <a:t>:</a:t>
            </a:r>
            <a:endParaRPr lang="ru-RU" sz="1600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+mj-lt"/>
                <a:ea typeface="Calibri"/>
                <a:cs typeface="Times New Roman"/>
              </a:rPr>
              <a:t>Создание на муниципальном уровне инфраструктуры обеспечения поддержки ШНОР 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+mj-lt"/>
                <a:ea typeface="Calibri"/>
                <a:cs typeface="Times New Roman"/>
              </a:rPr>
              <a:t>Организация методического и инструментального сопровождение ШНОР  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latin typeface="+mj-lt"/>
                <a:ea typeface="Calibri"/>
                <a:cs typeface="Times New Roman"/>
              </a:rPr>
              <a:t>Ведение постоянного мониторинга результативности обучения и  развития  </a:t>
            </a:r>
            <a:r>
              <a:rPr lang="ru-RU" sz="1400" dirty="0" smtClean="0">
                <a:latin typeface="+mj-lt"/>
                <a:ea typeface="Calibri"/>
                <a:cs typeface="Times New Roman"/>
              </a:rPr>
              <a:t>ШНОР  </a:t>
            </a:r>
          </a:p>
          <a:p>
            <a:pPr marL="457200" algn="ctr">
              <a:spcAft>
                <a:spcPts val="0"/>
              </a:spcAft>
            </a:pPr>
            <a:r>
              <a:rPr lang="ru-RU" sz="1600" b="1" dirty="0" smtClean="0">
                <a:latin typeface="+mj-lt"/>
                <a:ea typeface="Calibri"/>
                <a:cs typeface="Times New Roman"/>
              </a:rPr>
              <a:t>Решения, позволившие переломить ситуацию:</a:t>
            </a:r>
            <a:endParaRPr lang="ru-RU" sz="1400" b="1" dirty="0" smtClean="0">
              <a:latin typeface="+mj-lt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ru-RU" sz="1600" dirty="0" smtClean="0">
                <a:latin typeface="+mj-lt"/>
                <a:ea typeface="Calibri"/>
                <a:cs typeface="Times New Roman"/>
              </a:rPr>
              <a:t>Разработка 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и внедрение в школах «Программ перехода в эффективный режим работы».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ru-RU" sz="1600" dirty="0">
                <a:latin typeface="+mj-lt"/>
                <a:ea typeface="Calibri"/>
                <a:cs typeface="Times New Roman"/>
              </a:rPr>
              <a:t>Организация горизонтального обучения педагогов, внедрение в образовательный процесс технологии таксономии учебных задач. 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ru-RU" sz="1600" dirty="0">
                <a:latin typeface="+mj-lt"/>
                <a:ea typeface="Calibri"/>
                <a:cs typeface="Times New Roman"/>
              </a:rPr>
              <a:t>Организация </a:t>
            </a:r>
            <a:r>
              <a:rPr lang="ru-RU" sz="1600" dirty="0" err="1">
                <a:latin typeface="+mj-lt"/>
                <a:ea typeface="Calibri"/>
                <a:cs typeface="Times New Roman"/>
              </a:rPr>
              <a:t>тьюторского</a:t>
            </a:r>
            <a:r>
              <a:rPr lang="ru-RU" sz="1600" dirty="0">
                <a:latin typeface="+mj-lt"/>
                <a:ea typeface="Calibri"/>
                <a:cs typeface="Times New Roman"/>
              </a:rPr>
              <a:t> сопровождения педагогов.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ru-RU" sz="1600" dirty="0">
                <a:latin typeface="+mj-lt"/>
                <a:ea typeface="Calibri"/>
                <a:cs typeface="Times New Roman"/>
              </a:rPr>
              <a:t>Повышение квалификации педагогов на КПК, семинарах, конференциях.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/>
              <a:buAutoNum type="arabicPeriod"/>
            </a:pPr>
            <a:r>
              <a:rPr lang="ru-RU" sz="1600" dirty="0">
                <a:latin typeface="+mj-lt"/>
                <a:ea typeface="Calibri"/>
                <a:cs typeface="Times New Roman"/>
              </a:rPr>
              <a:t>Организация мониторинга.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71BCE15A-A19D-47EC-9DC0-36540613DD5D}"/>
              </a:ext>
            </a:extLst>
          </p:cNvPr>
          <p:cNvSpPr txBox="1"/>
          <p:nvPr/>
        </p:nvSpPr>
        <p:spPr>
          <a:xfrm>
            <a:off x="6328802" y="476672"/>
            <a:ext cx="83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планы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6CCF2593-D6BE-4127-A6EA-89128EEC0A2F}"/>
              </a:ext>
            </a:extLst>
          </p:cNvPr>
          <p:cNvSpPr txBox="1"/>
          <p:nvPr/>
        </p:nvSpPr>
        <p:spPr>
          <a:xfrm>
            <a:off x="1628094" y="476672"/>
            <a:ext cx="1365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/>
                </a:solidFill>
              </a:rPr>
              <a:t>механизмы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latin typeface="+mj-lt"/>
              </a:rPr>
              <a:t>Борисоглебский МР</a:t>
            </a:r>
            <a:endParaRPr lang="ru-RU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913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467</Words>
  <Application>Microsoft Office PowerPoint</Application>
  <PresentationFormat>Экран (4:3)</PresentationFormat>
  <Paragraphs>124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Валентиновна Куприянова</dc:creator>
  <cp:lastModifiedBy>user</cp:lastModifiedBy>
  <cp:revision>22</cp:revision>
  <cp:lastPrinted>2021-05-13T07:48:15Z</cp:lastPrinted>
  <dcterms:created xsi:type="dcterms:W3CDTF">2021-05-12T13:26:54Z</dcterms:created>
  <dcterms:modified xsi:type="dcterms:W3CDTF">2021-05-25T13:58:19Z</dcterms:modified>
</cp:coreProperties>
</file>