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6;&#1082;&#1091;&#1084;&#1077;&#1085;&#1090;&#1099;\&#1047;&#1080;&#1075;&#1088;&#1091;&#1079;&#1082;&#1080;\&#1048;&#1090;&#1086;&#1075;&#1080;%20&#1042;&#1055;&#1056;%20&#1087;&#1086;%20&#1084;&#1072;&#1090;&#1077;&#1084;&#1072;&#1090;&#1080;&#1082;&#1077;%20&#1080;%20&#1088;&#1091;&#1089;&#1089;&#1082;&#1086;&#1084;&#109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6;&#1082;&#1091;&#1084;&#1077;&#1085;&#1090;&#1099;\&#1047;&#1080;&#1075;&#1088;&#1091;&#1079;&#1082;&#1080;\&#1048;&#1090;&#1086;&#1075;&#1080;%20&#1042;&#1055;&#1056;%20&#1087;&#1086;%20&#1084;&#1072;&#1090;&#1077;&#1084;&#1072;&#1090;&#1080;&#1082;&#1077;%20&#1080;%20&#1088;&#1091;&#1089;&#1089;&#1082;&#1086;&#1084;&#109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6;&#1082;&#1091;&#1084;&#1077;&#1085;&#1090;&#1099;\&#1047;&#1080;&#1075;&#1088;&#1091;&#1079;&#1082;&#1080;\&#1048;&#1090;&#1086;&#1075;&#1080;%20&#1042;&#1055;&#1056;%20&#1087;&#1086;%20&#1084;&#1072;&#1090;&#1077;&#1084;&#1072;&#1090;&#1080;&#1082;&#1077;%20&#1080;%20&#1088;&#1091;&#1089;&#1089;&#1082;&#1086;&#1084;&#109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6;&#1082;&#1091;&#1084;&#1077;&#1085;&#1090;&#1099;\&#1047;&#1080;&#1075;&#1088;&#1091;&#1079;&#1082;&#1080;\&#1048;&#1090;&#1086;&#1075;&#1080;%20&#1042;&#1055;&#1056;%20&#1087;&#1086;%20&#1084;&#1072;&#1090;&#1077;&#1084;&#1072;&#1090;&#1080;&#1082;&#1077;%20&#1080;%20&#1088;&#1091;&#1089;&#1089;&#1082;&#1086;&#1084;&#10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Лист1!$C$35:$C$36</c:f>
              <c:strCache>
                <c:ptCount val="2"/>
                <c:pt idx="0">
                  <c:v>Математика Успеваемость</c:v>
                </c:pt>
                <c:pt idx="1">
                  <c:v>ВПР 2020</c:v>
                </c:pt>
              </c:strCache>
            </c:strRef>
          </c:tx>
          <c:cat>
            <c:numRef>
              <c:f>Лист1!$B$37:$B$40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Лист1!$C$37:$C$40</c:f>
              <c:numCache>
                <c:formatCode>General</c:formatCode>
                <c:ptCount val="4"/>
                <c:pt idx="0">
                  <c:v>95</c:v>
                </c:pt>
                <c:pt idx="1">
                  <c:v>75</c:v>
                </c:pt>
                <c:pt idx="2">
                  <c:v>47</c:v>
                </c:pt>
                <c:pt idx="3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7D-4337-BD27-7B102C54931D}"/>
            </c:ext>
          </c:extLst>
        </c:ser>
        <c:ser>
          <c:idx val="1"/>
          <c:order val="1"/>
          <c:tx>
            <c:strRef>
              <c:f>Лист1!$D$35:$D$36</c:f>
              <c:strCache>
                <c:ptCount val="2"/>
                <c:pt idx="0">
                  <c:v>Математика Успеваемость</c:v>
                </c:pt>
                <c:pt idx="1">
                  <c:v>ВПР 2021</c:v>
                </c:pt>
              </c:strCache>
            </c:strRef>
          </c:tx>
          <c:cat>
            <c:numRef>
              <c:f>Лист1!$B$37:$B$40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Лист1!$D$37:$D$40</c:f>
              <c:numCache>
                <c:formatCode>General</c:formatCode>
                <c:ptCount val="4"/>
                <c:pt idx="0">
                  <c:v>78</c:v>
                </c:pt>
                <c:pt idx="1">
                  <c:v>87</c:v>
                </c:pt>
                <c:pt idx="2">
                  <c:v>87</c:v>
                </c:pt>
                <c:pt idx="3">
                  <c:v>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7D-4337-BD27-7B102C54931D}"/>
            </c:ext>
          </c:extLst>
        </c:ser>
        <c:axId val="112687360"/>
        <c:axId val="113150976"/>
      </c:barChart>
      <c:catAx>
        <c:axId val="112687360"/>
        <c:scaling>
          <c:orientation val="minMax"/>
        </c:scaling>
        <c:axPos val="b"/>
        <c:numFmt formatCode="General" sourceLinked="1"/>
        <c:tickLblPos val="nextTo"/>
        <c:crossAx val="113150976"/>
        <c:crosses val="autoZero"/>
        <c:auto val="1"/>
        <c:lblAlgn val="ctr"/>
        <c:lblOffset val="100"/>
      </c:catAx>
      <c:valAx>
        <c:axId val="113150976"/>
        <c:scaling>
          <c:orientation val="minMax"/>
        </c:scaling>
        <c:axPos val="l"/>
        <c:majorGridlines/>
        <c:numFmt formatCode="General" sourceLinked="1"/>
        <c:tickLblPos val="nextTo"/>
        <c:crossAx val="11268736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246971015566171"/>
          <c:y val="0.10518481485596251"/>
          <c:w val="0.44960359342789075"/>
          <c:h val="0.76383385385162961"/>
        </c:manualLayout>
      </c:layout>
      <c:barChart>
        <c:barDir val="col"/>
        <c:grouping val="clustered"/>
        <c:ser>
          <c:idx val="0"/>
          <c:order val="0"/>
          <c:tx>
            <c:strRef>
              <c:f>Лист1!$G$35:$G$36</c:f>
              <c:strCache>
                <c:ptCount val="2"/>
                <c:pt idx="0">
                  <c:v>Математика Качество</c:v>
                </c:pt>
                <c:pt idx="1">
                  <c:v>ВПР 2020</c:v>
                </c:pt>
              </c:strCache>
            </c:strRef>
          </c:tx>
          <c:cat>
            <c:numRef>
              <c:f>Лист1!$F$37:$F$40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Лист1!$G$37:$G$40</c:f>
              <c:numCache>
                <c:formatCode>General</c:formatCode>
                <c:ptCount val="4"/>
                <c:pt idx="0">
                  <c:v>70</c:v>
                </c:pt>
                <c:pt idx="1">
                  <c:v>12</c:v>
                </c:pt>
                <c:pt idx="2">
                  <c:v>0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33-408E-A902-FE642F18C73D}"/>
            </c:ext>
          </c:extLst>
        </c:ser>
        <c:ser>
          <c:idx val="1"/>
          <c:order val="1"/>
          <c:tx>
            <c:strRef>
              <c:f>Лист1!$H$35:$H$36</c:f>
              <c:strCache>
                <c:ptCount val="2"/>
                <c:pt idx="0">
                  <c:v>Математика Качество</c:v>
                </c:pt>
                <c:pt idx="1">
                  <c:v>ВПР 2021</c:v>
                </c:pt>
              </c:strCache>
            </c:strRef>
          </c:tx>
          <c:cat>
            <c:numRef>
              <c:f>Лист1!$F$37:$F$40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Лист1!$H$37:$H$40</c:f>
              <c:numCache>
                <c:formatCode>General</c:formatCode>
                <c:ptCount val="4"/>
                <c:pt idx="0">
                  <c:v>50</c:v>
                </c:pt>
                <c:pt idx="1">
                  <c:v>48</c:v>
                </c:pt>
                <c:pt idx="2">
                  <c:v>0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33-408E-A902-FE642F18C73D}"/>
            </c:ext>
          </c:extLst>
        </c:ser>
        <c:axId val="176866432"/>
        <c:axId val="176868736"/>
      </c:barChart>
      <c:catAx>
        <c:axId val="176866432"/>
        <c:scaling>
          <c:orientation val="minMax"/>
        </c:scaling>
        <c:axPos val="b"/>
        <c:numFmt formatCode="General" sourceLinked="1"/>
        <c:tickLblPos val="nextTo"/>
        <c:crossAx val="176868736"/>
        <c:crosses val="autoZero"/>
        <c:auto val="1"/>
        <c:lblAlgn val="ctr"/>
        <c:lblOffset val="100"/>
      </c:catAx>
      <c:valAx>
        <c:axId val="176868736"/>
        <c:scaling>
          <c:orientation val="minMax"/>
        </c:scaling>
        <c:axPos val="l"/>
        <c:majorGridlines/>
        <c:numFmt formatCode="General" sourceLinked="1"/>
        <c:tickLblPos val="nextTo"/>
        <c:crossAx val="176866432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Лист1!$C$43:$C$44</c:f>
              <c:strCache>
                <c:ptCount val="2"/>
                <c:pt idx="0">
                  <c:v>Русский язык Успеваемость</c:v>
                </c:pt>
                <c:pt idx="1">
                  <c:v>ВПР 2020</c:v>
                </c:pt>
              </c:strCache>
            </c:strRef>
          </c:tx>
          <c:cat>
            <c:numRef>
              <c:f>Лист1!$B$45:$B$48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Лист1!$C$45:$C$48</c:f>
              <c:numCache>
                <c:formatCode>General</c:formatCode>
                <c:ptCount val="4"/>
                <c:pt idx="0">
                  <c:v>88</c:v>
                </c:pt>
                <c:pt idx="1">
                  <c:v>38</c:v>
                </c:pt>
                <c:pt idx="2">
                  <c:v>22</c:v>
                </c:pt>
                <c:pt idx="3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CD-4FD1-B84D-D1EA2C7E15B5}"/>
            </c:ext>
          </c:extLst>
        </c:ser>
        <c:ser>
          <c:idx val="1"/>
          <c:order val="1"/>
          <c:tx>
            <c:strRef>
              <c:f>Лист1!$D$43:$D$44</c:f>
              <c:strCache>
                <c:ptCount val="2"/>
                <c:pt idx="0">
                  <c:v>Русский язык Успеваемость</c:v>
                </c:pt>
                <c:pt idx="1">
                  <c:v>ВПР 2021</c:v>
                </c:pt>
              </c:strCache>
            </c:strRef>
          </c:tx>
          <c:cat>
            <c:numRef>
              <c:f>Лист1!$B$45:$B$48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Лист1!$D$45:$D$48</c:f>
              <c:numCache>
                <c:formatCode>General</c:formatCode>
                <c:ptCount val="4"/>
                <c:pt idx="0">
                  <c:v>89</c:v>
                </c:pt>
                <c:pt idx="1">
                  <c:v>80</c:v>
                </c:pt>
                <c:pt idx="2">
                  <c:v>80</c:v>
                </c:pt>
                <c:pt idx="3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CD-4FD1-B84D-D1EA2C7E15B5}"/>
            </c:ext>
          </c:extLst>
        </c:ser>
        <c:axId val="146310272"/>
        <c:axId val="146311808"/>
      </c:barChart>
      <c:catAx>
        <c:axId val="146310272"/>
        <c:scaling>
          <c:orientation val="minMax"/>
        </c:scaling>
        <c:axPos val="b"/>
        <c:numFmt formatCode="General" sourceLinked="1"/>
        <c:tickLblPos val="nextTo"/>
        <c:crossAx val="146311808"/>
        <c:crosses val="autoZero"/>
        <c:auto val="1"/>
        <c:lblAlgn val="ctr"/>
        <c:lblOffset val="100"/>
      </c:catAx>
      <c:valAx>
        <c:axId val="146311808"/>
        <c:scaling>
          <c:orientation val="minMax"/>
        </c:scaling>
        <c:axPos val="l"/>
        <c:majorGridlines/>
        <c:numFmt formatCode="General" sourceLinked="1"/>
        <c:tickLblPos val="nextTo"/>
        <c:crossAx val="146310272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</c:spPr>
    </c:plotArea>
    <c:legend>
      <c:legendPos val="r"/>
      <c:layout/>
    </c:legend>
    <c:plotVisOnly val="1"/>
    <c:dispBlanksAs val="gap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7566236026684864"/>
          <c:y val="8.1589314150279646E-2"/>
          <c:w val="0.29439387687082397"/>
          <c:h val="0.73431308558308361"/>
        </c:manualLayout>
      </c:layout>
      <c:barChart>
        <c:barDir val="col"/>
        <c:grouping val="clustered"/>
        <c:ser>
          <c:idx val="0"/>
          <c:order val="0"/>
          <c:tx>
            <c:strRef>
              <c:f>Лист1!$G$43:$G$44</c:f>
              <c:strCache>
                <c:ptCount val="2"/>
                <c:pt idx="0">
                  <c:v>Русский язык Качество</c:v>
                </c:pt>
                <c:pt idx="1">
                  <c:v>ВПР 2020</c:v>
                </c:pt>
              </c:strCache>
            </c:strRef>
          </c:tx>
          <c:cat>
            <c:numRef>
              <c:f>Лист1!$F$45:$F$48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Лист1!$G$45:$G$48</c:f>
              <c:numCache>
                <c:formatCode>General</c:formatCode>
                <c:ptCount val="4"/>
                <c:pt idx="0">
                  <c:v>61</c:v>
                </c:pt>
                <c:pt idx="1">
                  <c:v>13</c:v>
                </c:pt>
                <c:pt idx="2">
                  <c:v>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C3-4A91-A992-32E4E6DC124F}"/>
            </c:ext>
          </c:extLst>
        </c:ser>
        <c:ser>
          <c:idx val="1"/>
          <c:order val="1"/>
          <c:tx>
            <c:strRef>
              <c:f>Лист1!$H$43:$H$44</c:f>
              <c:strCache>
                <c:ptCount val="2"/>
                <c:pt idx="0">
                  <c:v>Русский язык Качество</c:v>
                </c:pt>
                <c:pt idx="1">
                  <c:v>ВПР 2021</c:v>
                </c:pt>
              </c:strCache>
            </c:strRef>
          </c:tx>
          <c:cat>
            <c:numRef>
              <c:f>Лист1!$F$45:$F$48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cat>
          <c:val>
            <c:numRef>
              <c:f>Лист1!$H$45:$H$48</c:f>
              <c:numCache>
                <c:formatCode>General</c:formatCode>
                <c:ptCount val="4"/>
                <c:pt idx="0">
                  <c:v>50</c:v>
                </c:pt>
                <c:pt idx="1">
                  <c:v>10</c:v>
                </c:pt>
                <c:pt idx="2">
                  <c:v>0</c:v>
                </c:pt>
                <c:pt idx="3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C3-4A91-A992-32E4E6DC124F}"/>
            </c:ext>
          </c:extLst>
        </c:ser>
        <c:axId val="112721280"/>
        <c:axId val="146291328"/>
      </c:barChart>
      <c:catAx>
        <c:axId val="112721280"/>
        <c:scaling>
          <c:orientation val="minMax"/>
        </c:scaling>
        <c:axPos val="b"/>
        <c:numFmt formatCode="General" sourceLinked="1"/>
        <c:tickLblPos val="nextTo"/>
        <c:crossAx val="146291328"/>
        <c:crosses val="autoZero"/>
        <c:auto val="1"/>
        <c:lblAlgn val="ctr"/>
        <c:lblOffset val="100"/>
      </c:catAx>
      <c:valAx>
        <c:axId val="146291328"/>
        <c:scaling>
          <c:orientation val="minMax"/>
        </c:scaling>
        <c:axPos val="l"/>
        <c:majorGridlines/>
        <c:numFmt formatCode="General" sourceLinked="1"/>
        <c:tickLblPos val="nextTo"/>
        <c:crossAx val="11272128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accent6">
        <a:lumMod val="20000"/>
        <a:lumOff val="80000"/>
      </a:scheme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Ярославский муниципальный район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2411760" y="1557373"/>
            <a:ext cx="633670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Создана муниципальная 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команды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по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работе с ШНОР </a:t>
            </a: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Утверждена Муниципальная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программа поддержки школ с низкими образовательными результатами, утверждена приказом Управления образования Администрации ЯМР от 09.09.2020 №  211/1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Заключено соглашение между МОУ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Лучинской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СШ и школой-консультантом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Составлен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план поддержки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: шеврон 2">
            <a:extLst>
              <a:ext uri="{FF2B5EF4-FFF2-40B4-BE49-F238E27FC236}">
                <a16:creationId xmlns=""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467544" y="980728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2020 год НАЧАЛО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836713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МОУ </a:t>
            </a:r>
            <a:r>
              <a:rPr lang="ru-RU" dirty="0" err="1" smtClean="0"/>
              <a:t>Лучинская</a:t>
            </a:r>
            <a:r>
              <a:rPr lang="ru-RU" dirty="0" smtClean="0"/>
              <a:t> </a:t>
            </a:r>
            <a:r>
              <a:rPr lang="ru-RU" dirty="0" smtClean="0"/>
              <a:t>СШ Ярославского МР </a:t>
            </a:r>
            <a:r>
              <a:rPr lang="ru-RU" dirty="0" smtClean="0"/>
              <a:t>отнесена к школам с низкими образовательными </a:t>
            </a:r>
            <a:r>
              <a:rPr lang="ru-RU" dirty="0" smtClean="0"/>
              <a:t>результатами </a:t>
            </a:r>
          </a:p>
          <a:p>
            <a:pPr algn="ctr"/>
            <a:r>
              <a:rPr lang="ru-RU" dirty="0" smtClean="0"/>
              <a:t>(3,8% от общего количества школ ЯМР)</a:t>
            </a:r>
            <a:endParaRPr lang="en-US" dirty="0"/>
          </a:p>
        </p:txBody>
      </p:sp>
      <p:sp>
        <p:nvSpPr>
          <p:cNvPr id="10" name="Стрелка: шеврон 4">
            <a:extLst>
              <a:ext uri="{FF2B5EF4-FFF2-40B4-BE49-F238E27FC236}">
                <a16:creationId xmlns="" xmlns:a16="http://schemas.microsoft.com/office/drawing/2014/main" id="{ECE75415-B150-40F9-931E-3411873B625C}"/>
              </a:ext>
            </a:extLst>
          </p:cNvPr>
          <p:cNvSpPr/>
          <p:nvPr/>
        </p:nvSpPr>
        <p:spPr>
          <a:xfrm>
            <a:off x="539552" y="1916832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Сентябрь 2020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трелка: шеврон 91">
            <a:extLst>
              <a:ext uri="{FF2B5EF4-FFF2-40B4-BE49-F238E27FC236}">
                <a16:creationId xmlns="" xmlns:a16="http://schemas.microsoft.com/office/drawing/2014/main" id="{48C17C91-31F2-42D9-955E-63870130CCB4}"/>
              </a:ext>
            </a:extLst>
          </p:cNvPr>
          <p:cNvSpPr/>
          <p:nvPr/>
        </p:nvSpPr>
        <p:spPr>
          <a:xfrm>
            <a:off x="611560" y="3068960"/>
            <a:ext cx="18002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результаты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0280977"/>
              </p:ext>
            </p:extLst>
          </p:nvPr>
        </p:nvGraphicFramePr>
        <p:xfrm>
          <a:off x="107504" y="3789040"/>
          <a:ext cx="2160240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4094298"/>
              </p:ext>
            </p:extLst>
          </p:nvPr>
        </p:nvGraphicFramePr>
        <p:xfrm>
          <a:off x="2267744" y="3789040"/>
          <a:ext cx="172819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6078503"/>
              </p:ext>
            </p:extLst>
          </p:nvPr>
        </p:nvGraphicFramePr>
        <p:xfrm>
          <a:off x="4644008" y="3861048"/>
          <a:ext cx="1728192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1564384"/>
              </p:ext>
            </p:extLst>
          </p:nvPr>
        </p:nvGraphicFramePr>
        <p:xfrm>
          <a:off x="6372200" y="3861048"/>
          <a:ext cx="1656184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Обмен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опытом с учреждениями программы перехода в эффективный режим работы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семинар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«Национальный проект «Образование»: механизмы вовлечения общественно-значимых объединений и участия представителей работодателей в принятии решений по вопросам управления развитием образовательных организаций, в том числе в обновлении образовательных программ», 09.11.2021г.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семинар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«Управление качеством образования на основе выявленных профессиональных дефицитов»,14.12.2021г.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Чемпионат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менеджеров-профессионалов «Эффективные решения для управленческих команд»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научно-практическая конференция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международным участием «Формирование психологически комфортной и безопасной образовательной среды в сельской школе», 25-26.03.2021г.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семинар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функциональной грамотности у младших школьников с особыми образовательными потребностями на основе технологии ТРИЗ» МОУ 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Лучинская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школа» ЯМР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21.04.2021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этап всероссийского конкурса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«Учитель года – 2021»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этап всероссийского конкурса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«Ученик года – 2021»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37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5212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профессионального уровня педагогов, использование дистанционного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b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2020-2021 уч. году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5013436"/>
              </p:ext>
            </p:extLst>
          </p:nvPr>
        </p:nvGraphicFramePr>
        <p:xfrm>
          <a:off x="683568" y="1268757"/>
          <a:ext cx="8064896" cy="504377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5725">
                  <a:extLst>
                    <a:ext uri="{9D8B030D-6E8A-4147-A177-3AD203B41FA5}">
                      <a16:colId xmlns:a16="http://schemas.microsoft.com/office/drawing/2014/main" xmlns="" val="2075826835"/>
                    </a:ext>
                  </a:extLst>
                </a:gridCol>
                <a:gridCol w="7439171">
                  <a:extLst>
                    <a:ext uri="{9D8B030D-6E8A-4147-A177-3AD203B41FA5}">
                      <a16:colId xmlns:a16="http://schemas.microsoft.com/office/drawing/2014/main" xmlns="" val="2086810893"/>
                    </a:ext>
                  </a:extLst>
                </a:gridCol>
              </a:tblGrid>
              <a:tr h="4212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ИРО «ФГОС ООО и  СОО, современные подходы к проектированию рабочих программ и уроков истории и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обществознания»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7063643"/>
                  </a:ext>
                </a:extLst>
              </a:tr>
              <a:tr h="20701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ИРО «Актуальные вопросы развития региональной системы образования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3680751"/>
                  </a:ext>
                </a:extLst>
              </a:tr>
              <a:tr h="32169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ИРО «ФГОС ООО технологии достижения образовательных результатов История и обществознание»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211114"/>
                  </a:ext>
                </a:extLst>
              </a:tr>
              <a:tr h="20604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Педагог-психолог: Психологическое обеспечение образовательного процесса в свете ФГОС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75591"/>
                  </a:ext>
                </a:extLst>
              </a:tr>
              <a:tr h="25637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Управление образовательной организацией в условиях реализации ФГОС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0373206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«Медиация: конструктор восстановительных программ»</a:t>
                      </a: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309696"/>
                  </a:ext>
                </a:extLst>
              </a:tr>
              <a:tr h="25637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«Совершенствование предметных и методических компетенций педагогических работников»</a:t>
                      </a: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40880"/>
                  </a:ext>
                </a:extLst>
              </a:tr>
              <a:tr h="35310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«Развитие умений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аудирования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чтения с учётом требований обязательного ЕГЭ по иностранному языку. Немецкий язык»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1026596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курсы по ГО и ЧС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7655109"/>
                  </a:ext>
                </a:extLst>
              </a:tr>
              <a:tr h="25637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обучающихся к государственной итоговой аттестации по русскому языку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1142035"/>
                  </a:ext>
                </a:extLst>
              </a:tr>
              <a:tr h="25637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ФГОС. Изучение русского языка как родного и родной русской литературы в основной школе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764276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Охрана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8538566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Пожарно-технический минимум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2321118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к ОГЭ по физике в рамках ФГОС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3099950"/>
                  </a:ext>
                </a:extLst>
              </a:tr>
              <a:tr h="50659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Совершенствование предметных и методических компетенций педагогических работников (в том числе в области функциональной грамотности) в рамках реализации федерального проекта «Учитель будущего».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8010124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функциональной грамотности младших школьников, 36 ч.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8657051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Функциональная грамотность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7337799"/>
                  </a:ext>
                </a:extLst>
              </a:tr>
              <a:tr h="1791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ТРИЗ как возможность развития креативности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64" marR="31164" marT="57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7781234"/>
                  </a:ext>
                </a:extLst>
              </a:tr>
              <a:tr h="3505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в образовательной организации для реализации адаптированных основных образ. Программ обучающихся с ограниченными возможностями 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658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196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имиджа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Лучинской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районных мероприятий 2020-2021 уч. год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5702321"/>
              </p:ext>
            </p:extLst>
          </p:nvPr>
        </p:nvGraphicFramePr>
        <p:xfrm>
          <a:off x="467547" y="1052731"/>
          <a:ext cx="8352927" cy="5571193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102950">
                  <a:extLst>
                    <a:ext uri="{9D8B030D-6E8A-4147-A177-3AD203B41FA5}">
                      <a16:colId xmlns:a16="http://schemas.microsoft.com/office/drawing/2014/main" xmlns="" val="559091530"/>
                    </a:ext>
                  </a:extLst>
                </a:gridCol>
                <a:gridCol w="658947">
                  <a:extLst>
                    <a:ext uri="{9D8B030D-6E8A-4147-A177-3AD203B41FA5}">
                      <a16:colId xmlns:a16="http://schemas.microsoft.com/office/drawing/2014/main" xmlns="" val="650865080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788269522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1327294651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1678839790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2687171181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1442809957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3307216150"/>
                    </a:ext>
                  </a:extLst>
                </a:gridCol>
                <a:gridCol w="637504">
                  <a:extLst>
                    <a:ext uri="{9D8B030D-6E8A-4147-A177-3AD203B41FA5}">
                      <a16:colId xmlns:a16="http://schemas.microsoft.com/office/drawing/2014/main" xmlns="" val="2800118878"/>
                    </a:ext>
                  </a:extLst>
                </a:gridCol>
                <a:gridCol w="539709">
                  <a:extLst>
                    <a:ext uri="{9D8B030D-6E8A-4147-A177-3AD203B41FA5}">
                      <a16:colId xmlns:a16="http://schemas.microsoft.com/office/drawing/2014/main" xmlns="" val="2211519555"/>
                    </a:ext>
                  </a:extLst>
                </a:gridCol>
                <a:gridCol w="517221">
                  <a:extLst>
                    <a:ext uri="{9D8B030D-6E8A-4147-A177-3AD203B41FA5}">
                      <a16:colId xmlns:a16="http://schemas.microsoft.com/office/drawing/2014/main" xmlns="" val="3699500600"/>
                    </a:ext>
                  </a:extLst>
                </a:gridCol>
                <a:gridCol w="1071572">
                  <a:extLst>
                    <a:ext uri="{9D8B030D-6E8A-4147-A177-3AD203B41FA5}">
                      <a16:colId xmlns:a16="http://schemas.microsoft.com/office/drawing/2014/main" xmlns="" val="4143251178"/>
                    </a:ext>
                  </a:extLst>
                </a:gridCol>
              </a:tblGrid>
              <a:tr h="469781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ОУ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УМКА 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Первые шаги в науку </a:t>
                      </a:r>
                      <a:endParaRPr lang="ru-RU" sz="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Проектируем будущее </a:t>
                      </a:r>
                      <a:endParaRPr lang="ru-RU" sz="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Фил. Чтения</a:t>
                      </a:r>
                      <a:endParaRPr lang="ru-RU" sz="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Отечество </a:t>
                      </a:r>
                      <a:endParaRPr lang="ru-RU" sz="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Сарафоновская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конф-ция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2826418387"/>
                  </a:ext>
                </a:extLst>
              </a:tr>
              <a:tr h="316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победители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победители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победители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призеры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победители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победители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7664325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Ананьинская ОШ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607628316"/>
                  </a:ext>
                </a:extLst>
              </a:tr>
              <a:tr h="158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Глебовская ОШ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572546169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Григорьевская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342242790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Иванищевская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453516886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Карабихская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4250357747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Карачихская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90788252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Красноткацкая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617973091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effectLst/>
                        </a:rPr>
                        <a:t>Кузнечихинская</a:t>
                      </a:r>
                      <a:r>
                        <a:rPr lang="ru-RU" sz="700" dirty="0">
                          <a:effectLst/>
                        </a:rPr>
                        <a:t> СШ ЯМР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94460070"/>
                  </a:ext>
                </a:extLst>
              </a:tr>
              <a:tr h="158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Курбская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455257327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Леснополянская НШ</a:t>
                      </a:r>
                      <a:endParaRPr lang="ru-RU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2857003893"/>
                  </a:ext>
                </a:extLst>
              </a:tr>
              <a:tr h="158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 Лучинская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142837850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Медягинская ОШ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2664789553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Михайловская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3904101557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Туношенская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2146236219"/>
                  </a:ext>
                </a:extLst>
              </a:tr>
              <a:tr h="158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Спасская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796452126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СШ им. Ф.И. Толбухина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938374170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СШ п. Ярославка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866039455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Пестрецовская ОШ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2929873799"/>
                  </a:ext>
                </a:extLst>
              </a:tr>
              <a:tr h="158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Дубковская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780661529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Ивняковская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4075081317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Мокеевская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510781524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Сарафоновская СШ ЯМР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1237033250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МОУ НШ п. Заволжье ЯМР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extLst>
                  <a:ext uri="{0D108BD9-81ED-4DB2-BD59-A6C34878D82A}">
                    <a16:rowId xmlns:a16="http://schemas.microsoft.com/office/drawing/2014/main" xmlns="" val="671333654"/>
                  </a:ext>
                </a:extLst>
              </a:tr>
              <a:tr h="107236">
                <a:tc gridSpan="1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4 школы не принимали участие: </a:t>
                      </a:r>
                      <a:r>
                        <a:rPr lang="ru-RU" sz="500" dirty="0" err="1">
                          <a:effectLst/>
                        </a:rPr>
                        <a:t>Козьмодемьянская</a:t>
                      </a:r>
                      <a:r>
                        <a:rPr lang="ru-RU" sz="500" dirty="0">
                          <a:effectLst/>
                        </a:rPr>
                        <a:t>, </a:t>
                      </a:r>
                      <a:r>
                        <a:rPr lang="ru-RU" sz="500" dirty="0" err="1">
                          <a:effectLst/>
                        </a:rPr>
                        <a:t>Мордвиновская</a:t>
                      </a:r>
                      <a:r>
                        <a:rPr lang="ru-RU" sz="500" dirty="0">
                          <a:effectLst/>
                        </a:rPr>
                        <a:t>, </a:t>
                      </a:r>
                      <a:r>
                        <a:rPr lang="ru-RU" sz="500" dirty="0" err="1">
                          <a:effectLst/>
                        </a:rPr>
                        <a:t>Ширинская</a:t>
                      </a:r>
                      <a:r>
                        <a:rPr lang="ru-RU" sz="500" dirty="0">
                          <a:effectLst/>
                        </a:rPr>
                        <a:t>, НШ п. Заволжье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91" marR="371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0353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5924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666</Words>
  <Application>Microsoft Office PowerPoint</Application>
  <PresentationFormat>Экран (4:3)</PresentationFormat>
  <Paragraphs>357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Ярославский муниципальный район</vt:lpstr>
      <vt:lpstr>Обмен опытом с учреждениями программы перехода в эффективный режим работы</vt:lpstr>
      <vt:lpstr>Повышение профессионального уровня педагогов, использование дистанционного обучения  в 2020-2021 уч. году</vt:lpstr>
      <vt:lpstr>Улучшение имиджа Лучинской школы Результаты районных мероприятий 2020-2021 уч.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Ярославский муниципальный район</dc:title>
  <dc:creator>Светлана Громашева</dc:creator>
  <cp:lastModifiedBy>Наталья Евгеньевна Валькова</cp:lastModifiedBy>
  <cp:revision>5</cp:revision>
  <dcterms:created xsi:type="dcterms:W3CDTF">2021-05-26T07:52:42Z</dcterms:created>
  <dcterms:modified xsi:type="dcterms:W3CDTF">2021-05-26T09:31:48Z</dcterms:modified>
</cp:coreProperties>
</file>